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34"/>
  </p:notesMasterIdLst>
  <p:handoutMasterIdLst>
    <p:handoutMasterId r:id="rId35"/>
  </p:handoutMasterIdLst>
  <p:sldIdLst>
    <p:sldId id="263" r:id="rId3"/>
    <p:sldId id="320" r:id="rId4"/>
    <p:sldId id="278" r:id="rId5"/>
    <p:sldId id="318" r:id="rId6"/>
    <p:sldId id="269" r:id="rId7"/>
    <p:sldId id="307" r:id="rId8"/>
    <p:sldId id="286" r:id="rId9"/>
    <p:sldId id="309" r:id="rId10"/>
    <p:sldId id="287" r:id="rId11"/>
    <p:sldId id="288" r:id="rId12"/>
    <p:sldId id="295" r:id="rId13"/>
    <p:sldId id="296" r:id="rId14"/>
    <p:sldId id="284" r:id="rId15"/>
    <p:sldId id="321" r:id="rId16"/>
    <p:sldId id="290" r:id="rId17"/>
    <p:sldId id="312" r:id="rId18"/>
    <p:sldId id="294" r:id="rId19"/>
    <p:sldId id="308" r:id="rId20"/>
    <p:sldId id="280" r:id="rId21"/>
    <p:sldId id="314" r:id="rId22"/>
    <p:sldId id="297" r:id="rId23"/>
    <p:sldId id="298" r:id="rId24"/>
    <p:sldId id="299" r:id="rId25"/>
    <p:sldId id="300" r:id="rId26"/>
    <p:sldId id="301" r:id="rId27"/>
    <p:sldId id="302" r:id="rId28"/>
    <p:sldId id="315" r:id="rId29"/>
    <p:sldId id="305" r:id="rId30"/>
    <p:sldId id="313" r:id="rId31"/>
    <p:sldId id="319" r:id="rId32"/>
    <p:sldId id="291" r:id="rId33"/>
  </p:sldIdLst>
  <p:sldSz cx="9144000" cy="6858000" type="screen4x3"/>
  <p:notesSz cx="6950075" cy="9236075"/>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7BD2A"/>
    <a:srgbClr val="598E1F"/>
    <a:srgbClr val="CCFFFF"/>
    <a:srgbClr val="00B0F0"/>
    <a:srgbClr val="F68920"/>
    <a:srgbClr val="1795D2"/>
    <a:srgbClr val="8555A1"/>
    <a:srgbClr val="1E6A9A"/>
    <a:srgbClr val="1E3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48" autoAdjust="0"/>
    <p:restoredTop sz="89965" autoAdjust="0"/>
  </p:normalViewPr>
  <p:slideViewPr>
    <p:cSldViewPr>
      <p:cViewPr varScale="1">
        <p:scale>
          <a:sx n="86" d="100"/>
          <a:sy n="86" d="100"/>
        </p:scale>
        <p:origin x="1037"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8444"/>
    </p:cViewPr>
  </p:sorterViewPr>
  <p:notesViewPr>
    <p:cSldViewPr>
      <p:cViewPr varScale="1">
        <p:scale>
          <a:sx n="62" d="100"/>
          <a:sy n="62" d="100"/>
        </p:scale>
        <p:origin x="-3062" y="-10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oleObject" Target="file:///C:\Users\ejohnson\Downloads\2021_celt_report%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518518518518583E-2"/>
          <c:y val="5.5987419675988775E-2"/>
          <c:w val="0.96604938271604934"/>
          <c:h val="0.66769549280477869"/>
        </c:manualLayout>
      </c:layout>
      <c:barChart>
        <c:barDir val="col"/>
        <c:grouping val="clustered"/>
        <c:varyColors val="0"/>
        <c:ser>
          <c:idx val="0"/>
          <c:order val="0"/>
          <c:tx>
            <c:strRef>
              <c:f>Sheet1!$B$1</c:f>
              <c:strCache>
                <c:ptCount val="1"/>
                <c:pt idx="0">
                  <c:v>2000</c:v>
                </c:pt>
              </c:strCache>
            </c:strRef>
          </c:tx>
          <c:invertIfNegative val="0"/>
          <c:dLbls>
            <c:spPr>
              <a:noFill/>
              <a:ln>
                <a:noFill/>
              </a:ln>
              <a:effectLst/>
            </c:spPr>
            <c:txPr>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Nuclear</c:v>
                </c:pt>
                <c:pt idx="1">
                  <c:v>Oil</c:v>
                </c:pt>
                <c:pt idx="2">
                  <c:v>Coal</c:v>
                </c:pt>
                <c:pt idx="3">
                  <c:v>Natural Gas</c:v>
                </c:pt>
                <c:pt idx="4">
                  <c:v>Hydro </c:v>
                </c:pt>
                <c:pt idx="5">
                  <c:v>Renewables</c:v>
                </c:pt>
              </c:strCache>
            </c:strRef>
          </c:cat>
          <c:val>
            <c:numRef>
              <c:f>Sheet1!$B$2:$B$7</c:f>
              <c:numCache>
                <c:formatCode>0%</c:formatCode>
                <c:ptCount val="6"/>
                <c:pt idx="0">
                  <c:v>0.31</c:v>
                </c:pt>
                <c:pt idx="1">
                  <c:v>0.22</c:v>
                </c:pt>
                <c:pt idx="2">
                  <c:v>0.18</c:v>
                </c:pt>
                <c:pt idx="3">
                  <c:v>0.15</c:v>
                </c:pt>
                <c:pt idx="4">
                  <c:v>7.0000000000000007E-2</c:v>
                </c:pt>
                <c:pt idx="5">
                  <c:v>0.08</c:v>
                </c:pt>
              </c:numCache>
            </c:numRef>
          </c:val>
          <c:extLst>
            <c:ext xmlns:c16="http://schemas.microsoft.com/office/drawing/2014/chart" uri="{C3380CC4-5D6E-409C-BE32-E72D297353CC}">
              <c16:uniqueId val="{00000000-5BEC-41F8-87BA-34F63FEC49FB}"/>
            </c:ext>
          </c:extLst>
        </c:ser>
        <c:ser>
          <c:idx val="1"/>
          <c:order val="1"/>
          <c:tx>
            <c:strRef>
              <c:f>Sheet1!$C$1</c:f>
              <c:strCache>
                <c:ptCount val="1"/>
                <c:pt idx="0">
                  <c:v>2020</c:v>
                </c:pt>
              </c:strCache>
            </c:strRef>
          </c:tx>
          <c:spPr>
            <a:solidFill>
              <a:srgbClr val="37C8C1"/>
            </a:solidFill>
          </c:spPr>
          <c:invertIfNegative val="0"/>
          <c:dLbls>
            <c:dLbl>
              <c:idx val="1"/>
              <c:layout>
                <c:manualLayout>
                  <c:x val="3.0864197530864196E-3"/>
                  <c:y val="5.015159742963164E-3"/>
                </c:manualLayout>
              </c:layout>
              <c:tx>
                <c:rich>
                  <a:bodyPr/>
                  <a:lstStyle/>
                  <a:p>
                    <a:pPr>
                      <a:defRPr sz="1400" b="1">
                        <a:solidFill>
                          <a:srgbClr val="37C8C1"/>
                        </a:solidFill>
                        <a:latin typeface="+mn-lt"/>
                      </a:defRPr>
                    </a:pPr>
                    <a:r>
                      <a:rPr lang="en-US" dirty="0">
                        <a:solidFill>
                          <a:srgbClr val="37C8C1"/>
                        </a:solidFill>
                      </a:rPr>
                      <a:t>&lt;1%</a:t>
                    </a:r>
                  </a:p>
                </c:rich>
              </c:tx>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BEC-41F8-87BA-34F63FEC49FB}"/>
                </c:ext>
              </c:extLst>
            </c:dLbl>
            <c:dLbl>
              <c:idx val="2"/>
              <c:layout>
                <c:manualLayout>
                  <c:x val="-5.658370848008886E-17"/>
                  <c:y val="1.4706534528011584E-2"/>
                </c:manualLayout>
              </c:layout>
              <c:tx>
                <c:rich>
                  <a:bodyPr/>
                  <a:lstStyle/>
                  <a:p>
                    <a:pPr>
                      <a:defRPr sz="1400" b="1" baseline="0">
                        <a:solidFill>
                          <a:srgbClr val="37C8C1"/>
                        </a:solidFill>
                        <a:latin typeface="+mn-lt"/>
                      </a:defRPr>
                    </a:pPr>
                    <a:r>
                      <a:rPr lang="en-US" dirty="0"/>
                      <a:t>&lt;</a:t>
                    </a:r>
                    <a:fld id="{70DC7585-D6CF-4C02-90ED-7D12850BE87A}" type="VALUE">
                      <a:rPr lang="en-US" smtClean="0"/>
                      <a:pPr>
                        <a:defRPr sz="1400" b="1" baseline="0">
                          <a:solidFill>
                            <a:srgbClr val="37C8C1"/>
                          </a:solidFill>
                          <a:latin typeface="+mn-lt"/>
                        </a:defRPr>
                      </a:pPr>
                      <a:t>[VALUE]</a:t>
                    </a:fld>
                    <a:endParaRPr lang="en-US" dirty="0"/>
                  </a:p>
                </c:rich>
              </c:tx>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EC-41F8-87BA-34F63FEC49FB}"/>
                </c:ext>
              </c:extLst>
            </c:dLbl>
            <c:dLbl>
              <c:idx val="5"/>
              <c:tx>
                <c:rich>
                  <a:bodyPr/>
                  <a:lstStyle/>
                  <a:p>
                    <a:r>
                      <a:rPr lang="en-US" dirty="0">
                        <a:solidFill>
                          <a:schemeClr val="bg1"/>
                        </a:solidFill>
                      </a:rPr>
                      <a:t>12%</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BEC-41F8-87BA-34F63FEC49FB}"/>
                </c:ext>
              </c:extLst>
            </c:dLbl>
            <c:spPr>
              <a:noFill/>
              <a:ln>
                <a:noFill/>
              </a:ln>
              <a:effectLst/>
            </c:spPr>
            <c:txPr>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Nuclear</c:v>
                </c:pt>
                <c:pt idx="1">
                  <c:v>Oil</c:v>
                </c:pt>
                <c:pt idx="2">
                  <c:v>Coal</c:v>
                </c:pt>
                <c:pt idx="3">
                  <c:v>Natural Gas</c:v>
                </c:pt>
                <c:pt idx="4">
                  <c:v>Hydro </c:v>
                </c:pt>
                <c:pt idx="5">
                  <c:v>Renewables</c:v>
                </c:pt>
              </c:strCache>
            </c:strRef>
          </c:cat>
          <c:val>
            <c:numRef>
              <c:f>Sheet1!$C$2:$C$7</c:f>
              <c:numCache>
                <c:formatCode>0%</c:formatCode>
                <c:ptCount val="6"/>
                <c:pt idx="0">
                  <c:v>0.27</c:v>
                </c:pt>
                <c:pt idx="1">
                  <c:v>0.01</c:v>
                </c:pt>
                <c:pt idx="2">
                  <c:v>0.01</c:v>
                </c:pt>
                <c:pt idx="3">
                  <c:v>0.52</c:v>
                </c:pt>
                <c:pt idx="4">
                  <c:v>0.08</c:v>
                </c:pt>
                <c:pt idx="5">
                  <c:v>0.12</c:v>
                </c:pt>
              </c:numCache>
            </c:numRef>
          </c:val>
          <c:extLst>
            <c:ext xmlns:c16="http://schemas.microsoft.com/office/drawing/2014/chart" uri="{C3380CC4-5D6E-409C-BE32-E72D297353CC}">
              <c16:uniqueId val="{00000004-5BEC-41F8-87BA-34F63FEC49FB}"/>
            </c:ext>
          </c:extLst>
        </c:ser>
        <c:dLbls>
          <c:showLegendKey val="0"/>
          <c:showVal val="0"/>
          <c:showCatName val="0"/>
          <c:showSerName val="0"/>
          <c:showPercent val="0"/>
          <c:showBubbleSize val="0"/>
        </c:dLbls>
        <c:gapWidth val="150"/>
        <c:axId val="185912704"/>
        <c:axId val="185963648"/>
      </c:barChart>
      <c:catAx>
        <c:axId val="185912704"/>
        <c:scaling>
          <c:orientation val="minMax"/>
        </c:scaling>
        <c:delete val="0"/>
        <c:axPos val="b"/>
        <c:numFmt formatCode="General" sourceLinked="0"/>
        <c:majorTickMark val="out"/>
        <c:minorTickMark val="none"/>
        <c:tickLblPos val="nextTo"/>
        <c:spPr>
          <a:ln>
            <a:solidFill>
              <a:srgbClr val="000000"/>
            </a:solidFill>
          </a:ln>
        </c:spPr>
        <c:txPr>
          <a:bodyPr rot="0"/>
          <a:lstStyle/>
          <a:p>
            <a:pPr>
              <a:defRPr sz="1200">
                <a:solidFill>
                  <a:srgbClr val="000000"/>
                </a:solidFill>
                <a:latin typeface="+mn-lt"/>
              </a:defRPr>
            </a:pPr>
            <a:endParaRPr lang="en-US"/>
          </a:p>
        </c:txPr>
        <c:crossAx val="185963648"/>
        <c:crosses val="autoZero"/>
        <c:auto val="1"/>
        <c:lblAlgn val="ctr"/>
        <c:lblOffset val="100"/>
        <c:noMultiLvlLbl val="0"/>
      </c:catAx>
      <c:valAx>
        <c:axId val="185963648"/>
        <c:scaling>
          <c:orientation val="minMax"/>
        </c:scaling>
        <c:delete val="1"/>
        <c:axPos val="l"/>
        <c:numFmt formatCode="0%" sourceLinked="1"/>
        <c:majorTickMark val="out"/>
        <c:minorTickMark val="none"/>
        <c:tickLblPos val="nextTo"/>
        <c:crossAx val="185912704"/>
        <c:crosses val="autoZero"/>
        <c:crossBetween val="between"/>
      </c:valAx>
      <c:spPr>
        <a:noFill/>
        <a:ln w="25400">
          <a:noFill/>
        </a:ln>
      </c:spPr>
    </c:plotArea>
    <c:legend>
      <c:legendPos val="t"/>
      <c:legendEntry>
        <c:idx val="0"/>
        <c:txPr>
          <a:bodyPr/>
          <a:lstStyle/>
          <a:p>
            <a:pPr>
              <a:defRPr b="1">
                <a:solidFill>
                  <a:schemeClr val="accent1"/>
                </a:solidFill>
                <a:latin typeface="+mn-lt"/>
              </a:defRPr>
            </a:pPr>
            <a:endParaRPr lang="en-US"/>
          </a:p>
        </c:txPr>
      </c:legendEntry>
      <c:legendEntry>
        <c:idx val="1"/>
        <c:txPr>
          <a:bodyPr/>
          <a:lstStyle/>
          <a:p>
            <a:pPr>
              <a:defRPr b="1">
                <a:solidFill>
                  <a:srgbClr val="37C8C1"/>
                </a:solidFill>
                <a:latin typeface="+mn-lt"/>
              </a:defRPr>
            </a:pPr>
            <a:endParaRPr lang="en-US"/>
          </a:p>
        </c:txPr>
      </c:legendEntry>
      <c:layout>
        <c:manualLayout>
          <c:xMode val="edge"/>
          <c:yMode val="edge"/>
          <c:x val="3.6214518324098374E-2"/>
          <c:y val="0.20689655172413793"/>
          <c:w val="0.16746682706328378"/>
          <c:h val="6.1734546112770398E-2"/>
        </c:manualLayout>
      </c:layout>
      <c:overlay val="0"/>
      <c:txPr>
        <a:bodyPr/>
        <a:lstStyle/>
        <a:p>
          <a:pPr>
            <a:defRPr b="1">
              <a:latin typeface="+mn-lt"/>
            </a:defRPr>
          </a:pPr>
          <a:endParaRPr lang="en-US"/>
        </a:p>
      </c:txPr>
    </c:legend>
    <c:plotVisOnly val="1"/>
    <c:dispBlanksAs val="gap"/>
    <c:showDLblsOverMax val="0"/>
  </c:chart>
  <c:txPr>
    <a:bodyPr/>
    <a:lstStyle/>
    <a:p>
      <a:pPr>
        <a:defRPr sz="14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i="0" u="none" strike="noStrike" baseline="0" dirty="0">
                <a:solidFill>
                  <a:srgbClr val="000000"/>
                </a:solidFill>
                <a:effectLst/>
              </a:rPr>
              <a:t>State Renewable Portfolio Standard (RPS)* </a:t>
            </a:r>
            <a:br>
              <a:rPr lang="en-US" sz="1800" b="1" i="0" u="none" strike="noStrike" baseline="0" dirty="0">
                <a:solidFill>
                  <a:srgbClr val="000000"/>
                </a:solidFill>
                <a:effectLst/>
              </a:rPr>
            </a:br>
            <a:r>
              <a:rPr lang="en-US" sz="1800" b="1" i="0" u="none" strike="noStrike" baseline="0" dirty="0">
                <a:solidFill>
                  <a:srgbClr val="000000"/>
                </a:solidFill>
                <a:effectLst/>
              </a:rPr>
              <a:t>for Class I or New Renewable Energy</a:t>
            </a:r>
            <a:endParaRPr lang="en-US" sz="1800" dirty="0">
              <a:solidFill>
                <a:srgbClr val="000000"/>
              </a:solidFill>
            </a:endParaRPr>
          </a:p>
        </c:rich>
      </c:tx>
      <c:layout>
        <c:manualLayout>
          <c:xMode val="edge"/>
          <c:yMode val="edge"/>
          <c:x val="0.26273391812865499"/>
          <c:y val="0"/>
        </c:manualLayout>
      </c:layout>
      <c:overlay val="1"/>
    </c:title>
    <c:autoTitleDeleted val="0"/>
    <c:plotArea>
      <c:layout>
        <c:manualLayout>
          <c:layoutTarget val="inner"/>
          <c:xMode val="edge"/>
          <c:yMode val="edge"/>
          <c:x val="0.12679002624671917"/>
          <c:y val="0.10877391398557178"/>
          <c:w val="0.87297769028871375"/>
          <c:h val="0.6084077303668971"/>
        </c:manualLayout>
      </c:layout>
      <c:lineChart>
        <c:grouping val="standard"/>
        <c:varyColors val="0"/>
        <c:ser>
          <c:idx val="0"/>
          <c:order val="0"/>
          <c:tx>
            <c:strRef>
              <c:f>Sheet1!$B$1</c:f>
              <c:strCache>
                <c:ptCount val="1"/>
                <c:pt idx="0">
                  <c:v>CT</c:v>
                </c:pt>
              </c:strCache>
            </c:strRef>
          </c:tx>
          <c:marker>
            <c:symbol val="circle"/>
            <c:size val="7"/>
          </c:marker>
          <c:cat>
            <c:numRef>
              <c:f>Sheet1!$A$2:$A$6</c:f>
              <c:numCache>
                <c:formatCode>General</c:formatCode>
                <c:ptCount val="5"/>
                <c:pt idx="0">
                  <c:v>2020</c:v>
                </c:pt>
                <c:pt idx="1">
                  <c:v>2025</c:v>
                </c:pt>
                <c:pt idx="2">
                  <c:v>2030</c:v>
                </c:pt>
                <c:pt idx="3">
                  <c:v>2035</c:v>
                </c:pt>
                <c:pt idx="4">
                  <c:v>2040</c:v>
                </c:pt>
              </c:numCache>
            </c:numRef>
          </c:cat>
          <c:val>
            <c:numRef>
              <c:f>Sheet1!$B$2:$B$6</c:f>
              <c:numCache>
                <c:formatCode>General</c:formatCode>
                <c:ptCount val="5"/>
                <c:pt idx="0">
                  <c:v>21</c:v>
                </c:pt>
                <c:pt idx="1">
                  <c:v>30</c:v>
                </c:pt>
                <c:pt idx="2">
                  <c:v>40</c:v>
                </c:pt>
                <c:pt idx="3">
                  <c:v>40</c:v>
                </c:pt>
                <c:pt idx="4">
                  <c:v>40</c:v>
                </c:pt>
              </c:numCache>
            </c:numRef>
          </c:val>
          <c:smooth val="0"/>
          <c:extLst>
            <c:ext xmlns:c16="http://schemas.microsoft.com/office/drawing/2014/chart" uri="{C3380CC4-5D6E-409C-BE32-E72D297353CC}">
              <c16:uniqueId val="{00000000-C24A-4B9F-8299-9C0BCEA06640}"/>
            </c:ext>
          </c:extLst>
        </c:ser>
        <c:ser>
          <c:idx val="1"/>
          <c:order val="1"/>
          <c:tx>
            <c:strRef>
              <c:f>Sheet1!$C$1</c:f>
              <c:strCache>
                <c:ptCount val="1"/>
                <c:pt idx="0">
                  <c:v>ME</c:v>
                </c:pt>
              </c:strCache>
            </c:strRef>
          </c:tx>
          <c:marker>
            <c:symbol val="circle"/>
            <c:size val="7"/>
          </c:marker>
          <c:cat>
            <c:numRef>
              <c:f>Sheet1!$A$2:$A$6</c:f>
              <c:numCache>
                <c:formatCode>General</c:formatCode>
                <c:ptCount val="5"/>
                <c:pt idx="0">
                  <c:v>2020</c:v>
                </c:pt>
                <c:pt idx="1">
                  <c:v>2025</c:v>
                </c:pt>
                <c:pt idx="2">
                  <c:v>2030</c:v>
                </c:pt>
                <c:pt idx="3">
                  <c:v>2035</c:v>
                </c:pt>
                <c:pt idx="4">
                  <c:v>2040</c:v>
                </c:pt>
              </c:numCache>
            </c:numRef>
          </c:cat>
          <c:val>
            <c:numRef>
              <c:f>Sheet1!$C$2:$C$6</c:f>
              <c:numCache>
                <c:formatCode>General</c:formatCode>
                <c:ptCount val="5"/>
                <c:pt idx="0">
                  <c:v>12.5</c:v>
                </c:pt>
                <c:pt idx="1">
                  <c:v>29</c:v>
                </c:pt>
                <c:pt idx="2">
                  <c:v>50</c:v>
                </c:pt>
                <c:pt idx="3">
                  <c:v>50</c:v>
                </c:pt>
                <c:pt idx="4">
                  <c:v>50</c:v>
                </c:pt>
              </c:numCache>
            </c:numRef>
          </c:val>
          <c:smooth val="0"/>
          <c:extLst>
            <c:ext xmlns:c16="http://schemas.microsoft.com/office/drawing/2014/chart" uri="{C3380CC4-5D6E-409C-BE32-E72D297353CC}">
              <c16:uniqueId val="{00000001-C24A-4B9F-8299-9C0BCEA06640}"/>
            </c:ext>
          </c:extLst>
        </c:ser>
        <c:ser>
          <c:idx val="2"/>
          <c:order val="2"/>
          <c:tx>
            <c:strRef>
              <c:f>Sheet1!$D$1</c:f>
              <c:strCache>
                <c:ptCount val="1"/>
                <c:pt idx="0">
                  <c:v>MA</c:v>
                </c:pt>
              </c:strCache>
            </c:strRef>
          </c:tx>
          <c:marker>
            <c:symbol val="circle"/>
            <c:size val="7"/>
          </c:marker>
          <c:cat>
            <c:numRef>
              <c:f>Sheet1!$A$2:$A$6</c:f>
              <c:numCache>
                <c:formatCode>General</c:formatCode>
                <c:ptCount val="5"/>
                <c:pt idx="0">
                  <c:v>2020</c:v>
                </c:pt>
                <c:pt idx="1">
                  <c:v>2025</c:v>
                </c:pt>
                <c:pt idx="2">
                  <c:v>2030</c:v>
                </c:pt>
                <c:pt idx="3">
                  <c:v>2035</c:v>
                </c:pt>
                <c:pt idx="4">
                  <c:v>2040</c:v>
                </c:pt>
              </c:numCache>
            </c:numRef>
          </c:cat>
          <c:val>
            <c:numRef>
              <c:f>Sheet1!$D$2:$D$6</c:f>
              <c:numCache>
                <c:formatCode>General</c:formatCode>
                <c:ptCount val="5"/>
                <c:pt idx="0">
                  <c:v>16</c:v>
                </c:pt>
                <c:pt idx="1">
                  <c:v>26</c:v>
                </c:pt>
                <c:pt idx="2">
                  <c:v>40</c:v>
                </c:pt>
                <c:pt idx="3">
                  <c:v>45</c:v>
                </c:pt>
                <c:pt idx="4">
                  <c:v>50</c:v>
                </c:pt>
              </c:numCache>
            </c:numRef>
          </c:val>
          <c:smooth val="0"/>
          <c:extLst>
            <c:ext xmlns:c16="http://schemas.microsoft.com/office/drawing/2014/chart" uri="{C3380CC4-5D6E-409C-BE32-E72D297353CC}">
              <c16:uniqueId val="{00000002-C24A-4B9F-8299-9C0BCEA06640}"/>
            </c:ext>
          </c:extLst>
        </c:ser>
        <c:ser>
          <c:idx val="3"/>
          <c:order val="3"/>
          <c:tx>
            <c:strRef>
              <c:f>Sheet1!$E$1</c:f>
              <c:strCache>
                <c:ptCount val="1"/>
                <c:pt idx="0">
                  <c:v>NH</c:v>
                </c:pt>
              </c:strCache>
            </c:strRef>
          </c:tx>
          <c:marker>
            <c:symbol val="circle"/>
            <c:size val="7"/>
          </c:marker>
          <c:cat>
            <c:numRef>
              <c:f>Sheet1!$A$2:$A$6</c:f>
              <c:numCache>
                <c:formatCode>General</c:formatCode>
                <c:ptCount val="5"/>
                <c:pt idx="0">
                  <c:v>2020</c:v>
                </c:pt>
                <c:pt idx="1">
                  <c:v>2025</c:v>
                </c:pt>
                <c:pt idx="2">
                  <c:v>2030</c:v>
                </c:pt>
                <c:pt idx="3">
                  <c:v>2035</c:v>
                </c:pt>
                <c:pt idx="4">
                  <c:v>2040</c:v>
                </c:pt>
              </c:numCache>
            </c:numRef>
          </c:cat>
          <c:val>
            <c:numRef>
              <c:f>Sheet1!$E$2:$E$6</c:f>
              <c:numCache>
                <c:formatCode>General</c:formatCode>
                <c:ptCount val="5"/>
                <c:pt idx="0">
                  <c:v>11.2</c:v>
                </c:pt>
                <c:pt idx="1">
                  <c:v>15.7</c:v>
                </c:pt>
                <c:pt idx="2">
                  <c:v>15.7</c:v>
                </c:pt>
                <c:pt idx="3">
                  <c:v>15.7</c:v>
                </c:pt>
                <c:pt idx="4">
                  <c:v>15.7</c:v>
                </c:pt>
              </c:numCache>
            </c:numRef>
          </c:val>
          <c:smooth val="0"/>
          <c:extLst>
            <c:ext xmlns:c16="http://schemas.microsoft.com/office/drawing/2014/chart" uri="{C3380CC4-5D6E-409C-BE32-E72D297353CC}">
              <c16:uniqueId val="{00000003-C24A-4B9F-8299-9C0BCEA06640}"/>
            </c:ext>
          </c:extLst>
        </c:ser>
        <c:ser>
          <c:idx val="4"/>
          <c:order val="4"/>
          <c:tx>
            <c:strRef>
              <c:f>Sheet1!$F$1</c:f>
              <c:strCache>
                <c:ptCount val="1"/>
                <c:pt idx="0">
                  <c:v>RI</c:v>
                </c:pt>
              </c:strCache>
            </c:strRef>
          </c:tx>
          <c:marker>
            <c:symbol val="circle"/>
            <c:size val="7"/>
            <c:spPr>
              <a:ln cap="rnd"/>
            </c:spPr>
          </c:marker>
          <c:cat>
            <c:numRef>
              <c:f>Sheet1!$A$2:$A$6</c:f>
              <c:numCache>
                <c:formatCode>General</c:formatCode>
                <c:ptCount val="5"/>
                <c:pt idx="0">
                  <c:v>2020</c:v>
                </c:pt>
                <c:pt idx="1">
                  <c:v>2025</c:v>
                </c:pt>
                <c:pt idx="2">
                  <c:v>2030</c:v>
                </c:pt>
                <c:pt idx="3">
                  <c:v>2035</c:v>
                </c:pt>
                <c:pt idx="4">
                  <c:v>2040</c:v>
                </c:pt>
              </c:numCache>
            </c:numRef>
          </c:cat>
          <c:val>
            <c:numRef>
              <c:f>Sheet1!$F$2:$F$6</c:f>
              <c:numCache>
                <c:formatCode>General</c:formatCode>
                <c:ptCount val="5"/>
                <c:pt idx="0">
                  <c:v>14</c:v>
                </c:pt>
                <c:pt idx="1">
                  <c:v>21.5</c:v>
                </c:pt>
                <c:pt idx="2">
                  <c:v>29</c:v>
                </c:pt>
                <c:pt idx="3">
                  <c:v>36.5</c:v>
                </c:pt>
                <c:pt idx="4">
                  <c:v>36.5</c:v>
                </c:pt>
              </c:numCache>
            </c:numRef>
          </c:val>
          <c:smooth val="0"/>
          <c:extLst>
            <c:ext xmlns:c16="http://schemas.microsoft.com/office/drawing/2014/chart" uri="{C3380CC4-5D6E-409C-BE32-E72D297353CC}">
              <c16:uniqueId val="{00000004-C24A-4B9F-8299-9C0BCEA06640}"/>
            </c:ext>
          </c:extLst>
        </c:ser>
        <c:dLbls>
          <c:showLegendKey val="0"/>
          <c:showVal val="0"/>
          <c:showCatName val="0"/>
          <c:showSerName val="0"/>
          <c:showPercent val="0"/>
          <c:showBubbleSize val="0"/>
        </c:dLbls>
        <c:marker val="1"/>
        <c:smooth val="0"/>
        <c:axId val="188815616"/>
        <c:axId val="188852096"/>
      </c:lineChart>
      <c:catAx>
        <c:axId val="188815616"/>
        <c:scaling>
          <c:orientation val="minMax"/>
        </c:scaling>
        <c:delete val="0"/>
        <c:axPos val="b"/>
        <c:numFmt formatCode="General" sourceLinked="1"/>
        <c:majorTickMark val="out"/>
        <c:minorTickMark val="none"/>
        <c:tickLblPos val="nextTo"/>
        <c:spPr>
          <a:ln>
            <a:solidFill>
              <a:srgbClr val="000000"/>
            </a:solidFill>
          </a:ln>
        </c:spPr>
        <c:txPr>
          <a:bodyPr/>
          <a:lstStyle/>
          <a:p>
            <a:pPr>
              <a:defRPr>
                <a:solidFill>
                  <a:srgbClr val="000000"/>
                </a:solidFill>
              </a:defRPr>
            </a:pPr>
            <a:endParaRPr lang="en-US"/>
          </a:p>
        </c:txPr>
        <c:crossAx val="188852096"/>
        <c:crosses val="autoZero"/>
        <c:auto val="1"/>
        <c:lblAlgn val="ctr"/>
        <c:lblOffset val="100"/>
        <c:noMultiLvlLbl val="0"/>
      </c:catAx>
      <c:valAx>
        <c:axId val="188852096"/>
        <c:scaling>
          <c:orientation val="minMax"/>
          <c:min val="5"/>
        </c:scaling>
        <c:delete val="0"/>
        <c:axPos val="l"/>
        <c:title>
          <c:tx>
            <c:rich>
              <a:bodyPr rot="-5400000" vert="horz"/>
              <a:lstStyle/>
              <a:p>
                <a:pPr>
                  <a:defRPr sz="1600">
                    <a:solidFill>
                      <a:srgbClr val="000000"/>
                    </a:solidFill>
                  </a:defRPr>
                </a:pPr>
                <a:r>
                  <a:rPr lang="en-US" sz="1600" b="0" dirty="0">
                    <a:solidFill>
                      <a:srgbClr val="000000"/>
                    </a:solidFill>
                  </a:rPr>
                  <a:t>Percentage</a:t>
                </a:r>
                <a:r>
                  <a:rPr lang="en-US" sz="1600" b="0" baseline="0" dirty="0">
                    <a:solidFill>
                      <a:srgbClr val="000000"/>
                    </a:solidFill>
                  </a:rPr>
                  <a:t> (%) Requirement</a:t>
                </a:r>
                <a:endParaRPr lang="en-US" sz="1600" b="0" dirty="0">
                  <a:solidFill>
                    <a:srgbClr val="000000"/>
                  </a:solidFill>
                </a:endParaRPr>
              </a:p>
            </c:rich>
          </c:tx>
          <c:layout>
            <c:manualLayout>
              <c:xMode val="edge"/>
              <c:yMode val="edge"/>
              <c:x val="1.3917207717456371E-2"/>
              <c:y val="0.16537392906790566"/>
            </c:manualLayout>
          </c:layout>
          <c:overlay val="0"/>
        </c:title>
        <c:numFmt formatCode="#,##0" sourceLinked="0"/>
        <c:majorTickMark val="out"/>
        <c:minorTickMark val="none"/>
        <c:tickLblPos val="nextTo"/>
        <c:spPr>
          <a:ln>
            <a:solidFill>
              <a:srgbClr val="000000"/>
            </a:solidFill>
          </a:ln>
        </c:spPr>
        <c:txPr>
          <a:bodyPr/>
          <a:lstStyle/>
          <a:p>
            <a:pPr>
              <a:defRPr>
                <a:solidFill>
                  <a:srgbClr val="000000"/>
                </a:solidFill>
              </a:defRPr>
            </a:pPr>
            <a:endParaRPr lang="en-US"/>
          </a:p>
        </c:txPr>
        <c:crossAx val="188815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3781375919556"/>
          <c:y val="0.20698319771490606"/>
          <c:w val="0.51844497430778902"/>
          <c:h val="0.65568371300181327"/>
        </c:manualLayout>
      </c:layout>
      <c:doughnutChart>
        <c:varyColors val="1"/>
        <c:ser>
          <c:idx val="0"/>
          <c:order val="0"/>
          <c:tx>
            <c:strRef>
              <c:f>Sheet1!$B$1</c:f>
              <c:strCache>
                <c:ptCount val="1"/>
                <c:pt idx="0">
                  <c:v>Column1</c:v>
                </c:pt>
              </c:strCache>
            </c:strRef>
          </c:tx>
          <c:dPt>
            <c:idx val="0"/>
            <c:bubble3D val="0"/>
            <c:spPr>
              <a:solidFill>
                <a:srgbClr val="8555A1"/>
              </a:solidFill>
            </c:spPr>
            <c:extLst>
              <c:ext xmlns:c16="http://schemas.microsoft.com/office/drawing/2014/chart" uri="{C3380CC4-5D6E-409C-BE32-E72D297353CC}">
                <c16:uniqueId val="{00000001-0A67-4635-B6EA-DBA4B38C9896}"/>
              </c:ext>
            </c:extLst>
          </c:dPt>
          <c:dPt>
            <c:idx val="1"/>
            <c:bubble3D val="0"/>
            <c:spPr>
              <a:solidFill>
                <a:srgbClr val="FBB92F"/>
              </a:solidFill>
            </c:spPr>
            <c:extLst>
              <c:ext xmlns:c16="http://schemas.microsoft.com/office/drawing/2014/chart" uri="{C3380CC4-5D6E-409C-BE32-E72D297353CC}">
                <c16:uniqueId val="{00000003-0A67-4635-B6EA-DBA4B38C9896}"/>
              </c:ext>
            </c:extLst>
          </c:dPt>
          <c:dPt>
            <c:idx val="2"/>
            <c:bubble3D val="0"/>
            <c:spPr>
              <a:solidFill>
                <a:srgbClr val="37C8C1"/>
              </a:solidFill>
            </c:spPr>
            <c:extLst>
              <c:ext xmlns:c16="http://schemas.microsoft.com/office/drawing/2014/chart" uri="{C3380CC4-5D6E-409C-BE32-E72D297353CC}">
                <c16:uniqueId val="{00000005-0A67-4635-B6EA-DBA4B38C9896}"/>
              </c:ext>
            </c:extLst>
          </c:dPt>
          <c:dPt>
            <c:idx val="3"/>
            <c:bubble3D val="0"/>
            <c:spPr>
              <a:solidFill>
                <a:schemeClr val="bg2"/>
              </a:solidFill>
            </c:spPr>
            <c:extLst>
              <c:ext xmlns:c16="http://schemas.microsoft.com/office/drawing/2014/chart" uri="{C3380CC4-5D6E-409C-BE32-E72D297353CC}">
                <c16:uniqueId val="{00000007-0A67-4635-B6EA-DBA4B38C9896}"/>
              </c:ext>
            </c:extLst>
          </c:dPt>
          <c:dPt>
            <c:idx val="4"/>
            <c:bubble3D val="0"/>
            <c:spPr>
              <a:solidFill>
                <a:schemeClr val="accent1"/>
              </a:solidFill>
            </c:spPr>
            <c:extLst>
              <c:ext xmlns:c16="http://schemas.microsoft.com/office/drawing/2014/chart" uri="{C3380CC4-5D6E-409C-BE32-E72D297353CC}">
                <c16:uniqueId val="{00000009-0A67-4635-B6EA-DBA4B38C9896}"/>
              </c:ext>
            </c:extLst>
          </c:dPt>
          <c:dPt>
            <c:idx val="5"/>
            <c:bubble3D val="0"/>
            <c:spPr>
              <a:solidFill>
                <a:schemeClr val="accent5"/>
              </a:solidFill>
            </c:spPr>
            <c:extLst>
              <c:ext xmlns:c16="http://schemas.microsoft.com/office/drawing/2014/chart" uri="{C3380CC4-5D6E-409C-BE32-E72D297353CC}">
                <c16:uniqueId val="{0000000B-0A67-4635-B6EA-DBA4B38C9896}"/>
              </c:ext>
            </c:extLst>
          </c:dPt>
          <c:dPt>
            <c:idx val="6"/>
            <c:bubble3D val="0"/>
            <c:spPr>
              <a:solidFill>
                <a:schemeClr val="bg1">
                  <a:lumMod val="75000"/>
                </a:schemeClr>
              </a:solidFill>
            </c:spPr>
            <c:extLst>
              <c:ext xmlns:c16="http://schemas.microsoft.com/office/drawing/2014/chart" uri="{C3380CC4-5D6E-409C-BE32-E72D297353CC}">
                <c16:uniqueId val="{0000000C-0A67-4635-B6EA-DBA4B38C9896}"/>
              </c:ext>
            </c:extLst>
          </c:dPt>
          <c:dPt>
            <c:idx val="7"/>
            <c:bubble3D val="0"/>
            <c:spPr>
              <a:solidFill>
                <a:schemeClr val="accent3"/>
              </a:solidFill>
            </c:spPr>
            <c:extLst>
              <c:ext xmlns:c16="http://schemas.microsoft.com/office/drawing/2014/chart" uri="{C3380CC4-5D6E-409C-BE32-E72D297353CC}">
                <c16:uniqueId val="{0000000C-D59B-46E4-BB20-5171398E82CA}"/>
              </c:ext>
            </c:extLst>
          </c:dPt>
          <c:dLbls>
            <c:dLbl>
              <c:idx val="0"/>
              <c:layout>
                <c:manualLayout>
                  <c:x val="0.15621733022808768"/>
                  <c:y val="0.11578351638256108"/>
                </c:manualLayout>
              </c:layout>
              <c:tx>
                <c:rich>
                  <a:bodyPr/>
                  <a:lstStyle/>
                  <a:p>
                    <a:r>
                      <a:rPr lang="en-US" b="1" dirty="0">
                        <a:solidFill>
                          <a:schemeClr val="accent2"/>
                        </a:solidFill>
                      </a:rPr>
                      <a:t>Wind</a:t>
                    </a:r>
                    <a:r>
                      <a:rPr lang="en-US" dirty="0"/>
                      <a:t> </a:t>
                    </a:r>
                    <a:br>
                      <a:rPr lang="en-US" dirty="0"/>
                    </a:br>
                    <a:r>
                      <a:rPr lang="en-US" dirty="0"/>
                      <a:t>19,705, 66%</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A67-4635-B6EA-DBA4B38C9896}"/>
                </c:ext>
              </c:extLst>
            </c:dLbl>
            <c:dLbl>
              <c:idx val="1"/>
              <c:layout>
                <c:manualLayout>
                  <c:x val="-0.15492957746478872"/>
                  <c:y val="6.234497035984058E-2"/>
                </c:manualLayout>
              </c:layout>
              <c:tx>
                <c:rich>
                  <a:bodyPr/>
                  <a:lstStyle/>
                  <a:p>
                    <a:r>
                      <a:rPr lang="en-US" b="1" dirty="0">
                        <a:solidFill>
                          <a:schemeClr val="accent4"/>
                        </a:solidFill>
                      </a:rPr>
                      <a:t>Solar</a:t>
                    </a:r>
                    <a:br>
                      <a:rPr lang="en-US" b="1" dirty="0">
                        <a:solidFill>
                          <a:schemeClr val="bg2"/>
                        </a:solidFill>
                      </a:rPr>
                    </a:br>
                    <a:r>
                      <a:rPr lang="en-US" b="0" dirty="0">
                        <a:solidFill>
                          <a:srgbClr val="000000"/>
                        </a:solidFill>
                      </a:rPr>
                      <a:t>4,788,</a:t>
                    </a:r>
                    <a:r>
                      <a:rPr lang="en-US" dirty="0"/>
                      <a:t> 16%</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A67-4635-B6EA-DBA4B38C9896}"/>
                </c:ext>
              </c:extLst>
            </c:dLbl>
            <c:dLbl>
              <c:idx val="2"/>
              <c:layout>
                <c:manualLayout>
                  <c:x val="-0.20422553694872647"/>
                  <c:y val="-5.0469971674765489E-2"/>
                </c:manualLayout>
              </c:layout>
              <c:tx>
                <c:rich>
                  <a:bodyPr/>
                  <a:lstStyle/>
                  <a:p>
                    <a:r>
                      <a:rPr lang="en-US" b="1" dirty="0">
                        <a:solidFill>
                          <a:srgbClr val="37C8C1"/>
                        </a:solidFill>
                      </a:rPr>
                      <a:t>Battery Storage</a:t>
                    </a:r>
                    <a:br>
                      <a:rPr lang="en-US" dirty="0"/>
                    </a:br>
                    <a:r>
                      <a:rPr lang="en-US" dirty="0"/>
                      <a:t>4,096, 14%</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0A67-4635-B6EA-DBA4B38C9896}"/>
                </c:ext>
              </c:extLst>
            </c:dLbl>
            <c:dLbl>
              <c:idx val="3"/>
              <c:layout>
                <c:manualLayout>
                  <c:x val="-0.14319285793501166"/>
                  <c:y val="-0.13230785558314756"/>
                </c:manualLayout>
              </c:layout>
              <c:tx>
                <c:rich>
                  <a:bodyPr/>
                  <a:lstStyle/>
                  <a:p>
                    <a:r>
                      <a:rPr lang="en-US" b="1" dirty="0">
                        <a:solidFill>
                          <a:schemeClr val="bg2"/>
                        </a:solidFill>
                      </a:rPr>
                      <a:t>Natural Gas</a:t>
                    </a:r>
                    <a:br>
                      <a:rPr lang="en-US" dirty="0">
                        <a:solidFill>
                          <a:srgbClr val="37C8C1"/>
                        </a:solidFill>
                      </a:rPr>
                    </a:br>
                    <a:r>
                      <a:rPr lang="en-US" dirty="0">
                        <a:solidFill>
                          <a:srgbClr val="000000"/>
                        </a:solidFill>
                      </a:rPr>
                      <a:t>925</a:t>
                    </a:r>
                    <a:r>
                      <a:rPr lang="en-US" dirty="0"/>
                      <a:t>, 3%</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0A67-4635-B6EA-DBA4B38C9896}"/>
                </c:ext>
              </c:extLst>
            </c:dLbl>
            <c:dLbl>
              <c:idx val="4"/>
              <c:layout>
                <c:manualLayout>
                  <c:x val="-2.1126760563380281E-2"/>
                  <c:y val="-0.20187918540580685"/>
                </c:manualLayout>
              </c:layout>
              <c:tx>
                <c:rich>
                  <a:bodyPr/>
                  <a:lstStyle/>
                  <a:p>
                    <a:r>
                      <a:rPr lang="en-US" b="1" dirty="0">
                        <a:solidFill>
                          <a:schemeClr val="accent1"/>
                        </a:solidFill>
                      </a:rPr>
                      <a:t>Hydro</a:t>
                    </a:r>
                    <a:r>
                      <a:rPr lang="en-US" dirty="0"/>
                      <a:t> </a:t>
                    </a:r>
                    <a:br>
                      <a:rPr lang="en-US" dirty="0"/>
                    </a:br>
                    <a:r>
                      <a:rPr lang="en-US" dirty="0"/>
                      <a:t>130, &lt;1%</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0A67-4635-B6EA-DBA4B38C9896}"/>
                </c:ext>
              </c:extLst>
            </c:dLbl>
            <c:dLbl>
              <c:idx val="5"/>
              <c:layout>
                <c:manualLayout>
                  <c:x val="0.12676056338028169"/>
                  <c:y val="-0.17812895427123826"/>
                </c:manualLayout>
              </c:layout>
              <c:tx>
                <c:rich>
                  <a:bodyPr/>
                  <a:lstStyle/>
                  <a:p>
                    <a:r>
                      <a:rPr lang="en-US" b="1" dirty="0">
                        <a:solidFill>
                          <a:schemeClr val="accent5"/>
                        </a:solidFill>
                      </a:rPr>
                      <a:t>Nuclear Uprate</a:t>
                    </a:r>
                    <a:r>
                      <a:rPr lang="en-US" dirty="0">
                        <a:solidFill>
                          <a:schemeClr val="accent5"/>
                        </a:solidFill>
                      </a:rPr>
                      <a:t> </a:t>
                    </a:r>
                    <a:br>
                      <a:rPr lang="en-US" dirty="0"/>
                    </a:br>
                    <a:r>
                      <a:rPr lang="en-US" dirty="0"/>
                      <a:t>37, &lt;1%</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B-0A67-4635-B6EA-DBA4B38C9896}"/>
                </c:ext>
              </c:extLst>
            </c:dLbl>
            <c:dLbl>
              <c:idx val="6"/>
              <c:layout>
                <c:manualLayout>
                  <c:x val="0.25352112676056338"/>
                  <c:y val="-8.3126860910872402E-2"/>
                </c:manualLayout>
              </c:layout>
              <c:tx>
                <c:rich>
                  <a:bodyPr/>
                  <a:lstStyle/>
                  <a:p>
                    <a:endParaRPr lang="en-US" dirty="0"/>
                  </a:p>
                  <a:p>
                    <a:r>
                      <a:rPr lang="en-US" b="1" dirty="0">
                        <a:solidFill>
                          <a:srgbClr val="A7B3B7"/>
                        </a:solidFill>
                      </a:rPr>
                      <a:t>Fuel Cell</a:t>
                    </a:r>
                    <a:r>
                      <a:rPr lang="en-US" dirty="0"/>
                      <a:t> </a:t>
                    </a:r>
                  </a:p>
                  <a:p>
                    <a:r>
                      <a:rPr lang="en-US" dirty="0"/>
                      <a:t>10, &lt;1%</a:t>
                    </a:r>
                  </a:p>
                </c:rich>
              </c:tx>
              <c:showLegendKey val="0"/>
              <c:showVal val="1"/>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C-0A67-4635-B6EA-DBA4B38C9896}"/>
                </c:ext>
              </c:extLst>
            </c:dLbl>
            <c:dLbl>
              <c:idx val="7"/>
              <c:delete val="1"/>
              <c:extLst>
                <c:ext xmlns:c15="http://schemas.microsoft.com/office/drawing/2012/chart" uri="{CE6537A1-D6FC-4f65-9D91-7224C49458BB}"/>
                <c:ext xmlns:c16="http://schemas.microsoft.com/office/drawing/2014/chart" uri="{C3380CC4-5D6E-409C-BE32-E72D297353CC}">
                  <c16:uniqueId val="{0000000C-D59B-46E4-BB20-5171398E82CA}"/>
                </c:ext>
              </c:extLst>
            </c:dLbl>
            <c:dLbl>
              <c:idx val="8"/>
              <c:tx>
                <c:rich>
                  <a:bodyPr/>
                  <a:lstStyle/>
                  <a:p>
                    <a:fld id="{D44EF236-0802-4C92-BF1A-BDF310BB5391}" type="CATEGORYNAME">
                      <a:rPr lang="en-US"/>
                      <a:pPr/>
                      <a:t>[CATEGORY NAME]</a:t>
                    </a:fld>
                    <a:r>
                      <a:rPr lang="en-US" baseline="0" dirty="0"/>
                      <a:t>,, </a:t>
                    </a:r>
                    <a:fld id="{CDC8BBC0-2E75-4A4A-A9E4-A0D8C4BEF37F}" type="PERCENTAGE">
                      <a:rPr lang="en-US" baseline="0"/>
                      <a:pPr/>
                      <a:t>[PERCENTAGE]</a:t>
                    </a:fld>
                    <a:endParaRPr lang="en-US" baseline="0" dirty="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0C2-4F20-862C-A244DC1B8340}"/>
                </c:ext>
              </c:extLst>
            </c:dLbl>
            <c:spPr>
              <a:noFill/>
              <a:ln>
                <a:noFill/>
              </a:ln>
              <a:effectLst/>
            </c:spPr>
            <c:txPr>
              <a:bodyPr/>
              <a:lstStyle/>
              <a:p>
                <a:pPr>
                  <a:defRPr sz="1400">
                    <a:solidFill>
                      <a:srgbClr val="000000"/>
                    </a:solidFill>
                  </a:defRPr>
                </a:pPr>
                <a:endParaRPr lang="en-US"/>
              </a:p>
            </c:txPr>
            <c:showLegendKey val="0"/>
            <c:showVal val="1"/>
            <c:showCatName val="1"/>
            <c:showSerName val="0"/>
            <c:showPercent val="1"/>
            <c:showBubbleSize val="0"/>
            <c:showLeaderLines val="1"/>
            <c:leaderLines>
              <c:spPr>
                <a:ln>
                  <a:solidFill>
                    <a:schemeClr val="tx1"/>
                  </a:solidFill>
                </a:ln>
              </c:spPr>
            </c:leaderLines>
            <c:extLst>
              <c:ext xmlns:c15="http://schemas.microsoft.com/office/drawing/2012/chart" uri="{CE6537A1-D6FC-4f65-9D91-7224C49458BB}"/>
            </c:extLst>
          </c:dLbls>
          <c:cat>
            <c:strRef>
              <c:f>Sheet1!$A$2:$A$9</c:f>
              <c:strCache>
                <c:ptCount val="8"/>
                <c:pt idx="0">
                  <c:v>Wind</c:v>
                </c:pt>
                <c:pt idx="1">
                  <c:v>Solar</c:v>
                </c:pt>
                <c:pt idx="2">
                  <c:v>Battery Storage</c:v>
                </c:pt>
                <c:pt idx="3">
                  <c:v>Natural Gas</c:v>
                </c:pt>
                <c:pt idx="4">
                  <c:v>Hydro</c:v>
                </c:pt>
                <c:pt idx="5">
                  <c:v>Nuclear Uprate</c:v>
                </c:pt>
                <c:pt idx="6">
                  <c:v>Fuel Cell</c:v>
                </c:pt>
                <c:pt idx="7">
                  <c:v>Biomass</c:v>
                </c:pt>
              </c:strCache>
            </c:strRef>
          </c:cat>
          <c:val>
            <c:numRef>
              <c:f>Sheet1!$B$2:$B$9</c:f>
              <c:numCache>
                <c:formatCode>0</c:formatCode>
                <c:ptCount val="8"/>
                <c:pt idx="0">
                  <c:v>19705</c:v>
                </c:pt>
                <c:pt idx="1">
                  <c:v>4788</c:v>
                </c:pt>
                <c:pt idx="2">
                  <c:v>4096</c:v>
                </c:pt>
                <c:pt idx="3">
                  <c:v>925</c:v>
                </c:pt>
                <c:pt idx="4">
                  <c:v>130</c:v>
                </c:pt>
                <c:pt idx="5">
                  <c:v>37</c:v>
                </c:pt>
                <c:pt idx="6">
                  <c:v>55</c:v>
                </c:pt>
                <c:pt idx="7">
                  <c:v>0</c:v>
                </c:pt>
              </c:numCache>
            </c:numRef>
          </c:val>
          <c:extLst>
            <c:ext xmlns:c16="http://schemas.microsoft.com/office/drawing/2014/chart" uri="{C3380CC4-5D6E-409C-BE32-E72D297353CC}">
              <c16:uniqueId val="{0000000D-0A67-4635-B6EA-DBA4B38C9896}"/>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rgbClr val="000000"/>
                </a:solidFill>
              </a:defRPr>
            </a:pPr>
            <a:r>
              <a:rPr lang="en-US" sz="2000" dirty="0">
                <a:solidFill>
                  <a:srgbClr val="000000"/>
                </a:solidFill>
              </a:rPr>
              <a:t>Wind</a:t>
            </a:r>
            <a:r>
              <a:rPr lang="en-US" sz="2400" dirty="0">
                <a:solidFill>
                  <a:srgbClr val="000000"/>
                </a:solidFill>
              </a:rPr>
              <a:t> </a:t>
            </a:r>
          </a:p>
          <a:p>
            <a:pPr>
              <a:defRPr sz="2400">
                <a:solidFill>
                  <a:srgbClr val="000000"/>
                </a:solidFill>
              </a:defRPr>
            </a:pPr>
            <a:r>
              <a:rPr lang="en-US" sz="1400" b="0" dirty="0">
                <a:solidFill>
                  <a:srgbClr val="000000"/>
                </a:solidFill>
              </a:rPr>
              <a:t>(MW)</a:t>
            </a:r>
          </a:p>
        </c:rich>
      </c:tx>
      <c:layout>
        <c:manualLayout>
          <c:xMode val="edge"/>
          <c:yMode val="edge"/>
          <c:x val="0.38671818113851752"/>
          <c:y val="3.6757426982288822E-2"/>
        </c:manualLayout>
      </c:layout>
      <c:overlay val="0"/>
    </c:title>
    <c:autoTitleDeleted val="0"/>
    <c:plotArea>
      <c:layout>
        <c:manualLayout>
          <c:layoutTarget val="inner"/>
          <c:xMode val="edge"/>
          <c:yMode val="edge"/>
          <c:x val="8.3735347235484897E-2"/>
          <c:y val="0.25259448434991011"/>
          <c:w val="0.88235294117647056"/>
          <c:h val="0.63823160887427099"/>
        </c:manualLayout>
      </c:layout>
      <c:barChart>
        <c:barDir val="col"/>
        <c:grouping val="stacked"/>
        <c:varyColors val="0"/>
        <c:ser>
          <c:idx val="0"/>
          <c:order val="0"/>
          <c:tx>
            <c:strRef>
              <c:f>Sheet1!$B$1</c:f>
              <c:strCache>
                <c:ptCount val="1"/>
                <c:pt idx="0">
                  <c:v>Wind</c:v>
                </c:pt>
              </c:strCache>
            </c:strRef>
          </c:tx>
          <c:spPr>
            <a:solidFill>
              <a:schemeClr val="accent2"/>
            </a:solidFill>
          </c:spPr>
          <c:invertIfNegative val="0"/>
          <c:dLbls>
            <c:dLbl>
              <c:idx val="0"/>
              <c:layout>
                <c:manualLayout>
                  <c:x val="-8.9779218774123822E-3"/>
                  <c:y val="-7.2932785336661268E-2"/>
                </c:manualLayout>
              </c:layout>
              <c:numFmt formatCode="#,##0" sourceLinked="0"/>
              <c:spPr/>
              <c:txPr>
                <a:bodyPr/>
                <a:lstStyle/>
                <a:p>
                  <a:pPr>
                    <a:defRPr sz="1400" b="1">
                      <a:solidFill>
                        <a:srgbClr val="00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E0-40DD-86B2-E6287D9716D5}"/>
                </c:ext>
              </c:extLst>
            </c:dLbl>
            <c:dLbl>
              <c:idx val="1"/>
              <c:delete val="1"/>
              <c:extLst>
                <c:ext xmlns:c15="http://schemas.microsoft.com/office/drawing/2012/chart" uri="{CE6537A1-D6FC-4f65-9D91-7224C49458BB}"/>
                <c:ext xmlns:c16="http://schemas.microsoft.com/office/drawing/2014/chart" uri="{C3380CC4-5D6E-409C-BE32-E72D297353CC}">
                  <c16:uniqueId val="{00000001-20E0-40DD-86B2-E6287D9716D5}"/>
                </c:ext>
              </c:extLst>
            </c:dLbl>
            <c:dLbl>
              <c:idx val="2"/>
              <c:layout>
                <c:manualLayout>
                  <c:x val="2.0833333333333892E-3"/>
                  <c:y val="-0.359375000000004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E0-40DD-86B2-E6287D9716D5}"/>
                </c:ext>
              </c:extLst>
            </c:dLbl>
            <c:numFmt formatCode="#,##0" sourceLinked="0"/>
            <c:spPr>
              <a:noFill/>
              <a:ln>
                <a:noFill/>
              </a:ln>
              <a:effectLst/>
            </c:spPr>
            <c:txPr>
              <a:bodyPr/>
              <a:lstStyle/>
              <a:p>
                <a:pPr>
                  <a:defRPr sz="14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2"/>
                <c:pt idx="0">
                  <c:v>Existing</c:v>
                </c:pt>
                <c:pt idx="1">
                  <c:v>Proposed</c:v>
                </c:pt>
              </c:strCache>
            </c:strRef>
          </c:cat>
          <c:val>
            <c:numRef>
              <c:f>Sheet1!$B$2:$B$4</c:f>
              <c:numCache>
                <c:formatCode>#,##0</c:formatCode>
                <c:ptCount val="2"/>
                <c:pt idx="0" formatCode="General">
                  <c:v>1400</c:v>
                </c:pt>
                <c:pt idx="1">
                  <c:v>15000</c:v>
                </c:pt>
              </c:numCache>
            </c:numRef>
          </c:val>
          <c:extLst>
            <c:ext xmlns:c16="http://schemas.microsoft.com/office/drawing/2014/chart" uri="{C3380CC4-5D6E-409C-BE32-E72D297353CC}">
              <c16:uniqueId val="{00000003-20E0-40DD-86B2-E6287D9716D5}"/>
            </c:ext>
          </c:extLst>
        </c:ser>
        <c:dLbls>
          <c:showLegendKey val="0"/>
          <c:showVal val="0"/>
          <c:showCatName val="0"/>
          <c:showSerName val="0"/>
          <c:showPercent val="0"/>
          <c:showBubbleSize val="0"/>
        </c:dLbls>
        <c:gapWidth val="150"/>
        <c:overlap val="100"/>
        <c:axId val="292269440"/>
        <c:axId val="294451840"/>
      </c:barChart>
      <c:catAx>
        <c:axId val="292269440"/>
        <c:scaling>
          <c:orientation val="minMax"/>
        </c:scaling>
        <c:delete val="0"/>
        <c:axPos val="b"/>
        <c:numFmt formatCode="General" sourceLinked="0"/>
        <c:majorTickMark val="out"/>
        <c:minorTickMark val="none"/>
        <c:tickLblPos val="nextTo"/>
        <c:spPr>
          <a:ln>
            <a:solidFill>
              <a:srgbClr val="000000"/>
            </a:solidFill>
          </a:ln>
        </c:spPr>
        <c:txPr>
          <a:bodyPr/>
          <a:lstStyle/>
          <a:p>
            <a:pPr>
              <a:defRPr b="0">
                <a:solidFill>
                  <a:srgbClr val="000000"/>
                </a:solidFill>
              </a:defRPr>
            </a:pPr>
            <a:endParaRPr lang="en-US"/>
          </a:p>
        </c:txPr>
        <c:crossAx val="294451840"/>
        <c:crosses val="autoZero"/>
        <c:auto val="1"/>
        <c:lblAlgn val="ctr"/>
        <c:lblOffset val="100"/>
        <c:noMultiLvlLbl val="0"/>
      </c:catAx>
      <c:valAx>
        <c:axId val="294451840"/>
        <c:scaling>
          <c:orientation val="minMax"/>
          <c:max val="15000"/>
          <c:min val="0"/>
        </c:scaling>
        <c:delete val="1"/>
        <c:axPos val="l"/>
        <c:numFmt formatCode="General" sourceLinked="1"/>
        <c:majorTickMark val="out"/>
        <c:minorTickMark val="none"/>
        <c:tickLblPos val="nextTo"/>
        <c:crossAx val="292269440"/>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solidFill>
                  <a:srgbClr val="000000"/>
                </a:solidFill>
              </a:defRPr>
            </a:pPr>
            <a:r>
              <a:rPr lang="en-US" sz="2000" dirty="0">
                <a:solidFill>
                  <a:srgbClr val="000000"/>
                </a:solidFill>
              </a:rPr>
              <a:t>Solar </a:t>
            </a:r>
          </a:p>
          <a:p>
            <a:pPr>
              <a:defRPr sz="2000">
                <a:solidFill>
                  <a:srgbClr val="000000"/>
                </a:solidFill>
              </a:defRPr>
            </a:pPr>
            <a:r>
              <a:rPr lang="en-US" sz="1400" b="0" dirty="0">
                <a:solidFill>
                  <a:srgbClr val="000000"/>
                </a:solidFill>
              </a:rPr>
              <a:t>(MW)</a:t>
            </a:r>
          </a:p>
        </c:rich>
      </c:tx>
      <c:layout>
        <c:manualLayout>
          <c:xMode val="edge"/>
          <c:yMode val="edge"/>
          <c:x val="0.3876788880428042"/>
          <c:y val="3.7652912216716572E-2"/>
        </c:manualLayout>
      </c:layout>
      <c:overlay val="0"/>
    </c:title>
    <c:autoTitleDeleted val="0"/>
    <c:plotArea>
      <c:layout>
        <c:manualLayout>
          <c:layoutTarget val="inner"/>
          <c:xMode val="edge"/>
          <c:yMode val="edge"/>
          <c:x val="8.7590319592403904E-2"/>
          <c:y val="0.24216615311074402"/>
          <c:w val="0.85848811178014517"/>
          <c:h val="0.68177542033398653"/>
        </c:manualLayout>
      </c:layout>
      <c:barChart>
        <c:barDir val="col"/>
        <c:grouping val="stacked"/>
        <c:varyColors val="0"/>
        <c:ser>
          <c:idx val="0"/>
          <c:order val="0"/>
          <c:tx>
            <c:strRef>
              <c:f>Sheet1!$B$1</c:f>
              <c:strCache>
                <c:ptCount val="1"/>
                <c:pt idx="0">
                  <c:v>Solar</c:v>
                </c:pt>
              </c:strCache>
            </c:strRef>
          </c:tx>
          <c:spPr>
            <a:solidFill>
              <a:srgbClr val="FBB92F"/>
            </a:solidFill>
          </c:spPr>
          <c:invertIfNegative val="0"/>
          <c:dLbls>
            <c:dLbl>
              <c:idx val="0"/>
              <c:layout>
                <c:manualLayout>
                  <c:x val="8.2577370959306814E-4"/>
                  <c:y val="-0.15129606067523918"/>
                </c:manualLayout>
              </c:layout>
              <c:tx>
                <c:rich>
                  <a:bodyPr/>
                  <a:lstStyle/>
                  <a:p>
                    <a:r>
                      <a:rPr lang="en-US" dirty="0"/>
                      <a:t>3,996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E9-4504-A17E-46B12FD55847}"/>
                </c:ext>
              </c:extLst>
            </c:dLbl>
            <c:dLbl>
              <c:idx val="1"/>
              <c:layout>
                <c:manualLayout>
                  <c:x val="3.6303763606668543E-3"/>
                  <c:y val="-0.29100706602167903"/>
                </c:manualLayout>
              </c:layout>
              <c:tx>
                <c:rich>
                  <a:bodyPr/>
                  <a:lstStyle/>
                  <a:p>
                    <a:r>
                      <a:rPr lang="en-US" dirty="0"/>
                      <a:t>10,033</a:t>
                    </a:r>
                  </a:p>
                </c:rich>
              </c:tx>
              <c:showLegendKey val="0"/>
              <c:showVal val="1"/>
              <c:showCatName val="0"/>
              <c:showSerName val="0"/>
              <c:showPercent val="0"/>
              <c:showBubbleSize val="0"/>
              <c:extLst>
                <c:ext xmlns:c15="http://schemas.microsoft.com/office/drawing/2012/chart" uri="{CE6537A1-D6FC-4f65-9D91-7224C49458BB}">
                  <c15:layout>
                    <c:manualLayout>
                      <c:w val="0.22308712267767494"/>
                      <c:h val="0.1076873289398094"/>
                    </c:manualLayout>
                  </c15:layout>
                  <c15:showDataLabelsRange val="0"/>
                </c:ext>
                <c:ext xmlns:c16="http://schemas.microsoft.com/office/drawing/2014/chart" uri="{C3380CC4-5D6E-409C-BE32-E72D297353CC}">
                  <c16:uniqueId val="{00000001-49E9-4504-A17E-46B12FD55847}"/>
                </c:ext>
              </c:extLst>
            </c:dLbl>
            <c:dLbl>
              <c:idx val="2"/>
              <c:layout>
                <c:manualLayout>
                  <c:x val="2.0833333333333892E-3"/>
                  <c:y val="-0.359375000000004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E9-4504-A17E-46B12FD55847}"/>
                </c:ext>
              </c:extLst>
            </c:dLbl>
            <c:numFmt formatCode="#,##0" sourceLinked="0"/>
            <c:spPr>
              <a:noFill/>
              <a:ln>
                <a:noFill/>
              </a:ln>
              <a:effectLst/>
            </c:spPr>
            <c:txPr>
              <a:bodyPr/>
              <a:lstStyle/>
              <a:p>
                <a:pPr>
                  <a:defRPr sz="1400" b="1">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PV thru 2020</c:v>
                </c:pt>
                <c:pt idx="1">
                  <c:v>PV in 2030</c:v>
                </c:pt>
              </c:strCache>
            </c:strRef>
          </c:cat>
          <c:val>
            <c:numRef>
              <c:f>Sheet1!$B$2:$B$3</c:f>
              <c:numCache>
                <c:formatCode>#,##0</c:formatCode>
                <c:ptCount val="2"/>
                <c:pt idx="0" formatCode="General">
                  <c:v>3994</c:v>
                </c:pt>
                <c:pt idx="1">
                  <c:v>10031</c:v>
                </c:pt>
              </c:numCache>
            </c:numRef>
          </c:val>
          <c:extLst>
            <c:ext xmlns:c16="http://schemas.microsoft.com/office/drawing/2014/chart" uri="{C3380CC4-5D6E-409C-BE32-E72D297353CC}">
              <c16:uniqueId val="{00000003-49E9-4504-A17E-46B12FD55847}"/>
            </c:ext>
          </c:extLst>
        </c:ser>
        <c:dLbls>
          <c:showLegendKey val="0"/>
          <c:showVal val="0"/>
          <c:showCatName val="0"/>
          <c:showSerName val="0"/>
          <c:showPercent val="0"/>
          <c:showBubbleSize val="0"/>
        </c:dLbls>
        <c:gapWidth val="150"/>
        <c:overlap val="100"/>
        <c:axId val="189631104"/>
        <c:axId val="292553088"/>
      </c:barChart>
      <c:catAx>
        <c:axId val="189631104"/>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292553088"/>
        <c:crosses val="autoZero"/>
        <c:auto val="1"/>
        <c:lblAlgn val="ctr"/>
        <c:lblOffset val="100"/>
        <c:noMultiLvlLbl val="0"/>
      </c:catAx>
      <c:valAx>
        <c:axId val="292553088"/>
        <c:scaling>
          <c:orientation val="minMax"/>
          <c:max val="14000"/>
        </c:scaling>
        <c:delete val="1"/>
        <c:axPos val="l"/>
        <c:numFmt formatCode="General" sourceLinked="1"/>
        <c:majorTickMark val="out"/>
        <c:minorTickMark val="none"/>
        <c:tickLblPos val="nextTo"/>
        <c:crossAx val="1896311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rgbClr val="000000"/>
                </a:solidFill>
              </a:defRPr>
            </a:pPr>
            <a:r>
              <a:rPr lang="en-US" sz="2000" dirty="0">
                <a:solidFill>
                  <a:srgbClr val="000000"/>
                </a:solidFill>
              </a:rPr>
              <a:t>Energy Efficiency </a:t>
            </a:r>
            <a:br>
              <a:rPr lang="en-US" sz="2000" dirty="0">
                <a:solidFill>
                  <a:srgbClr val="000000"/>
                </a:solidFill>
              </a:rPr>
            </a:br>
            <a:r>
              <a:rPr lang="en-US" sz="1400" b="0" dirty="0">
                <a:solidFill>
                  <a:srgbClr val="000000"/>
                </a:solidFill>
              </a:rPr>
              <a:t>(MW)</a:t>
            </a:r>
            <a:endParaRPr lang="en-US" b="0" dirty="0">
              <a:solidFill>
                <a:srgbClr val="000000"/>
              </a:solidFill>
            </a:endParaRPr>
          </a:p>
        </c:rich>
      </c:tx>
      <c:layout>
        <c:manualLayout>
          <c:xMode val="edge"/>
          <c:yMode val="edge"/>
          <c:x val="0.1913195542301098"/>
          <c:y val="3.4756550207136722E-2"/>
        </c:manualLayout>
      </c:layout>
      <c:overlay val="0"/>
    </c:title>
    <c:autoTitleDeleted val="0"/>
    <c:plotArea>
      <c:layout>
        <c:manualLayout>
          <c:layoutTarget val="inner"/>
          <c:xMode val="edge"/>
          <c:yMode val="edge"/>
          <c:x val="5.7321290721012816E-2"/>
          <c:y val="0.23926982981609593"/>
          <c:w val="0.88875714065153621"/>
          <c:h val="0.68177534775927484"/>
        </c:manualLayout>
      </c:layout>
      <c:barChart>
        <c:barDir val="col"/>
        <c:grouping val="stacked"/>
        <c:varyColors val="0"/>
        <c:ser>
          <c:idx val="0"/>
          <c:order val="0"/>
          <c:tx>
            <c:strRef>
              <c:f>Sheet1!$B$1</c:f>
              <c:strCache>
                <c:ptCount val="1"/>
                <c:pt idx="0">
                  <c:v>Energy Efficiency</c:v>
                </c:pt>
              </c:strCache>
            </c:strRef>
          </c:tx>
          <c:spPr>
            <a:solidFill>
              <a:srgbClr val="1E6A9A"/>
            </a:solidFill>
          </c:spPr>
          <c:invertIfNegative val="0"/>
          <c:dLbls>
            <c:dLbl>
              <c:idx val="0"/>
              <c:layout>
                <c:manualLayout>
                  <c:x val="-7.7196232821591496E-7"/>
                  <c:y val="-0.10685860310140634"/>
                </c:manualLayout>
              </c:layout>
              <c:tx>
                <c:rich>
                  <a:bodyPr/>
                  <a:lstStyle/>
                  <a:p>
                    <a:pPr>
                      <a:defRPr sz="1400" b="1">
                        <a:solidFill>
                          <a:srgbClr val="000000"/>
                        </a:solidFill>
                      </a:defRPr>
                    </a:pPr>
                    <a:r>
                      <a:rPr lang="en-US" dirty="0"/>
                      <a:t>2,677 </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6C-4CEC-BDA2-195305223340}"/>
                </c:ext>
              </c:extLst>
            </c:dLbl>
            <c:dLbl>
              <c:idx val="1"/>
              <c:layout>
                <c:manualLayout>
                  <c:x val="4.900648486711158E-3"/>
                  <c:y val="-0.17377841786997539"/>
                </c:manualLayout>
              </c:layout>
              <c:tx>
                <c:rich>
                  <a:bodyPr/>
                  <a:lstStyle/>
                  <a:p>
                    <a:pPr>
                      <a:defRPr sz="1400" b="1">
                        <a:solidFill>
                          <a:srgbClr val="000000"/>
                        </a:solidFill>
                      </a:defRPr>
                    </a:pPr>
                    <a:r>
                      <a:rPr lang="en-US" dirty="0"/>
                      <a:t>4,195</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86C-4CEC-BDA2-195305223340}"/>
                </c:ext>
              </c:extLst>
            </c:dLbl>
            <c:spPr>
              <a:noFill/>
              <a:ln>
                <a:noFill/>
              </a:ln>
              <a:effectLst/>
            </c:spPr>
            <c:txPr>
              <a:bodyPr/>
              <a:lstStyle/>
              <a:p>
                <a:pPr>
                  <a:defRPr sz="14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EE thru 2020</c:v>
                </c:pt>
                <c:pt idx="1">
                  <c:v>EE thru 2030</c:v>
                </c:pt>
              </c:strCache>
            </c:strRef>
          </c:cat>
          <c:val>
            <c:numRef>
              <c:f>Sheet1!$B$2:$B$3</c:f>
              <c:numCache>
                <c:formatCode>_(* #,##0_);_(* \(#,##0\);_(* "-"??_);_(@_)</c:formatCode>
                <c:ptCount val="2"/>
                <c:pt idx="0">
                  <c:v>2590</c:v>
                </c:pt>
                <c:pt idx="1">
                  <c:v>5645</c:v>
                </c:pt>
              </c:numCache>
            </c:numRef>
          </c:val>
          <c:extLst>
            <c:ext xmlns:c16="http://schemas.microsoft.com/office/drawing/2014/chart" uri="{C3380CC4-5D6E-409C-BE32-E72D297353CC}">
              <c16:uniqueId val="{00000002-F86C-4CEC-BDA2-195305223340}"/>
            </c:ext>
          </c:extLst>
        </c:ser>
        <c:dLbls>
          <c:showLegendKey val="0"/>
          <c:showVal val="0"/>
          <c:showCatName val="0"/>
          <c:showSerName val="0"/>
          <c:showPercent val="0"/>
          <c:showBubbleSize val="0"/>
        </c:dLbls>
        <c:gapWidth val="150"/>
        <c:overlap val="100"/>
        <c:axId val="294491264"/>
        <c:axId val="294492800"/>
      </c:barChart>
      <c:catAx>
        <c:axId val="294491264"/>
        <c:scaling>
          <c:orientation val="minMax"/>
        </c:scaling>
        <c:delete val="0"/>
        <c:axPos val="b"/>
        <c:numFmt formatCode="General" sourceLinked="0"/>
        <c:majorTickMark val="out"/>
        <c:minorTickMark val="none"/>
        <c:tickLblPos val="nextTo"/>
        <c:spPr>
          <a:ln>
            <a:solidFill>
              <a:srgbClr val="000000"/>
            </a:solidFill>
          </a:ln>
        </c:spPr>
        <c:txPr>
          <a:bodyPr/>
          <a:lstStyle/>
          <a:p>
            <a:pPr>
              <a:defRPr>
                <a:solidFill>
                  <a:srgbClr val="000000"/>
                </a:solidFill>
              </a:defRPr>
            </a:pPr>
            <a:endParaRPr lang="en-US"/>
          </a:p>
        </c:txPr>
        <c:crossAx val="294492800"/>
        <c:crosses val="autoZero"/>
        <c:auto val="1"/>
        <c:lblAlgn val="ctr"/>
        <c:lblOffset val="100"/>
        <c:noMultiLvlLbl val="0"/>
      </c:catAx>
      <c:valAx>
        <c:axId val="294492800"/>
        <c:scaling>
          <c:orientation val="minMax"/>
          <c:max val="14000"/>
        </c:scaling>
        <c:delete val="1"/>
        <c:axPos val="l"/>
        <c:numFmt formatCode="_(* #,##0_);_(* \(#,##0\);_(* &quot;-&quot;??_);_(@_)" sourceLinked="1"/>
        <c:majorTickMark val="out"/>
        <c:minorTickMark val="none"/>
        <c:tickLblPos val="nextTo"/>
        <c:crossAx val="2944912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800" b="1" dirty="0">
                <a:solidFill>
                  <a:sysClr val="windowText" lastClr="000000"/>
                </a:solidFill>
              </a:rPr>
              <a:t>Transportation and Heating</a:t>
            </a:r>
            <a:r>
              <a:rPr lang="en-US" sz="1800" b="1" baseline="0" dirty="0">
                <a:solidFill>
                  <a:sysClr val="windowText" lastClr="000000"/>
                </a:solidFill>
              </a:rPr>
              <a:t> Forecasts </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400" baseline="0" dirty="0"/>
              <a:t>Impact on Peak Electricity Demand, </a:t>
            </a:r>
            <a:r>
              <a:rPr lang="en-US" sz="1400" b="0" i="0" baseline="0" dirty="0">
                <a:effectLst/>
              </a:rPr>
              <a:t>2021‒2030</a:t>
            </a:r>
            <a:endParaRPr lang="en-US" sz="14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v>Transportation Summer Peak</c:v>
          </c:tx>
          <c:spPr>
            <a:solidFill>
              <a:schemeClr val="accent5">
                <a:lumMod val="75000"/>
              </a:schemeClr>
            </a:solidFill>
            <a:ln>
              <a:noFill/>
            </a:ln>
            <a:effectLst/>
          </c:spPr>
          <c:invertIfNegative val="0"/>
          <c:cat>
            <c:strRef>
              <c:f>'1.7 Electrification Frcst'!$D$48:$M$48</c:f>
              <c:strCache>
                <c:ptCount val="10"/>
                <c:pt idx="0">
                  <c:v>2021</c:v>
                </c:pt>
                <c:pt idx="1">
                  <c:v>2022</c:v>
                </c:pt>
                <c:pt idx="2">
                  <c:v>2023</c:v>
                </c:pt>
                <c:pt idx="3">
                  <c:v>2024</c:v>
                </c:pt>
                <c:pt idx="4">
                  <c:v>2025</c:v>
                </c:pt>
                <c:pt idx="5">
                  <c:v>2026</c:v>
                </c:pt>
                <c:pt idx="6">
                  <c:v>2027</c:v>
                </c:pt>
                <c:pt idx="7">
                  <c:v>2028</c:v>
                </c:pt>
                <c:pt idx="8">
                  <c:v>2029</c:v>
                </c:pt>
                <c:pt idx="9">
                  <c:v>2030*</c:v>
                </c:pt>
              </c:strCache>
            </c:strRef>
          </c:cat>
          <c:val>
            <c:numRef>
              <c:f>'1.7 Electrification Frcst'!$D$37:$M$37</c:f>
              <c:numCache>
                <c:formatCode>0</c:formatCode>
                <c:ptCount val="10"/>
                <c:pt idx="0">
                  <c:v>7</c:v>
                </c:pt>
                <c:pt idx="1">
                  <c:v>25</c:v>
                </c:pt>
                <c:pt idx="2">
                  <c:v>47</c:v>
                </c:pt>
                <c:pt idx="3">
                  <c:v>84</c:v>
                </c:pt>
                <c:pt idx="4">
                  <c:v>136</c:v>
                </c:pt>
                <c:pt idx="5">
                  <c:v>202</c:v>
                </c:pt>
                <c:pt idx="6">
                  <c:v>279</c:v>
                </c:pt>
                <c:pt idx="7">
                  <c:v>368</c:v>
                </c:pt>
                <c:pt idx="8">
                  <c:v>470</c:v>
                </c:pt>
                <c:pt idx="9">
                  <c:v>675</c:v>
                </c:pt>
              </c:numCache>
            </c:numRef>
          </c:val>
          <c:extLst>
            <c:ext xmlns:c16="http://schemas.microsoft.com/office/drawing/2014/chart" uri="{C3380CC4-5D6E-409C-BE32-E72D297353CC}">
              <c16:uniqueId val="{00000000-00E3-4ECC-8B31-8E241CCFFAC2}"/>
            </c:ext>
          </c:extLst>
        </c:ser>
        <c:ser>
          <c:idx val="1"/>
          <c:order val="1"/>
          <c:tx>
            <c:v>Transportation Winter Peak</c:v>
          </c:tx>
          <c:spPr>
            <a:solidFill>
              <a:schemeClr val="accent1"/>
            </a:solidFill>
            <a:ln>
              <a:noFill/>
            </a:ln>
            <a:effectLst/>
          </c:spPr>
          <c:invertIfNegative val="0"/>
          <c:cat>
            <c:strRef>
              <c:f>'1.7 Electrification Frcst'!$D$48:$M$48</c:f>
              <c:strCache>
                <c:ptCount val="10"/>
                <c:pt idx="0">
                  <c:v>2021</c:v>
                </c:pt>
                <c:pt idx="1">
                  <c:v>2022</c:v>
                </c:pt>
                <c:pt idx="2">
                  <c:v>2023</c:v>
                </c:pt>
                <c:pt idx="3">
                  <c:v>2024</c:v>
                </c:pt>
                <c:pt idx="4">
                  <c:v>2025</c:v>
                </c:pt>
                <c:pt idx="5">
                  <c:v>2026</c:v>
                </c:pt>
                <c:pt idx="6">
                  <c:v>2027</c:v>
                </c:pt>
                <c:pt idx="7">
                  <c:v>2028</c:v>
                </c:pt>
                <c:pt idx="8">
                  <c:v>2029</c:v>
                </c:pt>
                <c:pt idx="9">
                  <c:v>2030*</c:v>
                </c:pt>
              </c:strCache>
            </c:strRef>
          </c:cat>
          <c:val>
            <c:numRef>
              <c:f>'1.7 Electrification Frcst'!$D$55:$M$55</c:f>
              <c:numCache>
                <c:formatCode>#,##0</c:formatCode>
                <c:ptCount val="10"/>
                <c:pt idx="0">
                  <c:v>22</c:v>
                </c:pt>
                <c:pt idx="1">
                  <c:v>49</c:v>
                </c:pt>
                <c:pt idx="2">
                  <c:v>87</c:v>
                </c:pt>
                <c:pt idx="3">
                  <c:v>152</c:v>
                </c:pt>
                <c:pt idx="4">
                  <c:v>237</c:v>
                </c:pt>
                <c:pt idx="5">
                  <c:v>338</c:v>
                </c:pt>
                <c:pt idx="6">
                  <c:v>456</c:v>
                </c:pt>
                <c:pt idx="7">
                  <c:v>592</c:v>
                </c:pt>
                <c:pt idx="8">
                  <c:v>745</c:v>
                </c:pt>
                <c:pt idx="9">
                  <c:v>916</c:v>
                </c:pt>
              </c:numCache>
            </c:numRef>
          </c:val>
          <c:extLst>
            <c:ext xmlns:c16="http://schemas.microsoft.com/office/drawing/2014/chart" uri="{C3380CC4-5D6E-409C-BE32-E72D297353CC}">
              <c16:uniqueId val="{00000001-00E3-4ECC-8B31-8E241CCFFAC2}"/>
            </c:ext>
          </c:extLst>
        </c:ser>
        <c:ser>
          <c:idx val="2"/>
          <c:order val="2"/>
          <c:tx>
            <c:v>Heating Winter Peak</c:v>
          </c:tx>
          <c:spPr>
            <a:solidFill>
              <a:schemeClr val="accent3"/>
            </a:solidFill>
            <a:ln>
              <a:noFill/>
            </a:ln>
            <a:effectLst/>
          </c:spPr>
          <c:invertIfNegative val="0"/>
          <c:cat>
            <c:strRef>
              <c:f>'1.7 Electrification Frcst'!$D$48:$M$48</c:f>
              <c:strCache>
                <c:ptCount val="10"/>
                <c:pt idx="0">
                  <c:v>2021</c:v>
                </c:pt>
                <c:pt idx="1">
                  <c:v>2022</c:v>
                </c:pt>
                <c:pt idx="2">
                  <c:v>2023</c:v>
                </c:pt>
                <c:pt idx="3">
                  <c:v>2024</c:v>
                </c:pt>
                <c:pt idx="4">
                  <c:v>2025</c:v>
                </c:pt>
                <c:pt idx="5">
                  <c:v>2026</c:v>
                </c:pt>
                <c:pt idx="6">
                  <c:v>2027</c:v>
                </c:pt>
                <c:pt idx="7">
                  <c:v>2028</c:v>
                </c:pt>
                <c:pt idx="8">
                  <c:v>2029</c:v>
                </c:pt>
                <c:pt idx="9">
                  <c:v>2030*</c:v>
                </c:pt>
              </c:strCache>
            </c:strRef>
          </c:cat>
          <c:val>
            <c:numRef>
              <c:f>'1.7 Electrification Frcst'!$D$62:$M$62</c:f>
              <c:numCache>
                <c:formatCode>#,##0</c:formatCode>
                <c:ptCount val="10"/>
                <c:pt idx="0">
                  <c:v>52</c:v>
                </c:pt>
                <c:pt idx="1">
                  <c:v>114</c:v>
                </c:pt>
                <c:pt idx="2">
                  <c:v>185</c:v>
                </c:pt>
                <c:pt idx="3">
                  <c:v>283</c:v>
                </c:pt>
                <c:pt idx="4">
                  <c:v>406</c:v>
                </c:pt>
                <c:pt idx="5">
                  <c:v>563</c:v>
                </c:pt>
                <c:pt idx="6">
                  <c:v>751</c:v>
                </c:pt>
                <c:pt idx="7">
                  <c:v>995</c:v>
                </c:pt>
                <c:pt idx="8">
                  <c:v>1259</c:v>
                </c:pt>
                <c:pt idx="9">
                  <c:v>1556</c:v>
                </c:pt>
              </c:numCache>
            </c:numRef>
          </c:val>
          <c:extLst>
            <c:ext xmlns:c16="http://schemas.microsoft.com/office/drawing/2014/chart" uri="{C3380CC4-5D6E-409C-BE32-E72D297353CC}">
              <c16:uniqueId val="{00000002-00E3-4ECC-8B31-8E241CCFFAC2}"/>
            </c:ext>
          </c:extLst>
        </c:ser>
        <c:dLbls>
          <c:showLegendKey val="0"/>
          <c:showVal val="0"/>
          <c:showCatName val="0"/>
          <c:showSerName val="0"/>
          <c:showPercent val="0"/>
          <c:showBubbleSize val="0"/>
        </c:dLbls>
        <c:gapWidth val="219"/>
        <c:overlap val="-27"/>
        <c:axId val="303549008"/>
        <c:axId val="303549664"/>
      </c:barChart>
      <c:catAx>
        <c:axId val="30354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75000"/>
                  </a:schemeClr>
                </a:solidFill>
                <a:latin typeface="+mn-lt"/>
                <a:ea typeface="+mn-ea"/>
                <a:cs typeface="+mn-cs"/>
              </a:defRPr>
            </a:pPr>
            <a:endParaRPr lang="en-US"/>
          </a:p>
        </c:txPr>
        <c:crossAx val="303549664"/>
        <c:crosses val="autoZero"/>
        <c:auto val="1"/>
        <c:lblAlgn val="ctr"/>
        <c:lblOffset val="100"/>
        <c:noMultiLvlLbl val="0"/>
      </c:catAx>
      <c:valAx>
        <c:axId val="303549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dirty="0">
                    <a:solidFill>
                      <a:srgbClr val="000000"/>
                    </a:solidFill>
                  </a:rPr>
                  <a:t>Megawatts (MW)</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3035490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0.62239</cdr:x>
      <cdr:y>0.20292</cdr:y>
    </cdr:from>
    <cdr:to>
      <cdr:x>0.88748</cdr:x>
      <cdr:y>0.25935</cdr:y>
    </cdr:to>
    <cdr:sp macro="" textlink="">
      <cdr:nvSpPr>
        <cdr:cNvPr id="2" name="TextBox 1"/>
        <cdr:cNvSpPr txBox="1"/>
      </cdr:nvSpPr>
      <cdr:spPr>
        <a:xfrm xmlns:a="http://schemas.openxmlformats.org/drawingml/2006/main">
          <a:off x="1756547" y="931875"/>
          <a:ext cx="748150" cy="259141"/>
        </a:xfrm>
        <a:prstGeom xmlns:a="http://schemas.openxmlformats.org/drawingml/2006/main" prst="rect">
          <a:avLst/>
        </a:prstGeom>
      </cdr:spPr>
      <cdr:txBody>
        <a:bodyPr xmlns:a="http://schemas.openxmlformats.org/drawingml/2006/main" vertOverflow="clip" wrap="square" rtlCol="0" anchor="b"/>
        <a:lstStyle xmlns:a="http://schemas.openxmlformats.org/drawingml/2006/main"/>
        <a:p xmlns:a="http://schemas.openxmlformats.org/drawingml/2006/main">
          <a:r>
            <a:rPr lang="en-US" sz="1400" b="1" dirty="0"/>
            <a:t>19,705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36" tIns="45718" rIns="91436" bIns="45718" rtlCol="0"/>
          <a:lstStyle>
            <a:lvl1pPr algn="r">
              <a:defRPr sz="1200"/>
            </a:lvl1pPr>
          </a:lstStyle>
          <a:p>
            <a:fld id="{F87AAE7F-D37E-4830-9F5E-F36A5F180179}" type="datetimeFigureOut">
              <a:rPr lang="en-US" smtClean="0"/>
              <a:t>8/22/2021</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36" tIns="45718" rIns="91436"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6" tIns="45718" rIns="91436" bIns="45718"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9EDDEDB6-CD57-44C2-AB19-AC7D3BB8FF8E}" type="datetimeFigureOut">
              <a:rPr lang="en-US" smtClean="0"/>
              <a:pPr/>
              <a:t>8/22/2021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so-ne.com/static-assets/documents/2019/02/er19-84-000.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so-ne.com/static-assets/documents/2018/10/er19-84-000_enhanced_storage_revision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FERC Order accepting tariff changes: </a:t>
            </a:r>
            <a:r>
              <a:rPr lang="en-US" dirty="0">
                <a:hlinkClick r:id="rId3"/>
              </a:rPr>
              <a:t>https://www.iso-ne.com/static-assets/documents/2019/02/er19-84-000.pdf</a:t>
            </a:r>
            <a:r>
              <a:rPr lang="en-US" dirty="0"/>
              <a:t> </a:t>
            </a:r>
          </a:p>
          <a:p>
            <a:endParaRPr lang="en-US" dirty="0"/>
          </a:p>
          <a:p>
            <a:r>
              <a:rPr lang="en-US" dirty="0"/>
              <a:t>ISO proposal for battery storage revisions:</a:t>
            </a:r>
          </a:p>
          <a:p>
            <a:r>
              <a:rPr lang="en-US" dirty="0">
                <a:hlinkClick r:id="rId4"/>
              </a:rPr>
              <a:t>https://www.iso-ne.com/static-assets/documents/2018/10/er19-84-000_enhanced_storage_revisions.pdf</a:t>
            </a:r>
            <a:r>
              <a:rPr lang="en-US" dirty="0"/>
              <a:t> </a:t>
            </a:r>
          </a:p>
          <a:p>
            <a:endParaRPr lang="en-US" dirty="0"/>
          </a:p>
          <a:p>
            <a:r>
              <a:rPr lang="en-US" dirty="0"/>
              <a:t>From that filing: </a:t>
            </a:r>
            <a:endParaRPr lang="en-US" i="1" dirty="0"/>
          </a:p>
          <a:p>
            <a:r>
              <a:rPr lang="en-US" i="1" dirty="0"/>
              <a:t>In early 2016, in response to this growing interest, the ISO began working to build a platform that would enable batteries and other similar technologies to participate more fully in the wholesale markets. When the Commission issued Order No. 841 in early 2018,14 the ISO had already completed the internal design work for the Storage Revisions being filed here, and the process of vetting those revisions with NEPOOL was already scheduled. On reviewing Order No. 841, the ISO determined that the changes already being developed and vetted would bring the region a long way toward compliance with Order No. 841, but that some work would remain. This presented the region with a choice: either delay the instant changes until a fully compliant set of changes could be developed, or proceed with the instant filing as planned and file the remaining elements required for full compliance separately by the compliance deadline. </a:t>
            </a:r>
          </a:p>
        </p:txBody>
      </p:sp>
      <p:sp>
        <p:nvSpPr>
          <p:cNvPr id="4" name="Slide Number Placeholder 3"/>
          <p:cNvSpPr>
            <a:spLocks noGrp="1"/>
          </p:cNvSpPr>
          <p:nvPr>
            <p:ph type="sldNum" sz="quarter" idx="10"/>
          </p:nvPr>
        </p:nvSpPr>
        <p:spPr/>
        <p:txBody>
          <a:bodyPr/>
          <a:lstStyle/>
          <a:p>
            <a:pPr defTabSz="874898">
              <a:defRPr/>
            </a:pPr>
            <a:fld id="{20337EC7-E10E-4A05-B118-553F2C25702F}" type="slidenum">
              <a:rPr lang="en-US" sz="1100">
                <a:solidFill>
                  <a:prstClr val="black"/>
                </a:solidFill>
                <a:latin typeface="Calibri"/>
              </a:rPr>
              <a:pPr defTabSz="874898">
                <a:defRPr/>
              </a:pPr>
              <a:t>16</a:t>
            </a:fld>
            <a:endParaRPr lang="en-US" sz="1100" dirty="0">
              <a:solidFill>
                <a:prstClr val="black"/>
              </a:solidFill>
              <a:latin typeface="Calibri"/>
            </a:endParaRPr>
          </a:p>
        </p:txBody>
      </p:sp>
    </p:spTree>
    <p:extLst>
      <p:ext uri="{BB962C8B-B14F-4D97-AF65-F5344CB8AC3E}">
        <p14:creationId xmlns:p14="http://schemas.microsoft.com/office/powerpoint/2010/main" val="366887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236119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B20F5-F68A-4591-A9C5-5B9262619A3D}" type="slidenum">
              <a:rPr lang="en-US" smtClean="0"/>
              <a:t>19</a:t>
            </a:fld>
            <a:endParaRPr lang="en-US" dirty="0"/>
          </a:p>
        </p:txBody>
      </p:sp>
    </p:spTree>
    <p:extLst>
      <p:ext uri="{BB962C8B-B14F-4D97-AF65-F5344CB8AC3E}">
        <p14:creationId xmlns:p14="http://schemas.microsoft.com/office/powerpoint/2010/main" val="82109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20</a:t>
            </a:fld>
            <a:endParaRPr lang="en-US" dirty="0"/>
          </a:p>
        </p:txBody>
      </p:sp>
    </p:spTree>
    <p:extLst>
      <p:ext uri="{BB962C8B-B14F-4D97-AF65-F5344CB8AC3E}">
        <p14:creationId xmlns:p14="http://schemas.microsoft.com/office/powerpoint/2010/main" val="3489400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787565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24</a:t>
            </a:fld>
            <a:endParaRPr lang="en-US" dirty="0"/>
          </a:p>
        </p:txBody>
      </p:sp>
    </p:spTree>
    <p:extLst>
      <p:ext uri="{BB962C8B-B14F-4D97-AF65-F5344CB8AC3E}">
        <p14:creationId xmlns:p14="http://schemas.microsoft.com/office/powerpoint/2010/main" val="2010138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4182938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4898">
              <a:defRPr/>
            </a:pPr>
            <a:fld id="{530677A1-BB48-42A6-9D40-5F3F87EA9D2F}" type="slidenum">
              <a:rPr lang="en-US" sz="1100">
                <a:solidFill>
                  <a:prstClr val="black"/>
                </a:solidFill>
                <a:latin typeface="Calibri"/>
              </a:rPr>
              <a:pPr defTabSz="874898">
                <a:defRPr/>
              </a:pPr>
              <a:t>26</a:t>
            </a:fld>
            <a:endParaRPr lang="en-US" sz="1100" dirty="0">
              <a:solidFill>
                <a:prstClr val="black"/>
              </a:solidFill>
              <a:latin typeface="Calibri"/>
            </a:endParaRPr>
          </a:p>
        </p:txBody>
      </p:sp>
    </p:spTree>
    <p:extLst>
      <p:ext uri="{BB962C8B-B14F-4D97-AF65-F5344CB8AC3E}">
        <p14:creationId xmlns:p14="http://schemas.microsoft.com/office/powerpoint/2010/main" val="26321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4898">
              <a:defRPr/>
            </a:pPr>
            <a:fld id="{530677A1-BB48-42A6-9D40-5F3F87EA9D2F}" type="slidenum">
              <a:rPr lang="en-US" sz="1100">
                <a:solidFill>
                  <a:prstClr val="black"/>
                </a:solidFill>
                <a:latin typeface="Calibri"/>
              </a:rPr>
              <a:pPr defTabSz="874898">
                <a:defRPr/>
              </a:pPr>
              <a:t>27</a:t>
            </a:fld>
            <a:endParaRPr lang="en-US" sz="1100" dirty="0">
              <a:solidFill>
                <a:prstClr val="black"/>
              </a:solidFill>
              <a:latin typeface="Calibri"/>
            </a:endParaRPr>
          </a:p>
        </p:txBody>
      </p:sp>
    </p:spTree>
    <p:extLst>
      <p:ext uri="{BB962C8B-B14F-4D97-AF65-F5344CB8AC3E}">
        <p14:creationId xmlns:p14="http://schemas.microsoft.com/office/powerpoint/2010/main" val="2672315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216109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a:t>
            </a:fld>
            <a:endParaRPr lang="en-US" dirty="0"/>
          </a:p>
        </p:txBody>
      </p:sp>
    </p:spTree>
    <p:extLst>
      <p:ext uri="{BB962C8B-B14F-4D97-AF65-F5344CB8AC3E}">
        <p14:creationId xmlns:p14="http://schemas.microsoft.com/office/powerpoint/2010/main" val="3215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4898">
              <a:defRPr/>
            </a:pPr>
            <a:fld id="{530677A1-BB48-42A6-9D40-5F3F87EA9D2F}" type="slidenum">
              <a:rPr lang="en-US" sz="1100">
                <a:solidFill>
                  <a:prstClr val="black"/>
                </a:solidFill>
                <a:latin typeface="Calibri"/>
              </a:rPr>
              <a:pPr defTabSz="874898">
                <a:defRPr/>
              </a:pPr>
              <a:t>29</a:t>
            </a:fld>
            <a:endParaRPr lang="en-US" sz="1100" dirty="0">
              <a:solidFill>
                <a:prstClr val="black"/>
              </a:solidFill>
              <a:latin typeface="Calibri"/>
            </a:endParaRPr>
          </a:p>
        </p:txBody>
      </p:sp>
    </p:spTree>
    <p:extLst>
      <p:ext uri="{BB962C8B-B14F-4D97-AF65-F5344CB8AC3E}">
        <p14:creationId xmlns:p14="http://schemas.microsoft.com/office/powerpoint/2010/main" val="4096013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9438" y="503238"/>
            <a:ext cx="5715000" cy="4287837"/>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0677A1-BB48-42A6-9D40-5F3F87EA9D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862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4</a:t>
            </a:fld>
            <a:endParaRPr lang="en-US" dirty="0"/>
          </a:p>
        </p:txBody>
      </p:sp>
    </p:spTree>
    <p:extLst>
      <p:ext uri="{BB962C8B-B14F-4D97-AF65-F5344CB8AC3E}">
        <p14:creationId xmlns:p14="http://schemas.microsoft.com/office/powerpoint/2010/main" val="296404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145360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74898">
              <a:defRPr/>
            </a:pPr>
            <a:fld id="{530677A1-BB48-42A6-9D40-5F3F87EA9D2F}" type="slidenum">
              <a:rPr lang="en-US" sz="1100">
                <a:solidFill>
                  <a:prstClr val="black"/>
                </a:solidFill>
                <a:latin typeface="Calibri"/>
              </a:rPr>
              <a:pPr defTabSz="874898">
                <a:defRPr/>
              </a:pPr>
              <a:t>6</a:t>
            </a:fld>
            <a:endParaRPr lang="en-US" sz="1100" dirty="0">
              <a:solidFill>
                <a:prstClr val="black"/>
              </a:solidFill>
              <a:latin typeface="Calibri"/>
            </a:endParaRPr>
          </a:p>
        </p:txBody>
      </p:sp>
    </p:spTree>
    <p:extLst>
      <p:ext uri="{BB962C8B-B14F-4D97-AF65-F5344CB8AC3E}">
        <p14:creationId xmlns:p14="http://schemas.microsoft.com/office/powerpoint/2010/main" val="167572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263525"/>
            <a:ext cx="4440237" cy="3332163"/>
          </a:xfrm>
        </p:spPr>
      </p:sp>
      <p:sp>
        <p:nvSpPr>
          <p:cNvPr id="3" name="Notes Placeholder 2"/>
          <p:cNvSpPr>
            <a:spLocks noGrp="1"/>
          </p:cNvSpPr>
          <p:nvPr>
            <p:ph type="body" idx="1"/>
          </p:nvPr>
        </p:nvSpPr>
        <p:spPr>
          <a:xfrm>
            <a:off x="333326" y="3782698"/>
            <a:ext cx="5936522" cy="4544735"/>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9</a:t>
            </a:fld>
            <a:endParaRPr lang="en-US" dirty="0"/>
          </a:p>
        </p:txBody>
      </p:sp>
    </p:spTree>
    <p:extLst>
      <p:ext uri="{BB962C8B-B14F-4D97-AF65-F5344CB8AC3E}">
        <p14:creationId xmlns:p14="http://schemas.microsoft.com/office/powerpoint/2010/main" val="137673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Header Placeholder 7"/>
          <p:cNvSpPr>
            <a:spLocks noGrp="1"/>
          </p:cNvSpPr>
          <p:nvPr>
            <p:ph type="hdr" sz="quarter" idx="10"/>
          </p:nvPr>
        </p:nvSpPr>
        <p:spPr/>
        <p:txBody>
          <a:bodyPr/>
          <a:lstStyle/>
          <a:p>
            <a:r>
              <a:rPr lang="en-US" dirty="0"/>
              <a:t>Orientation to the Company</a:t>
            </a:r>
          </a:p>
        </p:txBody>
      </p:sp>
      <p:sp>
        <p:nvSpPr>
          <p:cNvPr id="4" name="Slide Number Placeholder 3"/>
          <p:cNvSpPr>
            <a:spLocks noGrp="1"/>
          </p:cNvSpPr>
          <p:nvPr>
            <p:ph type="sldNum" sz="quarter" idx="11"/>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155983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165821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74898">
              <a:defRPr/>
            </a:pPr>
            <a:fld id="{530677A1-BB48-42A6-9D40-5F3F87EA9D2F}" type="slidenum">
              <a:rPr lang="en-US" sz="1100">
                <a:solidFill>
                  <a:prstClr val="black"/>
                </a:solidFill>
                <a:latin typeface="Calibri"/>
              </a:rPr>
              <a:pPr defTabSz="874898">
                <a:defRPr/>
              </a:pPr>
              <a:t>15</a:t>
            </a:fld>
            <a:endParaRPr lang="en-US" sz="1100" dirty="0">
              <a:solidFill>
                <a:prstClr val="black"/>
              </a:solidFill>
              <a:latin typeface="Calibri"/>
            </a:endParaRPr>
          </a:p>
        </p:txBody>
      </p:sp>
    </p:spTree>
    <p:extLst>
      <p:ext uri="{BB962C8B-B14F-4D97-AF65-F5344CB8AC3E}">
        <p14:creationId xmlns:p14="http://schemas.microsoft.com/office/powerpoint/2010/main" val="1601468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a:t>Title of Presentation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a:t>Click icon to add chart</a:t>
            </a:r>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a:t>Click icon to add SmartArt graphic</a:t>
            </a:r>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a:t>Click icon to add table</a:t>
            </a:r>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a:t>Click icon to add picture</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a:t>Click icon to add picture</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a:t>Click icon to add chart</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a:t>Click icon to add chart</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a:t>transitional slide Title</a:t>
            </a:r>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ISO-NE PUBLIC</a:t>
            </a: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a:t>Click icon to add table</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a:t>Click icon to add table</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a:t>Click icon to add SmartArt graphic</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a:t>Click icon to add SmartArt graphic</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a:t>Click icon to add media</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a:t>Click icon to add media</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a:t>Click icon to add online image</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a:t>Click icon to add online image</a:t>
            </a:r>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a:t>Topic Title (36pt)</a:t>
            </a:r>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a:t>Optional: use this for references or other footnotes (18pt )</a:t>
            </a:r>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a:t>transitional slide Title</a:t>
            </a:r>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ISO-NE PUBLIC</a:t>
            </a: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a:t>transitional slide Title</a:t>
            </a:r>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ISO-NE PUBLIC</a:t>
            </a: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a:t>transitional slide Title</a:t>
            </a:r>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ISO-NE PUBLIC</a:t>
            </a: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0000"/>
                </a:solidFill>
              </a:rPr>
              <a:t>Subscribe to the </a:t>
            </a:r>
            <a:r>
              <a:rPr lang="en-US" sz="2000" b="1" i="1" dirty="0">
                <a:solidFill>
                  <a:srgbClr val="000000"/>
                </a:solidFill>
              </a:rPr>
              <a:t>ISO Newswire</a:t>
            </a:r>
            <a:endParaRPr lang="en-US" sz="1400" b="1" i="0" dirty="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a:solidFill>
                  <a:srgbClr val="000000"/>
                </a:solidFill>
                <a:latin typeface="+mn-lt"/>
                <a:ea typeface="+mn-ea"/>
                <a:cs typeface="+mn-cs"/>
                <a:hlinkClick r:id="rId13"/>
              </a:rPr>
              <a:t>ISO Newswire</a:t>
            </a:r>
            <a:r>
              <a:rPr lang="en-US" sz="1400" i="1" kern="1200" baseline="0" dirty="0">
                <a:solidFill>
                  <a:srgbClr val="000000"/>
                </a:solidFill>
                <a:latin typeface="+mn-lt"/>
                <a:ea typeface="+mn-ea"/>
                <a:cs typeface="+mn-cs"/>
              </a:rPr>
              <a:t> </a:t>
            </a:r>
            <a:r>
              <a:rPr lang="en-US" sz="1400" i="0" kern="1200" baseline="0" dirty="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a:solidFill>
                  <a:srgbClr val="000000"/>
                </a:solidFill>
              </a:rPr>
              <a:t>Log on to </a:t>
            </a:r>
            <a:r>
              <a:rPr lang="en-US" sz="2000" b="1" dirty="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a:solidFill>
                  <a:srgbClr val="000000"/>
                </a:solidFill>
                <a:latin typeface="+mn-lt"/>
                <a:ea typeface="+mn-ea"/>
                <a:cs typeface="+mn-cs"/>
                <a:hlinkClick r:id="rId14"/>
              </a:rPr>
              <a:t>ISO Express</a:t>
            </a:r>
            <a:r>
              <a:rPr lang="en-US" sz="1400" i="1" kern="1200" baseline="0" dirty="0">
                <a:solidFill>
                  <a:srgbClr val="000000"/>
                </a:solidFill>
                <a:latin typeface="+mn-lt"/>
                <a:ea typeface="+mn-ea"/>
                <a:cs typeface="+mn-cs"/>
              </a:rPr>
              <a:t> </a:t>
            </a:r>
            <a:r>
              <a:rPr lang="en-US" sz="1400" i="0" kern="1200" baseline="0" dirty="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a:solidFill>
                  <a:srgbClr val="000000"/>
                </a:solidFill>
              </a:rPr>
              <a:t>Follow the ISO on </a:t>
            </a:r>
            <a:r>
              <a:rPr lang="en-US" sz="2000" b="1" dirty="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a:solidFill>
                  <a:srgbClr val="000000"/>
                </a:solidFill>
                <a:latin typeface="+mn-lt"/>
                <a:ea typeface="+mn-ea"/>
                <a:cs typeface="+mn-cs"/>
                <a:hlinkClick r:id="rId15"/>
              </a:rPr>
              <a:t>@isonewengland</a:t>
            </a:r>
            <a:endParaRPr lang="en-US" sz="1400" i="1" kern="1200" baseline="0" dirty="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a:solidFill>
                  <a:srgbClr val="000000"/>
                </a:solidFill>
              </a:rPr>
              <a:t>Download the </a:t>
            </a:r>
            <a:r>
              <a:rPr lang="en-US" sz="2000" b="1" dirty="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a:solidFill>
                  <a:srgbClr val="000000"/>
                </a:solidFill>
                <a:latin typeface="+mn-lt"/>
                <a:ea typeface="+mn-ea"/>
                <a:cs typeface="+mn-cs"/>
                <a:hlinkClick r:id="rId6"/>
              </a:rPr>
              <a:t>ISO to Go</a:t>
            </a:r>
            <a:r>
              <a:rPr lang="en-US" sz="1400" i="1" kern="1200" baseline="0" dirty="0">
                <a:solidFill>
                  <a:srgbClr val="000000"/>
                </a:solidFill>
                <a:latin typeface="+mn-lt"/>
                <a:ea typeface="+mn-ea"/>
                <a:cs typeface="+mn-cs"/>
              </a:rPr>
              <a:t> </a:t>
            </a:r>
            <a:r>
              <a:rPr lang="en-US" sz="1400" i="0" kern="1200" baseline="0" dirty="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a:solidFill>
                  <a:srgbClr val="000000"/>
                </a:solidFill>
                <a:latin typeface="+mj-lt"/>
              </a:rPr>
              <a:t>For More Information…</a:t>
            </a: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ISO-NE PUBLIC</a:t>
            </a: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Lst>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userDrawn="1"/>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a:solidFill>
                  <a:schemeClr val="tx1"/>
                </a:solidFill>
              </a:rPr>
              <a:t>ISO-NE PUBLIC</a:t>
            </a: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chart" Target="../charts/chart4.xml"/><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11" Type="http://schemas.microsoft.com/office/2007/relationships/hdphoto" Target="../media/hdphoto3.wdp"/><Relationship Id="rId5" Type="http://schemas.openxmlformats.org/officeDocument/2006/relationships/chart" Target="../charts/chart6.xml"/><Relationship Id="rId10" Type="http://schemas.openxmlformats.org/officeDocument/2006/relationships/image" Target="../media/image37.png"/><Relationship Id="rId4" Type="http://schemas.openxmlformats.org/officeDocument/2006/relationships/chart" Target="../charts/chart5.xml"/><Relationship Id="rId9"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rattlefiles.blob.core.windows.net/files/17233_achieving_80_percent_ghg_reduction_in_new_england_by_20150_september_2019.pdf"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iso-ne.com/system-planning/transmission-planning/interconnection-request-queu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iso-ne.com/static-assets/documents/2016/08/retirement_tracker_external.xlsx" TargetMode="External"/><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4.png"/><Relationship Id="rId3" Type="http://schemas.openxmlformats.org/officeDocument/2006/relationships/hyperlink" Target="http://www.iso-ne.com/about/news-media/newswire" TargetMode="External"/><Relationship Id="rId7" Type="http://schemas.openxmlformats.org/officeDocument/2006/relationships/hyperlink" Target="https://itunes.apple.com/us/app/iso-to-go/id555114876" TargetMode="External"/><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notesSlide" Target="../notesSlides/notesSlide20.xml"/><Relationship Id="rId16"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52.png"/><Relationship Id="rId5" Type="http://schemas.openxmlformats.org/officeDocument/2006/relationships/hyperlink" Target="https://play.google.com/store/apps/details?id=com.isone.iso.to.go&amp;feature=search_result" TargetMode="External"/><Relationship Id="rId15" Type="http://schemas.openxmlformats.org/officeDocument/2006/relationships/image" Target="../media/image55.png"/><Relationship Id="rId10" Type="http://schemas.openxmlformats.org/officeDocument/2006/relationships/hyperlink" Target="http://www.iso-ne.com/isoexpress/" TargetMode="External"/><Relationship Id="rId4" Type="http://schemas.openxmlformats.org/officeDocument/2006/relationships/hyperlink" Target="http://www.iso-ne.com/about/news-media/iso-to-go" TargetMode="External"/><Relationship Id="rId9" Type="http://schemas.openxmlformats.org/officeDocument/2006/relationships/hyperlink" Target="https://twitter.com/isonewengland" TargetMode="External"/><Relationship Id="rId14" Type="http://schemas.openxmlformats.org/officeDocument/2006/relationships/hyperlink" Target="https://www.linkedin.com/company/iso-new-englan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s://www.iso-ne.com/static-assets/documents/2021/03/new_england_power_grid_regional_profile.pdf" TargetMode="External"/><Relationship Id="rId7" Type="http://schemas.openxmlformats.org/officeDocument/2006/relationships/image" Target="../media/image59.JP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58.JPG"/><Relationship Id="rId5" Type="http://schemas.openxmlformats.org/officeDocument/2006/relationships/hyperlink" Target="https://www.iso-ne.com/static-assets/documents/2021/03/new_england_power_grid_state_profiles.pdf" TargetMode="External"/><Relationship Id="rId4" Type="http://schemas.openxmlformats.org/officeDocument/2006/relationships/hyperlink" Target="https://www.iso-ne.com/about/regional-electricity-outlook/"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www.iso-ne.com/isoexpress/web/reports/load-and-demand/-/tree/net-ener-peak-load" TargetMode="External"/><Relationship Id="rId10" Type="http://schemas.openxmlformats.org/officeDocument/2006/relationships/image" Target="../media/image21.png"/><Relationship Id="rId4" Type="http://schemas.openxmlformats.org/officeDocument/2006/relationships/chart" Target="../charts/char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chart" Target="../charts/chart3.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August 23, 2021 | Portland, me</a:t>
            </a:r>
          </a:p>
        </p:txBody>
      </p:sp>
      <p:sp>
        <p:nvSpPr>
          <p:cNvPr id="6" name="Text Placeholder 5"/>
          <p:cNvSpPr>
            <a:spLocks noGrp="1"/>
          </p:cNvSpPr>
          <p:nvPr>
            <p:ph type="body" sz="quarter" idx="17"/>
          </p:nvPr>
        </p:nvSpPr>
        <p:spPr/>
        <p:txBody>
          <a:bodyPr/>
          <a:lstStyle/>
          <a:p>
            <a:r>
              <a:rPr lang="en-US" dirty="0"/>
              <a:t>Gordon van Welie</a:t>
            </a:r>
          </a:p>
        </p:txBody>
      </p:sp>
      <p:sp>
        <p:nvSpPr>
          <p:cNvPr id="7" name="Text Placeholder 6"/>
          <p:cNvSpPr>
            <a:spLocks noGrp="1"/>
          </p:cNvSpPr>
          <p:nvPr>
            <p:ph type="body" sz="quarter" idx="18"/>
          </p:nvPr>
        </p:nvSpPr>
        <p:spPr/>
        <p:txBody>
          <a:bodyPr/>
          <a:lstStyle/>
          <a:p>
            <a:r>
              <a:rPr lang="en-US" dirty="0"/>
              <a:t>President &amp; CEO</a:t>
            </a:r>
          </a:p>
        </p:txBody>
      </p:sp>
      <p:sp>
        <p:nvSpPr>
          <p:cNvPr id="5" name="Text Placeholder 4"/>
          <p:cNvSpPr>
            <a:spLocks noGrp="1"/>
          </p:cNvSpPr>
          <p:nvPr>
            <p:ph type="body" sz="quarter" idx="16"/>
          </p:nvPr>
        </p:nvSpPr>
        <p:spPr>
          <a:xfrm>
            <a:off x="3289002" y="3475680"/>
            <a:ext cx="4711998" cy="867720"/>
          </a:xfrm>
        </p:spPr>
        <p:txBody>
          <a:bodyPr>
            <a:normAutofit/>
          </a:bodyPr>
          <a:lstStyle/>
          <a:p>
            <a:r>
              <a:rPr lang="en-US" dirty="0">
                <a:latin typeface="+mj-lt"/>
              </a:rPr>
              <a:t>Northeast Public Power Association 2021 Annual Conference</a:t>
            </a:r>
          </a:p>
        </p:txBody>
      </p:sp>
      <p:sp>
        <p:nvSpPr>
          <p:cNvPr id="9" name="Text Placeholder 7"/>
          <p:cNvSpPr>
            <a:spLocks noGrp="1"/>
          </p:cNvSpPr>
          <p:nvPr>
            <p:ph type="body" sz="quarter" idx="19"/>
          </p:nvPr>
        </p:nvSpPr>
        <p:spPr>
          <a:xfrm>
            <a:off x="3276600" y="1419439"/>
            <a:ext cx="5562600" cy="1600200"/>
          </a:xfrm>
        </p:spPr>
        <p:txBody>
          <a:bodyPr/>
          <a:lstStyle/>
          <a:p>
            <a:r>
              <a:rPr lang="en-US" dirty="0"/>
              <a:t>New England’s Changing Resource Mix and Challenges for Power System Operations </a:t>
            </a:r>
            <a:br>
              <a:rPr lang="en-US" dirty="0"/>
            </a:br>
            <a:r>
              <a:rPr lang="en-US" dirty="0"/>
              <a:t>in Extreme Weather Conditions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248400" y="1200503"/>
            <a:ext cx="2651760" cy="5114820"/>
          </a:xfrm>
          <a:prstGeom prst="rect">
            <a:avLst/>
          </a:prstGeom>
          <a:solidFill>
            <a:srgbClr val="ECE3F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nvGrpSpPr>
          <p:cNvPr id="3" name="Group 9"/>
          <p:cNvGrpSpPr/>
          <p:nvPr/>
        </p:nvGrpSpPr>
        <p:grpSpPr>
          <a:xfrm>
            <a:off x="6092272" y="1149944"/>
            <a:ext cx="2964016" cy="5025908"/>
            <a:chOff x="457200" y="1619250"/>
            <a:chExt cx="2720941" cy="4447782"/>
          </a:xfrm>
        </p:grpSpPr>
        <p:graphicFrame>
          <p:nvGraphicFramePr>
            <p:cNvPr id="4" name="Chart 3"/>
            <p:cNvGraphicFramePr/>
            <p:nvPr/>
          </p:nvGraphicFramePr>
          <p:xfrm>
            <a:off x="457200" y="1619250"/>
            <a:ext cx="25908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54676" y="5576760"/>
              <a:ext cx="2523465" cy="490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Nameplate capacity of existing wind resources and proposals in the ISO-NE Generator Interconnection Queue (</a:t>
              </a:r>
              <a:r>
                <a:rPr lang="en-US" sz="1000" noProof="0" dirty="0">
                  <a:solidFill>
                    <a:srgbClr val="000000"/>
                  </a:solidFill>
                  <a:latin typeface="Calibri"/>
                </a:rPr>
                <a:t>June</a:t>
              </a:r>
              <a:r>
                <a:rPr kumimoji="0" lang="en-US" sz="1000" b="0" i="0" u="none" strike="noStrike" kern="1200" cap="none" spc="0" normalizeH="0" baseline="0" noProof="0" dirty="0">
                  <a:ln>
                    <a:noFill/>
                  </a:ln>
                  <a:solidFill>
                    <a:srgbClr val="000000"/>
                  </a:solidFill>
                  <a:effectLst/>
                  <a:uLnTx/>
                  <a:uFillTx/>
                  <a:latin typeface="Calibri"/>
                  <a:ea typeface="+mn-ea"/>
                  <a:cs typeface="+mn-cs"/>
                </a:rPr>
                <a:t> 2021)</a:t>
              </a:r>
            </a:p>
          </p:txBody>
        </p:sp>
      </p:grpSp>
      <p:sp>
        <p:nvSpPr>
          <p:cNvPr id="17" name="Rectangle 16"/>
          <p:cNvSpPr/>
          <p:nvPr/>
        </p:nvSpPr>
        <p:spPr>
          <a:xfrm>
            <a:off x="3291525" y="1190659"/>
            <a:ext cx="2651760" cy="5114820"/>
          </a:xfrm>
          <a:prstGeom prst="rect">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0" name="Rectangle 19"/>
          <p:cNvSpPr/>
          <p:nvPr/>
        </p:nvSpPr>
        <p:spPr>
          <a:xfrm>
            <a:off x="381000" y="1200503"/>
            <a:ext cx="2651760" cy="5114820"/>
          </a:xfrm>
          <a:prstGeom prst="rect">
            <a:avLst/>
          </a:prstGeom>
          <a:solidFill>
            <a:schemeClr val="bg2">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9624" y="152400"/>
            <a:ext cx="8229600" cy="1143000"/>
          </a:xfrm>
        </p:spPr>
        <p:txBody>
          <a:bodyPr>
            <a:normAutofit/>
          </a:bodyPr>
          <a:lstStyle/>
          <a:p>
            <a:r>
              <a:rPr lang="en-US" sz="2800" dirty="0"/>
              <a:t>Energy-Efficiency and Renewable Resources Are </a:t>
            </a:r>
            <a:br>
              <a:rPr lang="en-US" sz="2800" dirty="0"/>
            </a:br>
            <a:r>
              <a:rPr lang="en-US" sz="2800" dirty="0"/>
              <a:t>Trending Up in New England</a:t>
            </a:r>
          </a:p>
        </p:txBody>
      </p:sp>
      <p:sp>
        <p:nvSpPr>
          <p:cNvPr id="10" name="Slide Number Placeholder 9"/>
          <p:cNvSpPr>
            <a:spLocks noGrp="1"/>
          </p:cNvSpPr>
          <p:nvPr>
            <p:ph type="sldNum" sz="quarter" idx="10"/>
          </p:nvPr>
        </p:nvSpPr>
        <p:spPr/>
        <p:txBody>
          <a:bodyPr/>
          <a:lstStyle/>
          <a:p>
            <a:pPr lvl="0"/>
            <a:fld id="{10C7F894-2A36-495D-AB7C-1055F7AC0F9D}" type="slidenum">
              <a:rPr lang="en-US" noProof="0" smtClean="0"/>
              <a:pPr lvl="0"/>
              <a:t>10</a:t>
            </a:fld>
            <a:endParaRPr lang="en-US" noProof="0" dirty="0"/>
          </a:p>
        </p:txBody>
      </p:sp>
      <p:grpSp>
        <p:nvGrpSpPr>
          <p:cNvPr id="5" name="Group 10"/>
          <p:cNvGrpSpPr/>
          <p:nvPr/>
        </p:nvGrpSpPr>
        <p:grpSpPr>
          <a:xfrm>
            <a:off x="3191980" y="1190659"/>
            <a:ext cx="2786897" cy="5108561"/>
            <a:chOff x="3276600" y="1619250"/>
            <a:chExt cx="2699107" cy="4734825"/>
          </a:xfrm>
        </p:grpSpPr>
        <p:graphicFrame>
          <p:nvGraphicFramePr>
            <p:cNvPr id="6" name="Chart 5"/>
            <p:cNvGraphicFramePr/>
            <p:nvPr/>
          </p:nvGraphicFramePr>
          <p:xfrm>
            <a:off x="3276600" y="1619250"/>
            <a:ext cx="2590800" cy="406400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3395540" y="5697977"/>
              <a:ext cx="2580167" cy="656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a:ea typeface="+mn-ea"/>
                  <a:cs typeface="+mn-cs"/>
                </a:rPr>
                <a:t>Final 2021 ISO-NE PV Forecast</a:t>
              </a:r>
              <a:r>
                <a:rPr kumimoji="0" lang="en-US" sz="1000" b="0" i="0" u="none" strike="noStrike" kern="1200" cap="none" spc="0" normalizeH="0" baseline="0" noProof="0" dirty="0">
                  <a:ln>
                    <a:noFill/>
                  </a:ln>
                  <a:solidFill>
                    <a:srgbClr val="000000"/>
                  </a:solidFill>
                  <a:effectLst/>
                  <a:uLnTx/>
                  <a:uFillTx/>
                  <a:latin typeface="Calibri"/>
                  <a:ea typeface="+mn-ea"/>
                  <a:cs typeface="+mn-cs"/>
                </a:rPr>
                <a:t>, AC nameplate capacity from PV resources participating in the region’s wholesale electricity markets, as well as those connected “behind the meter”</a:t>
              </a:r>
            </a:p>
          </p:txBody>
        </p:sp>
      </p:grpSp>
      <p:grpSp>
        <p:nvGrpSpPr>
          <p:cNvPr id="8" name="Group 11"/>
          <p:cNvGrpSpPr/>
          <p:nvPr/>
        </p:nvGrpSpPr>
        <p:grpSpPr>
          <a:xfrm>
            <a:off x="324825" y="1200503"/>
            <a:ext cx="2876568" cy="5114820"/>
            <a:chOff x="6168498" y="1619250"/>
            <a:chExt cx="2736803" cy="4740625"/>
          </a:xfrm>
        </p:grpSpPr>
        <p:graphicFrame>
          <p:nvGraphicFramePr>
            <p:cNvPr id="18" name="Chart 17"/>
            <p:cNvGraphicFramePr/>
            <p:nvPr>
              <p:extLst>
                <p:ext uri="{D42A27DB-BD31-4B8C-83A1-F6EECF244321}">
                  <p14:modId xmlns:p14="http://schemas.microsoft.com/office/powerpoint/2010/main" val="1522976168"/>
                </p:ext>
              </p:extLst>
            </p:nvPr>
          </p:nvGraphicFramePr>
          <p:xfrm>
            <a:off x="6168498" y="1619250"/>
            <a:ext cx="2590800" cy="406399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6221944" y="5703777"/>
              <a:ext cx="2683357" cy="656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Calibri"/>
                  <a:ea typeface="+mn-ea"/>
                  <a:cs typeface="+mn-cs"/>
                </a:rPr>
                <a:t>Final 2021 CELT Report</a:t>
              </a:r>
              <a:r>
                <a:rPr kumimoji="0" lang="en-US" sz="1000" b="0" i="0" u="none" strike="noStrike" kern="1200" cap="none" spc="0" normalizeH="0" baseline="0" noProof="0" dirty="0">
                  <a:ln>
                    <a:noFill/>
                  </a:ln>
                  <a:solidFill>
                    <a:srgbClr val="000000"/>
                  </a:solidFill>
                  <a:effectLst/>
                  <a:uLnTx/>
                  <a:uFillTx/>
                  <a:latin typeface="Calibri"/>
                  <a:ea typeface="+mn-ea"/>
                  <a:cs typeface="+mn-cs"/>
                </a:rPr>
                <a:t>,</a:t>
              </a:r>
              <a:r>
                <a:rPr kumimoji="0" lang="en-US" sz="1000" b="0" i="1" u="none" strike="noStrike" kern="1200" cap="none" spc="0" normalizeH="0" baseline="0" noProof="0" dirty="0">
                  <a:ln>
                    <a:noFill/>
                  </a:ln>
                  <a:solidFill>
                    <a:srgbClr val="000000"/>
                  </a:solidFill>
                  <a:effectLst/>
                  <a:uLnTx/>
                  <a:uFillTx/>
                  <a:latin typeface="Calibri"/>
                  <a:ea typeface="+mn-ea"/>
                  <a:cs typeface="+mn-cs"/>
                </a:rPr>
                <a:t> </a:t>
              </a:r>
              <a:r>
                <a:rPr kumimoji="0" lang="en-US" sz="1000" b="0" i="0" u="none" strike="noStrike" kern="1200" cap="none" spc="0" normalizeH="0" baseline="0" noProof="0" dirty="0">
                  <a:ln>
                    <a:noFill/>
                  </a:ln>
                  <a:solidFill>
                    <a:srgbClr val="000000"/>
                  </a:solidFill>
                  <a:effectLst/>
                  <a:uLnTx/>
                  <a:uFillTx/>
                  <a:latin typeface="Calibri"/>
                  <a:ea typeface="+mn-ea"/>
                  <a:cs typeface="+mn-cs"/>
                </a:rPr>
                <a:t>EE through 2020 includes EE resources participating in the FCM. EE in 2030 includes an ISO-NE forecast of incremental EE beyond the FCM</a:t>
              </a:r>
            </a:p>
          </p:txBody>
        </p:sp>
      </p:grpSp>
      <p:pic>
        <p:nvPicPr>
          <p:cNvPr id="39" name="Picture 2" descr="\\Iso-ne.com\shares\publicaffairs\Corporate Communications &amp; Media\Corporate Communications\0. Photos &amp; Graphics\ISO-NE Graphics\2018 REO and FSA illustrations\fsa_onshore wind.png"/>
          <p:cNvPicPr preferRelativeResize="0">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9329"/>
                    </a14:imgEffect>
                  </a14:imgLayer>
                </a14:imgProps>
              </a:ext>
              <a:ext uri="{28A0092B-C50C-407E-A947-70E740481C1C}">
                <a14:useLocalDpi xmlns:a14="http://schemas.microsoft.com/office/drawing/2010/main" val="0"/>
              </a:ext>
            </a:extLst>
          </a:blip>
          <a:srcRect/>
          <a:stretch>
            <a:fillRect/>
          </a:stretch>
        </p:blipFill>
        <p:spPr bwMode="auto">
          <a:xfrm>
            <a:off x="7162800" y="1970936"/>
            <a:ext cx="707862" cy="6960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moss/my/personal/tmeek/Shared%20Pictures/2018%20fsa_pv.png"/>
          <p:cNvPicPr preferRelativeResize="0">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394" l="1198" r="100000">
                        <a14:foregroundMark x1="41916" y1="16970" x2="58084" y2="40000"/>
                        <a14:foregroundMark x1="37126" y1="36970" x2="61677" y2="19394"/>
                      </a14:backgroundRemoval>
                    </a14:imgEffect>
                  </a14:imgLayer>
                </a14:imgProps>
              </a:ext>
              <a:ext uri="{28A0092B-C50C-407E-A947-70E740481C1C}">
                <a14:useLocalDpi xmlns:a14="http://schemas.microsoft.com/office/drawing/2010/main" val="0"/>
              </a:ext>
            </a:extLst>
          </a:blip>
          <a:srcRect/>
          <a:stretch>
            <a:fillRect/>
          </a:stretch>
        </p:blipFill>
        <p:spPr bwMode="auto">
          <a:xfrm>
            <a:off x="4176295" y="1970376"/>
            <a:ext cx="700505" cy="693501"/>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p:cNvPicPr preferRelativeResize="0">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8726" l="0" r="100000">
                        <a14:foregroundMark x1="18182" y1="31847" x2="20000" y2="43949"/>
                        <a14:foregroundMark x1="46667" y1="31847" x2="53333" y2="33758"/>
                        <a14:foregroundMark x1="47273" y1="38854" x2="52121" y2="42038"/>
                        <a14:foregroundMark x1="80606" y1="31847" x2="76970" y2="42038"/>
                      </a14:backgroundRemoval>
                    </a14:imgEffect>
                  </a14:imgLayer>
                </a14:imgProps>
              </a:ext>
              <a:ext uri="{28A0092B-C50C-407E-A947-70E740481C1C}">
                <a14:useLocalDpi xmlns:a14="http://schemas.microsoft.com/office/drawing/2010/main" val="0"/>
              </a:ext>
            </a:extLst>
          </a:blip>
          <a:srcRect/>
          <a:stretch>
            <a:fillRect/>
          </a:stretch>
        </p:blipFill>
        <p:spPr bwMode="auto">
          <a:xfrm>
            <a:off x="1412322" y="1969303"/>
            <a:ext cx="721278" cy="68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33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t>ISO’s Electrification Forecast Projects Demand Growth </a:t>
            </a:r>
            <a:r>
              <a:rPr lang="en-US" sz="2000" b="0" i="1" dirty="0"/>
              <a:t>Electricity demand from electric vehicles and heating sectors over the next decade</a:t>
            </a:r>
          </a:p>
        </p:txBody>
      </p:sp>
      <p:sp>
        <p:nvSpPr>
          <p:cNvPr id="3" name="Slide Number Placeholder 2"/>
          <p:cNvSpPr>
            <a:spLocks noGrp="1"/>
          </p:cNvSpPr>
          <p:nvPr>
            <p:ph type="sldNum" sz="quarter" idx="10"/>
          </p:nvPr>
        </p:nvSpPr>
        <p:spPr/>
        <p:txBody>
          <a:bodyPr/>
          <a:lstStyle/>
          <a:p>
            <a:fld id="{10C7F894-2A36-495D-AB7C-1055F7AC0F9D}" type="slidenum">
              <a:rPr lang="en-US" smtClean="0"/>
              <a:pPr/>
              <a:t>11</a:t>
            </a:fld>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19083341"/>
              </p:ext>
            </p:extLst>
          </p:nvPr>
        </p:nvGraphicFramePr>
        <p:xfrm>
          <a:off x="457200" y="1219200"/>
          <a:ext cx="7924800" cy="45719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7200" y="5715000"/>
            <a:ext cx="8229600" cy="276999"/>
          </a:xfrm>
          <a:prstGeom prst="rect">
            <a:avLst/>
          </a:prstGeom>
          <a:noFill/>
        </p:spPr>
        <p:txBody>
          <a:bodyPr wrap="square" rtlCol="0">
            <a:spAutoFit/>
          </a:bodyPr>
          <a:lstStyle/>
          <a:p>
            <a:pPr algn="ctr"/>
            <a:r>
              <a:rPr lang="en-US" sz="1200" dirty="0">
                <a:solidFill>
                  <a:srgbClr val="000000"/>
                </a:solidFill>
              </a:rPr>
              <a:t>* Percentage of Net System Peak in 2030</a:t>
            </a:r>
            <a:r>
              <a:rPr lang="en-US" sz="1200" b="1" dirty="0">
                <a:solidFill>
                  <a:srgbClr val="000000"/>
                </a:solidFill>
              </a:rPr>
              <a:t>: </a:t>
            </a:r>
            <a:r>
              <a:rPr lang="en-US" sz="1200" dirty="0">
                <a:solidFill>
                  <a:srgbClr val="000000"/>
                </a:solidFill>
              </a:rPr>
              <a:t>Transportation – summer: 3%; Transportation – winter: 4%; Heating – winter: 7%</a:t>
            </a:r>
          </a:p>
        </p:txBody>
      </p:sp>
      <p:sp>
        <p:nvSpPr>
          <p:cNvPr id="7" name="TextBox 6"/>
          <p:cNvSpPr txBox="1"/>
          <p:nvPr/>
        </p:nvSpPr>
        <p:spPr>
          <a:xfrm>
            <a:off x="152400" y="6016713"/>
            <a:ext cx="8839200" cy="261610"/>
          </a:xfrm>
          <a:prstGeom prst="rect">
            <a:avLst/>
          </a:prstGeom>
          <a:noFill/>
        </p:spPr>
        <p:txBody>
          <a:bodyPr wrap="square" rtlCol="0">
            <a:spAutoFit/>
          </a:bodyPr>
          <a:lstStyle/>
          <a:p>
            <a:r>
              <a:rPr lang="en-US" sz="1100" dirty="0">
                <a:solidFill>
                  <a:srgbClr val="000000"/>
                </a:solidFill>
              </a:rPr>
              <a:t>Source: ISO New England, </a:t>
            </a:r>
            <a:r>
              <a:rPr lang="en-US" sz="1100" i="1" dirty="0">
                <a:solidFill>
                  <a:srgbClr val="000000"/>
                </a:solidFill>
              </a:rPr>
              <a:t>2021 Forecast Report of Capacity, Energy, Loads, and Transmission (The CELT Report)</a:t>
            </a:r>
            <a:endParaRPr lang="en-US" sz="1100" strike="sngStrike" dirty="0">
              <a:solidFill>
                <a:srgbClr val="000000"/>
              </a:solidFill>
            </a:endParaRPr>
          </a:p>
        </p:txBody>
      </p:sp>
    </p:spTree>
    <p:extLst>
      <p:ext uri="{BB962C8B-B14F-4D97-AF65-F5344CB8AC3E}">
        <p14:creationId xmlns:p14="http://schemas.microsoft.com/office/powerpoint/2010/main" val="243900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12</a:t>
            </a:fld>
            <a:endParaRPr lang="en-US" dirty="0"/>
          </a:p>
        </p:txBody>
      </p:sp>
      <p:sp>
        <p:nvSpPr>
          <p:cNvPr id="10" name="Content Placeholder 3"/>
          <p:cNvSpPr txBox="1">
            <a:spLocks/>
          </p:cNvSpPr>
          <p:nvPr/>
        </p:nvSpPr>
        <p:spPr>
          <a:xfrm>
            <a:off x="492164" y="1160459"/>
            <a:ext cx="8229600" cy="358923"/>
          </a:xfrm>
          <a:prstGeom prst="rect">
            <a:avLst/>
          </a:prstGeom>
        </p:spPr>
        <p:txBody>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800" i="1" dirty="0"/>
              <a:t>This will need to be supplied by clean energy resources to meet state objectives</a:t>
            </a:r>
          </a:p>
          <a:p>
            <a:endParaRPr lang="en-US" dirty="0"/>
          </a:p>
        </p:txBody>
      </p:sp>
      <p:sp>
        <p:nvSpPr>
          <p:cNvPr id="11" name="Title 2"/>
          <p:cNvSpPr txBox="1">
            <a:spLocks/>
          </p:cNvSpPr>
          <p:nvPr/>
        </p:nvSpPr>
        <p:spPr>
          <a:xfrm>
            <a:off x="455219" y="228600"/>
            <a:ext cx="8229600" cy="762000"/>
          </a:xfrm>
          <a:prstGeom prst="rect">
            <a:avLst/>
          </a:prstGeom>
        </p:spPr>
        <p:txBody>
          <a:bodyPr>
            <a:noAutofit/>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pPr>
              <a:spcBef>
                <a:spcPts val="0"/>
              </a:spcBef>
            </a:pPr>
            <a:r>
              <a:rPr lang="en-US" sz="2800" dirty="0"/>
              <a:t>Electrification Could Double Regional Electricity Demand by 2050: Brattle Group</a:t>
            </a:r>
          </a:p>
        </p:txBody>
      </p:sp>
      <p:sp>
        <p:nvSpPr>
          <p:cNvPr id="12" name="TextBox 11"/>
          <p:cNvSpPr txBox="1"/>
          <p:nvPr/>
        </p:nvSpPr>
        <p:spPr>
          <a:xfrm>
            <a:off x="847922" y="6019800"/>
            <a:ext cx="7162800" cy="261610"/>
          </a:xfrm>
          <a:prstGeom prst="rect">
            <a:avLst/>
          </a:prstGeom>
          <a:noFill/>
        </p:spPr>
        <p:txBody>
          <a:bodyPr wrap="square" rtlCol="0">
            <a:spAutoFit/>
          </a:bodyPr>
          <a:lstStyle/>
          <a:p>
            <a:pPr algn="ctr"/>
            <a:r>
              <a:rPr lang="en-US" sz="1100" dirty="0">
                <a:solidFill>
                  <a:srgbClr val="000000"/>
                </a:solidFill>
              </a:rPr>
              <a:t>Source:</a:t>
            </a:r>
            <a:r>
              <a:rPr lang="en-US" sz="1100" dirty="0"/>
              <a:t> </a:t>
            </a:r>
            <a:r>
              <a:rPr lang="en-US" sz="1100" i="1" dirty="0">
                <a:hlinkClick r:id="rId2"/>
              </a:rPr>
              <a:t>Achieving 80% GHG Reduction in New England by 2050</a:t>
            </a:r>
            <a:r>
              <a:rPr lang="en-US" sz="1100" i="1" dirty="0"/>
              <a:t>, </a:t>
            </a:r>
            <a:r>
              <a:rPr lang="en-US" sz="1100" dirty="0">
                <a:solidFill>
                  <a:srgbClr val="000000"/>
                </a:solidFill>
              </a:rPr>
              <a:t>September 2019, The Brattle Group </a:t>
            </a:r>
          </a:p>
        </p:txBody>
      </p:sp>
      <p:grpSp>
        <p:nvGrpSpPr>
          <p:cNvPr id="5" name="Group 4"/>
          <p:cNvGrpSpPr/>
          <p:nvPr/>
        </p:nvGrpSpPr>
        <p:grpSpPr>
          <a:xfrm>
            <a:off x="609600" y="1676400"/>
            <a:ext cx="7772400" cy="4254359"/>
            <a:chOff x="609600" y="1676400"/>
            <a:chExt cx="7772400" cy="425435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76400"/>
              <a:ext cx="7772400" cy="4254359"/>
            </a:xfrm>
            <a:prstGeom prst="rect">
              <a:avLst/>
            </a:prstGeom>
          </p:spPr>
        </p:pic>
        <p:sp>
          <p:nvSpPr>
            <p:cNvPr id="3" name="Rectangle 2"/>
            <p:cNvSpPr/>
            <p:nvPr/>
          </p:nvSpPr>
          <p:spPr>
            <a:xfrm>
              <a:off x="685800" y="5638800"/>
              <a:ext cx="990600" cy="291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892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953000" y="1295400"/>
            <a:ext cx="3783278" cy="4724400"/>
          </a:xfrm>
          <a:prstGeom prst="rect">
            <a:avLst/>
          </a:prstGeom>
          <a:noFill/>
          <a:ln w="9525">
            <a:noFill/>
            <a:miter lim="800000"/>
            <a:headEnd/>
            <a:tailEnd/>
          </a:ln>
        </p:spPr>
      </p:pic>
      <p:sp>
        <p:nvSpPr>
          <p:cNvPr id="5" name="Title 4"/>
          <p:cNvSpPr>
            <a:spLocks noGrp="1"/>
          </p:cNvSpPr>
          <p:nvPr>
            <p:ph type="title"/>
          </p:nvPr>
        </p:nvSpPr>
        <p:spPr>
          <a:xfrm>
            <a:off x="457200" y="228600"/>
            <a:ext cx="8229600" cy="1143000"/>
          </a:xfrm>
        </p:spPr>
        <p:txBody>
          <a:bodyPr>
            <a:normAutofit/>
          </a:bodyPr>
          <a:lstStyle/>
          <a:p>
            <a:r>
              <a:rPr lang="en-US" sz="2800" dirty="0"/>
              <a:t>New England’s Transmission Grid Is the Interstate Highway System for Electricity</a:t>
            </a:r>
          </a:p>
        </p:txBody>
      </p:sp>
      <p:sp>
        <p:nvSpPr>
          <p:cNvPr id="6" name="Text Placeholder 5"/>
          <p:cNvSpPr>
            <a:spLocks noGrp="1"/>
          </p:cNvSpPr>
          <p:nvPr>
            <p:ph type="body" sz="quarter" idx="4294967295"/>
          </p:nvPr>
        </p:nvSpPr>
        <p:spPr>
          <a:xfrm>
            <a:off x="457200" y="1524000"/>
            <a:ext cx="5181600" cy="4724400"/>
          </a:xfrm>
          <a:prstGeom prst="rect">
            <a:avLst/>
          </a:prstGeom>
        </p:spPr>
        <p:txBody>
          <a:bodyPr>
            <a:normAutofit fontScale="92500" lnSpcReduction="10000"/>
          </a:bodyPr>
          <a:lstStyle/>
          <a:p>
            <a:r>
              <a:rPr lang="en-US" sz="2200" b="1" dirty="0"/>
              <a:t>9,000 miles </a:t>
            </a:r>
            <a:r>
              <a:rPr lang="en-US" sz="2200" dirty="0"/>
              <a:t>of high-voltage transmission lines (primarily 115 kV and 345 kV)</a:t>
            </a:r>
          </a:p>
          <a:p>
            <a:r>
              <a:rPr lang="en-US" sz="2200" b="1" dirty="0"/>
              <a:t>13 transmission interconnections </a:t>
            </a:r>
            <a:br>
              <a:rPr lang="en-US" sz="2200" b="1" dirty="0"/>
            </a:br>
            <a:r>
              <a:rPr lang="en-US" sz="2200" dirty="0"/>
              <a:t>to power systems in New York and </a:t>
            </a:r>
            <a:br>
              <a:rPr lang="en-US" sz="2200" dirty="0"/>
            </a:br>
            <a:r>
              <a:rPr lang="en-US" sz="2200" dirty="0"/>
              <a:t>Eastern Canada</a:t>
            </a:r>
          </a:p>
          <a:p>
            <a:r>
              <a:rPr lang="en-US" sz="2200" b="1" dirty="0"/>
              <a:t>21%</a:t>
            </a:r>
            <a:r>
              <a:rPr lang="en-US" sz="2200" dirty="0"/>
              <a:t> of region’s energy needs met </a:t>
            </a:r>
            <a:br>
              <a:rPr lang="en-US" sz="2200" dirty="0"/>
            </a:br>
            <a:r>
              <a:rPr lang="en-US" sz="2200" dirty="0"/>
              <a:t>by imports in 2020</a:t>
            </a:r>
          </a:p>
          <a:p>
            <a:r>
              <a:rPr lang="en-US" sz="2200" b="1" dirty="0"/>
              <a:t>$11.7 billion </a:t>
            </a:r>
            <a:r>
              <a:rPr lang="en-US" sz="2200" dirty="0"/>
              <a:t>invested to strengthen transmission system reliability since </a:t>
            </a:r>
            <a:br>
              <a:rPr lang="en-US" sz="2200" dirty="0"/>
            </a:br>
            <a:r>
              <a:rPr lang="en-US" sz="2200" dirty="0"/>
              <a:t>2002; </a:t>
            </a:r>
            <a:r>
              <a:rPr lang="en-US" sz="2200" b="1" dirty="0"/>
              <a:t>$1.1 billion</a:t>
            </a:r>
            <a:r>
              <a:rPr lang="en-US" sz="2200" dirty="0"/>
              <a:t> planned </a:t>
            </a:r>
          </a:p>
          <a:p>
            <a:r>
              <a:rPr lang="en-US" sz="2200" dirty="0"/>
              <a:t>Developers have proposed multiple transmission projects to access </a:t>
            </a:r>
            <a:br>
              <a:rPr lang="en-US" sz="2200" dirty="0"/>
            </a:br>
            <a:r>
              <a:rPr lang="en-US" sz="2200" b="1" dirty="0"/>
              <a:t>non-carbon-emitting resources</a:t>
            </a:r>
            <a:br>
              <a:rPr lang="en-US" sz="2200" dirty="0"/>
            </a:br>
            <a:r>
              <a:rPr lang="en-US" sz="2200" dirty="0"/>
              <a:t>inside and outside the region</a:t>
            </a:r>
          </a:p>
        </p:txBody>
      </p:sp>
      <p:sp>
        <p:nvSpPr>
          <p:cNvPr id="10" name="TextBox 9"/>
          <p:cNvSpPr txBox="1"/>
          <p:nvPr/>
        </p:nvSpPr>
        <p:spPr>
          <a:xfrm>
            <a:off x="8153400" y="2209800"/>
            <a:ext cx="990600" cy="430887"/>
          </a:xfrm>
          <a:prstGeom prst="rect">
            <a:avLst/>
          </a:prstGeom>
          <a:noFill/>
        </p:spPr>
        <p:txBody>
          <a:bodyPr wrap="square" rtlCol="0">
            <a:spAutoFit/>
          </a:bodyPr>
          <a:lstStyle/>
          <a:p>
            <a:pPr algn="ctr"/>
            <a:r>
              <a:rPr lang="en-US" sz="1100" b="1" i="1" dirty="0">
                <a:solidFill>
                  <a:schemeClr val="tx2"/>
                </a:solidFill>
              </a:rPr>
              <a:t>New Brunswick</a:t>
            </a:r>
          </a:p>
        </p:txBody>
      </p:sp>
      <p:sp>
        <p:nvSpPr>
          <p:cNvPr id="11" name="TextBox 10"/>
          <p:cNvSpPr txBox="1"/>
          <p:nvPr/>
        </p:nvSpPr>
        <p:spPr>
          <a:xfrm>
            <a:off x="5334000" y="2514600"/>
            <a:ext cx="990600" cy="430887"/>
          </a:xfrm>
          <a:prstGeom prst="rect">
            <a:avLst/>
          </a:prstGeom>
          <a:noFill/>
        </p:spPr>
        <p:txBody>
          <a:bodyPr wrap="square" rtlCol="0">
            <a:spAutoFit/>
          </a:bodyPr>
          <a:lstStyle/>
          <a:p>
            <a:pPr algn="ctr"/>
            <a:r>
              <a:rPr lang="en-US" sz="1100" b="1" i="1" dirty="0">
                <a:solidFill>
                  <a:schemeClr val="tx2"/>
                </a:solidFill>
              </a:rPr>
              <a:t>Hydro Québec</a:t>
            </a:r>
          </a:p>
        </p:txBody>
      </p:sp>
      <p:sp>
        <p:nvSpPr>
          <p:cNvPr id="12" name="TextBox 11"/>
          <p:cNvSpPr txBox="1"/>
          <p:nvPr/>
        </p:nvSpPr>
        <p:spPr>
          <a:xfrm>
            <a:off x="4384159" y="4628703"/>
            <a:ext cx="990600" cy="430887"/>
          </a:xfrm>
          <a:prstGeom prst="rect">
            <a:avLst/>
          </a:prstGeom>
          <a:noFill/>
        </p:spPr>
        <p:txBody>
          <a:bodyPr wrap="square" rtlCol="0">
            <a:spAutoFit/>
          </a:bodyPr>
          <a:lstStyle/>
          <a:p>
            <a:pPr algn="ctr"/>
            <a:r>
              <a:rPr lang="en-US" sz="1100" b="1" i="1" dirty="0">
                <a:solidFill>
                  <a:schemeClr val="tx2"/>
                </a:solidFill>
              </a:rPr>
              <a:t>New </a:t>
            </a:r>
          </a:p>
          <a:p>
            <a:pPr algn="ctr"/>
            <a:r>
              <a:rPr lang="en-US" sz="1100" b="1" i="1" dirty="0">
                <a:solidFill>
                  <a:schemeClr val="tx2"/>
                </a:solidFill>
              </a:rPr>
              <a:t>York</a:t>
            </a:r>
          </a:p>
        </p:txBody>
      </p:sp>
      <p:sp>
        <p:nvSpPr>
          <p:cNvPr id="3" name="Slide Number Placeholder 2"/>
          <p:cNvSpPr>
            <a:spLocks noGrp="1"/>
          </p:cNvSpPr>
          <p:nvPr>
            <p:ph type="sldNum" sz="quarter" idx="12"/>
          </p:nvPr>
        </p:nvSpPr>
        <p:spPr/>
        <p:txBody>
          <a:bodyPr/>
          <a:lstStyle/>
          <a:p>
            <a:fld id="{10C7F894-2A36-495D-AB7C-1055F7AC0F9D}" type="slidenum">
              <a:rPr lang="en-US" smtClean="0"/>
              <a:pPr/>
              <a:t>13</a:t>
            </a:fld>
            <a:endParaRPr lang="en-US" dirty="0"/>
          </a:p>
        </p:txBody>
      </p:sp>
    </p:spTree>
    <p:extLst>
      <p:ext uri="{BB962C8B-B14F-4D97-AF65-F5344CB8AC3E}">
        <p14:creationId xmlns:p14="http://schemas.microsoft.com/office/powerpoint/2010/main" val="260390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534400" cy="1143000"/>
          </a:xfrm>
        </p:spPr>
        <p:txBody>
          <a:bodyPr>
            <a:noAutofit/>
          </a:bodyPr>
          <a:lstStyle/>
          <a:p>
            <a:r>
              <a:rPr lang="en-US" sz="2800" dirty="0"/>
              <a:t>New England Has Made Major Investments in Transmission to Ensure a </a:t>
            </a:r>
            <a:r>
              <a:rPr lang="en-US" sz="2800" i="1" dirty="0"/>
              <a:t>Reliable</a:t>
            </a:r>
            <a:r>
              <a:rPr lang="en-US" sz="2800" dirty="0"/>
              <a:t> Electric Grid</a:t>
            </a:r>
            <a:endParaRPr lang="en-US" sz="2800" b="0" i="1" dirty="0"/>
          </a:p>
        </p:txBody>
      </p:sp>
      <p:sp>
        <p:nvSpPr>
          <p:cNvPr id="2" name="Slide Number Placeholder 1"/>
          <p:cNvSpPr>
            <a:spLocks noGrp="1"/>
          </p:cNvSpPr>
          <p:nvPr>
            <p:ph type="sldNum" sz="quarter" idx="12"/>
          </p:nvPr>
        </p:nvSpPr>
        <p:spPr/>
        <p:txBody>
          <a:bodyPr/>
          <a:lstStyle/>
          <a:p>
            <a:fld id="{10C7F894-2A36-495D-AB7C-1055F7AC0F9D}" type="slidenum">
              <a:rPr lang="en-US" smtClean="0">
                <a:solidFill>
                  <a:srgbClr val="62777F"/>
                </a:solidFill>
              </a:rPr>
              <a:pPr/>
              <a:t>14</a:t>
            </a:fld>
            <a:endParaRPr lang="en-US" dirty="0">
              <a:solidFill>
                <a:srgbClr val="62777F"/>
              </a:solidFill>
            </a:endParaRPr>
          </a:p>
        </p:txBody>
      </p:sp>
      <p:sp>
        <p:nvSpPr>
          <p:cNvPr id="33" name="TextBox 32"/>
          <p:cNvSpPr txBox="1"/>
          <p:nvPr/>
        </p:nvSpPr>
        <p:spPr>
          <a:xfrm>
            <a:off x="609600" y="1535668"/>
            <a:ext cx="7848600" cy="369332"/>
          </a:xfrm>
          <a:prstGeom prst="rect">
            <a:avLst/>
          </a:prstGeom>
          <a:noFill/>
        </p:spPr>
        <p:txBody>
          <a:bodyPr wrap="square" rtlCol="0">
            <a:spAutoFit/>
          </a:bodyPr>
          <a:lstStyle/>
          <a:p>
            <a:pPr algn="ctr"/>
            <a:r>
              <a:rPr lang="en-US" i="1" dirty="0">
                <a:solidFill>
                  <a:srgbClr val="000000"/>
                </a:solidFill>
              </a:rPr>
              <a:t>Transmission investment by year that projects are put into service (capital costs)</a:t>
            </a:r>
            <a:endParaRPr lang="en-US" sz="1400" i="1" dirty="0">
              <a:solidFill>
                <a:srgbClr val="000000"/>
              </a:solidFill>
            </a:endParaRPr>
          </a:p>
        </p:txBody>
      </p:sp>
      <p:sp>
        <p:nvSpPr>
          <p:cNvPr id="7" name="TextBox 6"/>
          <p:cNvSpPr txBox="1"/>
          <p:nvPr/>
        </p:nvSpPr>
        <p:spPr>
          <a:xfrm>
            <a:off x="1905000" y="5924613"/>
            <a:ext cx="5562600" cy="415498"/>
          </a:xfrm>
          <a:prstGeom prst="rect">
            <a:avLst/>
          </a:prstGeom>
          <a:noFill/>
        </p:spPr>
        <p:txBody>
          <a:bodyPr wrap="square" rtlCol="0">
            <a:spAutoFit/>
          </a:bodyPr>
          <a:lstStyle/>
          <a:p>
            <a:pPr algn="ctr"/>
            <a:r>
              <a:rPr lang="en-US" sz="1000" dirty="0">
                <a:solidFill>
                  <a:srgbClr val="000000"/>
                </a:solidFill>
              </a:rPr>
              <a:t>Source: ISO New England RSP Transmission Project Listing, June 2021</a:t>
            </a:r>
          </a:p>
          <a:p>
            <a:pPr algn="ctr"/>
            <a:r>
              <a:rPr lang="en-US" sz="1000" dirty="0">
                <a:solidFill>
                  <a:srgbClr val="000000"/>
                </a:solidFill>
              </a:rPr>
              <a:t>Estimated future investment includes projects under construction, planned and proposed.</a:t>
            </a:r>
          </a:p>
        </p:txBody>
      </p:sp>
      <p:sp>
        <p:nvSpPr>
          <p:cNvPr id="30" name="Rectangle 29"/>
          <p:cNvSpPr/>
          <p:nvPr/>
        </p:nvSpPr>
        <p:spPr>
          <a:xfrm>
            <a:off x="228598" y="5105400"/>
            <a:ext cx="533401"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0" y="1977815"/>
            <a:ext cx="8815580" cy="3889585"/>
          </a:xfrm>
          <a:prstGeom prst="rect">
            <a:avLst/>
          </a:prstGeom>
        </p:spPr>
      </p:pic>
    </p:spTree>
    <p:extLst>
      <p:ext uri="{BB962C8B-B14F-4D97-AF65-F5344CB8AC3E}">
        <p14:creationId xmlns:p14="http://schemas.microsoft.com/office/powerpoint/2010/main" val="227276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803915" cy="4419601"/>
          </a:xfrm>
          <a:prstGeom prst="rect">
            <a:avLst/>
          </a:prstGeom>
        </p:spPr>
      </p:pic>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6" name="TextBox 5"/>
          <p:cNvSpPr txBox="1"/>
          <p:nvPr/>
        </p:nvSpPr>
        <p:spPr>
          <a:xfrm>
            <a:off x="854715" y="4611470"/>
            <a:ext cx="23456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FFFF">
                    <a:lumMod val="50000"/>
                  </a:srgbClr>
                </a:solidFill>
                <a:effectLst/>
                <a:uLnTx/>
                <a:uFillTx/>
                <a:latin typeface="Calibri"/>
                <a:ea typeface="+mn-ea"/>
                <a:cs typeface="+mn-cs"/>
              </a:rPr>
              <a:t>Lines represent types of ETUs private developers have proposed in recent years</a:t>
            </a:r>
          </a:p>
        </p:txBody>
      </p:sp>
      <p:sp>
        <p:nvSpPr>
          <p:cNvPr id="7" name="Rectangle 6"/>
          <p:cNvSpPr/>
          <p:nvPr/>
        </p:nvSpPr>
        <p:spPr>
          <a:xfrm>
            <a:off x="3200400" y="2057400"/>
            <a:ext cx="1670511"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Content Placeholder 3"/>
          <p:cNvSpPr>
            <a:spLocks noGrp="1"/>
          </p:cNvSpPr>
          <p:nvPr>
            <p:ph idx="1"/>
          </p:nvPr>
        </p:nvSpPr>
        <p:spPr>
          <a:xfrm>
            <a:off x="3886200" y="1687758"/>
            <a:ext cx="5102821" cy="4613283"/>
          </a:xfrm>
        </p:spPr>
        <p:txBody>
          <a:bodyPr>
            <a:normAutofit fontScale="85000" lnSpcReduction="20000"/>
          </a:bodyPr>
          <a:lstStyle/>
          <a:p>
            <a:r>
              <a:rPr lang="en-US" sz="2000" dirty="0"/>
              <a:t>Developers are proposing 13 elective transmission upgrades (ETUs) to help deliver about </a:t>
            </a:r>
            <a:r>
              <a:rPr lang="en-US" sz="2000" b="1" dirty="0"/>
              <a:t>3,400 MW</a:t>
            </a:r>
            <a:r>
              <a:rPr lang="en-US" sz="2000" dirty="0"/>
              <a:t> of clean energy to New England load centers</a:t>
            </a:r>
          </a:p>
          <a:p>
            <a:r>
              <a:rPr lang="en-US" sz="2000" dirty="0"/>
              <a:t>Wind projects make up roughly </a:t>
            </a:r>
            <a:r>
              <a:rPr lang="en-US" sz="2000" b="1" dirty="0"/>
              <a:t>66%</a:t>
            </a:r>
            <a:r>
              <a:rPr lang="en-US" sz="2000" dirty="0"/>
              <a:t> of new resource proposals in the ISO Queue</a:t>
            </a:r>
          </a:p>
          <a:p>
            <a:pPr lvl="1"/>
            <a:endParaRPr lang="en-US" sz="500" dirty="0"/>
          </a:p>
          <a:p>
            <a:pPr lvl="1"/>
            <a:r>
              <a:rPr lang="en-US" sz="1800" dirty="0"/>
              <a:t>Most are offshore wind proposals in southern New England, but some are onshore wind proposals in northern New England and </a:t>
            </a:r>
            <a:r>
              <a:rPr lang="en-US" sz="1800" b="1" dirty="0"/>
              <a:t>would require transmission</a:t>
            </a:r>
            <a:r>
              <a:rPr lang="en-US" sz="1800" dirty="0"/>
              <a:t> to deliver the energy to load centers</a:t>
            </a:r>
          </a:p>
          <a:p>
            <a:r>
              <a:rPr lang="en-US" sz="2000" dirty="0"/>
              <a:t>We are working with NESCOE to study the investment/cost implications of the states’ </a:t>
            </a:r>
            <a:br>
              <a:rPr lang="en-US" sz="2000" dirty="0"/>
            </a:br>
            <a:r>
              <a:rPr lang="en-US" sz="2000" dirty="0"/>
              <a:t>2050 Vision for the transmission system</a:t>
            </a:r>
          </a:p>
          <a:p>
            <a:r>
              <a:rPr lang="en-US" sz="2000" dirty="0"/>
              <a:t>In July, FERC announced it is revisiting transmission planning and cost allocation nationwide to further enable clean energy</a:t>
            </a:r>
          </a:p>
          <a:p>
            <a:r>
              <a:rPr lang="en-US" sz="2000" dirty="0"/>
              <a:t>Changes will be required to our transmission planning tariff, including a cost allocation methodology for this transmission</a:t>
            </a:r>
            <a:endParaRPr lang="en-US" sz="2200" dirty="0"/>
          </a:p>
        </p:txBody>
      </p:sp>
      <p:sp>
        <p:nvSpPr>
          <p:cNvPr id="3" name="Title 2"/>
          <p:cNvSpPr>
            <a:spLocks noGrp="1"/>
          </p:cNvSpPr>
          <p:nvPr>
            <p:ph type="title"/>
          </p:nvPr>
        </p:nvSpPr>
        <p:spPr>
          <a:xfrm>
            <a:off x="4641908" y="336785"/>
            <a:ext cx="4347113" cy="1286132"/>
          </a:xfrm>
        </p:spPr>
        <p:txBody>
          <a:bodyPr anchor="t" anchorCtr="0">
            <a:noAutofit/>
          </a:bodyPr>
          <a:lstStyle/>
          <a:p>
            <a:r>
              <a:rPr lang="en-US" sz="2400" dirty="0"/>
              <a:t>Major Transmission Investment </a:t>
            </a:r>
            <a:br>
              <a:rPr lang="en-US" sz="2400" dirty="0"/>
            </a:br>
            <a:r>
              <a:rPr lang="en-US" sz="2400" dirty="0"/>
              <a:t>Will Be Required to Support the Region’s Clean Energy Transition</a:t>
            </a:r>
          </a:p>
        </p:txBody>
      </p:sp>
      <p:sp>
        <p:nvSpPr>
          <p:cNvPr id="8" name="TextBox 7"/>
          <p:cNvSpPr txBox="1"/>
          <p:nvPr/>
        </p:nvSpPr>
        <p:spPr>
          <a:xfrm>
            <a:off x="762000" y="5326560"/>
            <a:ext cx="3011555" cy="24622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Source: </a:t>
            </a:r>
            <a:r>
              <a:rPr kumimoji="0" lang="en-US" sz="1000" b="0" i="0" u="none" strike="noStrike" kern="1200" cap="none" spc="0" normalizeH="0" baseline="0" noProof="0" dirty="0">
                <a:ln>
                  <a:noFill/>
                </a:ln>
                <a:solidFill>
                  <a:srgbClr val="000000"/>
                </a:solidFill>
                <a:effectLst/>
                <a:uLnTx/>
                <a:uFillTx/>
                <a:latin typeface="Calibri"/>
                <a:ea typeface="+mn-ea"/>
                <a:cs typeface="+mn-cs"/>
                <a:hlinkClick r:id="rId4"/>
              </a:rPr>
              <a:t>ISO Interconnection Queue</a:t>
            </a:r>
            <a:r>
              <a:rPr kumimoji="0" lang="en-US" sz="1000" b="0" i="0" u="none" strike="noStrike" kern="1200" cap="none" spc="0" normalizeH="0" baseline="0" noProof="0" dirty="0">
                <a:ln>
                  <a:noFill/>
                </a:ln>
                <a:solidFill>
                  <a:srgbClr val="000000"/>
                </a:solidFill>
                <a:effectLst/>
                <a:uLnTx/>
                <a:uFillTx/>
                <a:latin typeface="Calibri"/>
                <a:ea typeface="+mn-ea"/>
                <a:cs typeface="+mn-cs"/>
              </a:rPr>
              <a:t> (</a:t>
            </a:r>
            <a:r>
              <a:rPr lang="en-US" sz="1000" dirty="0">
                <a:solidFill>
                  <a:srgbClr val="000000"/>
                </a:solidFill>
                <a:latin typeface="Calibri"/>
              </a:rPr>
              <a:t>June</a:t>
            </a:r>
            <a:r>
              <a:rPr kumimoji="0" lang="en-US" sz="1000" b="0" i="0" u="none" strike="noStrike" kern="1200" cap="none" spc="0" normalizeH="0" baseline="0" noProof="0" dirty="0">
                <a:ln>
                  <a:noFill/>
                </a:ln>
                <a:solidFill>
                  <a:srgbClr val="000000"/>
                </a:solidFill>
                <a:effectLst/>
                <a:uLnTx/>
                <a:uFillTx/>
                <a:latin typeface="Calibri"/>
                <a:ea typeface="+mn-ea"/>
                <a:cs typeface="+mn-cs"/>
              </a:rPr>
              <a:t> 2021) </a:t>
            </a:r>
          </a:p>
        </p:txBody>
      </p:sp>
    </p:spTree>
    <p:extLst>
      <p:ext uri="{BB962C8B-B14F-4D97-AF65-F5344CB8AC3E}">
        <p14:creationId xmlns:p14="http://schemas.microsoft.com/office/powerpoint/2010/main" val="46066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U:\Documents\1_In_process\State of the Grid 2018_Employee Meeting\Graphics\ISO-Icons-PumpedStorage-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8372" y="1530648"/>
            <a:ext cx="1900828" cy="106015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sz="half" idx="1"/>
          </p:nvPr>
        </p:nvSpPr>
        <p:spPr>
          <a:xfrm>
            <a:off x="617220" y="1295400"/>
            <a:ext cx="8077200" cy="4876800"/>
          </a:xfrm>
        </p:spPr>
        <p:txBody>
          <a:bodyPr>
            <a:noAutofit/>
          </a:bodyPr>
          <a:lstStyle/>
          <a:p>
            <a:r>
              <a:rPr lang="en-US" dirty="0"/>
              <a:t>Two pumped-storage hydro facilities have </a:t>
            </a:r>
            <a:br>
              <a:rPr lang="en-US" dirty="0"/>
            </a:br>
            <a:r>
              <a:rPr lang="en-US" dirty="0"/>
              <a:t>operated in New England since the 1970s</a:t>
            </a:r>
          </a:p>
          <a:p>
            <a:pPr lvl="1"/>
            <a:r>
              <a:rPr lang="en-US" dirty="0"/>
              <a:t>These resources can supply up to </a:t>
            </a:r>
            <a:r>
              <a:rPr lang="en-US" b="1" dirty="0"/>
              <a:t>1,800 MW </a:t>
            </a:r>
            <a:br>
              <a:rPr lang="en-US" b="1" dirty="0"/>
            </a:br>
            <a:r>
              <a:rPr lang="en-US" dirty="0"/>
              <a:t>of power within </a:t>
            </a:r>
            <a:r>
              <a:rPr lang="en-US" b="1" dirty="0"/>
              <a:t>10 minutes for up to 7 hours</a:t>
            </a:r>
          </a:p>
          <a:p>
            <a:r>
              <a:rPr lang="en-US" b="1" dirty="0"/>
              <a:t>In 2016</a:t>
            </a:r>
            <a:r>
              <a:rPr lang="en-US" dirty="0"/>
              <a:t>, together with our stakeholders, the ISO 	           began efforts to enable other energy-storage </a:t>
            </a:r>
            <a:br>
              <a:rPr lang="en-US" dirty="0"/>
            </a:br>
            <a:r>
              <a:rPr lang="en-US" dirty="0"/>
              <a:t>technologies to participate in the wholesale markets </a:t>
            </a:r>
          </a:p>
          <a:p>
            <a:pPr lvl="1"/>
            <a:r>
              <a:rPr lang="en-US" dirty="0"/>
              <a:t>The ISO filed the </a:t>
            </a:r>
            <a:r>
              <a:rPr lang="en-US" b="1" dirty="0"/>
              <a:t>Energy Storage Device Project </a:t>
            </a:r>
            <a:br>
              <a:rPr lang="en-US" b="1" dirty="0"/>
            </a:br>
            <a:r>
              <a:rPr lang="en-US" dirty="0"/>
              <a:t>in Oct. 2018 and FERC approved it, effective April 2019</a:t>
            </a:r>
          </a:p>
          <a:p>
            <a:pPr lvl="1"/>
            <a:r>
              <a:rPr lang="en-US" dirty="0"/>
              <a:t>The project largely addressed the major requirements </a:t>
            </a:r>
            <a:br>
              <a:rPr lang="en-US" dirty="0"/>
            </a:br>
            <a:r>
              <a:rPr lang="en-US" dirty="0"/>
              <a:t>of FERC Order 841, issued in Feb. 2018</a:t>
            </a:r>
          </a:p>
          <a:p>
            <a:r>
              <a:rPr lang="en-US" dirty="0"/>
              <a:t>Currently, about </a:t>
            </a:r>
            <a:r>
              <a:rPr lang="en-US" b="1" dirty="0"/>
              <a:t>20 MW </a:t>
            </a:r>
            <a:r>
              <a:rPr lang="en-US" dirty="0"/>
              <a:t>of batteries are dispatchable</a:t>
            </a:r>
            <a:r>
              <a:rPr lang="en-US" dirty="0">
                <a:solidFill>
                  <a:srgbClr val="FF0000"/>
                </a:solidFill>
              </a:rPr>
              <a:t>	</a:t>
            </a:r>
            <a:r>
              <a:rPr lang="en-US" dirty="0"/>
              <a:t>      by the ISO, with many more proposed</a:t>
            </a:r>
          </a:p>
          <a:p>
            <a:pPr marL="0" indent="0">
              <a:buNone/>
            </a:pPr>
            <a:r>
              <a:rPr lang="en-US" dirty="0"/>
              <a:t>	</a:t>
            </a:r>
            <a:br>
              <a:rPr lang="en-US" dirty="0"/>
            </a:br>
            <a:endParaRPr lang="en-US" dirty="0"/>
          </a:p>
        </p:txBody>
      </p:sp>
      <p:sp>
        <p:nvSpPr>
          <p:cNvPr id="5" name="Title 4"/>
          <p:cNvSpPr>
            <a:spLocks noGrp="1"/>
          </p:cNvSpPr>
          <p:nvPr>
            <p:ph type="title"/>
          </p:nvPr>
        </p:nvSpPr>
        <p:spPr>
          <a:xfrm>
            <a:off x="457200" y="228600"/>
            <a:ext cx="8229600" cy="1143000"/>
          </a:xfrm>
        </p:spPr>
        <p:txBody>
          <a:bodyPr>
            <a:normAutofit/>
          </a:bodyPr>
          <a:lstStyle/>
          <a:p>
            <a:r>
              <a:rPr lang="en-US" sz="2800" dirty="0"/>
              <a:t>Energy Storage Is a Key Part of the New England Power Grid’s </a:t>
            </a:r>
            <a:r>
              <a:rPr lang="en-US" sz="2800" i="1" dirty="0"/>
              <a:t>Past, Present, and Future</a:t>
            </a:r>
            <a:endParaRPr lang="en-US" sz="2400" i="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6541" y="2868938"/>
            <a:ext cx="631659" cy="1235948"/>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6540" y="4402852"/>
            <a:ext cx="631659" cy="1235948"/>
          </a:xfrm>
          <a:prstGeom prst="rect">
            <a:avLst/>
          </a:prstGeom>
        </p:spPr>
      </p:pic>
      <p:sp>
        <p:nvSpPr>
          <p:cNvPr id="8" name="Slide Number Placeholder 1"/>
          <p:cNvSpPr>
            <a:spLocks noGrp="1"/>
          </p:cNvSpPr>
          <p:nvPr>
            <p:ph type="sldNum" sz="quarter" idx="4294967295"/>
          </p:nvPr>
        </p:nvSpPr>
        <p:spPr>
          <a:xfrm>
            <a:off x="8534400" y="6365882"/>
            <a:ext cx="381000" cy="263518"/>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Tree>
    <p:extLst>
      <p:ext uri="{BB962C8B-B14F-4D97-AF65-F5344CB8AC3E}">
        <p14:creationId xmlns:p14="http://schemas.microsoft.com/office/powerpoint/2010/main" val="78813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3" name="Title 2"/>
          <p:cNvSpPr>
            <a:spLocks noGrp="1"/>
          </p:cNvSpPr>
          <p:nvPr>
            <p:ph type="title"/>
          </p:nvPr>
        </p:nvSpPr>
        <p:spPr>
          <a:xfrm>
            <a:off x="457200" y="152797"/>
            <a:ext cx="8229600" cy="1143000"/>
          </a:xfrm>
        </p:spPr>
        <p:txBody>
          <a:bodyPr>
            <a:normAutofit/>
          </a:bodyPr>
          <a:lstStyle/>
          <a:p>
            <a:r>
              <a:rPr lang="en-US" sz="2800" dirty="0"/>
              <a:t>What Does the Future Grid Look Like?</a:t>
            </a:r>
            <a:br>
              <a:rPr lang="en-US" sz="2800" dirty="0"/>
            </a:br>
            <a:r>
              <a:rPr lang="en-US" sz="1800" b="0" i="1" dirty="0"/>
              <a:t>There are two dimensions to the transition, happening simultaneously…</a:t>
            </a:r>
          </a:p>
        </p:txBody>
      </p:sp>
      <p:sp>
        <p:nvSpPr>
          <p:cNvPr id="27" name="Rectangle 26">
            <a:extLst>
              <a:ext uri="{FF2B5EF4-FFF2-40B4-BE49-F238E27FC236}">
                <a16:creationId xmlns:a16="http://schemas.microsoft.com/office/drawing/2014/main" id="{8BD94619-896E-4546-86A0-4D5B57ECB0A0}"/>
              </a:ext>
            </a:extLst>
          </p:cNvPr>
          <p:cNvSpPr/>
          <p:nvPr/>
        </p:nvSpPr>
        <p:spPr>
          <a:xfrm>
            <a:off x="854626" y="1364459"/>
            <a:ext cx="256288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AA941"/>
                </a:solidFill>
                <a:effectLst/>
                <a:uLnTx/>
                <a:uFillTx/>
                <a:latin typeface="Calibri"/>
                <a:ea typeface="+mn-ea"/>
                <a:cs typeface="+mn-cs"/>
              </a:rPr>
              <a:t>A shift from conventional generation to renewable energy</a:t>
            </a:r>
          </a:p>
        </p:txBody>
      </p:sp>
      <p:sp>
        <p:nvSpPr>
          <p:cNvPr id="28" name="Rectangle 27">
            <a:extLst>
              <a:ext uri="{FF2B5EF4-FFF2-40B4-BE49-F238E27FC236}">
                <a16:creationId xmlns:a16="http://schemas.microsoft.com/office/drawing/2014/main" id="{1BC8F709-40CB-D841-A324-527A98874246}"/>
              </a:ext>
            </a:extLst>
          </p:cNvPr>
          <p:cNvSpPr/>
          <p:nvPr/>
        </p:nvSpPr>
        <p:spPr>
          <a:xfrm>
            <a:off x="854626" y="3203665"/>
            <a:ext cx="273183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AA941"/>
                </a:solidFill>
                <a:effectLst/>
                <a:uLnTx/>
                <a:uFillTx/>
                <a:latin typeface="Calibri"/>
                <a:ea typeface="+mn-ea"/>
                <a:cs typeface="+mn-cs"/>
              </a:rPr>
              <a:t>A shift from centrally dispatched generation to distributed energy resources</a:t>
            </a:r>
          </a:p>
        </p:txBody>
      </p:sp>
      <p:sp>
        <p:nvSpPr>
          <p:cNvPr id="29" name="Rectangle 28">
            <a:extLst>
              <a:ext uri="{FF2B5EF4-FFF2-40B4-BE49-F238E27FC236}">
                <a16:creationId xmlns:a16="http://schemas.microsoft.com/office/drawing/2014/main" id="{8031D364-9EAA-5A4D-B35F-CB76C5BC936B}"/>
              </a:ext>
            </a:extLst>
          </p:cNvPr>
          <p:cNvSpPr>
            <a:spLocks noChangeAspect="1"/>
          </p:cNvSpPr>
          <p:nvPr/>
        </p:nvSpPr>
        <p:spPr>
          <a:xfrm>
            <a:off x="559940" y="1461712"/>
            <a:ext cx="265176" cy="265176"/>
          </a:xfrm>
          <a:prstGeom prst="rect">
            <a:avLst/>
          </a:prstGeom>
          <a:solidFill>
            <a:srgbClr val="D4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5E68"/>
                </a:solidFill>
                <a:effectLst/>
                <a:uLnTx/>
                <a:uFillTx/>
                <a:latin typeface="Calibri"/>
                <a:ea typeface="+mn-ea"/>
                <a:cs typeface="+mn-cs"/>
              </a:rPr>
              <a:t>1</a:t>
            </a:r>
          </a:p>
        </p:txBody>
      </p:sp>
      <p:sp>
        <p:nvSpPr>
          <p:cNvPr id="30" name="Rectangle 29">
            <a:extLst>
              <a:ext uri="{FF2B5EF4-FFF2-40B4-BE49-F238E27FC236}">
                <a16:creationId xmlns:a16="http://schemas.microsoft.com/office/drawing/2014/main" id="{B1E0E776-8090-CE40-9493-230E890BBA74}"/>
              </a:ext>
            </a:extLst>
          </p:cNvPr>
          <p:cNvSpPr>
            <a:spLocks noChangeAspect="1"/>
          </p:cNvSpPr>
          <p:nvPr/>
        </p:nvSpPr>
        <p:spPr>
          <a:xfrm>
            <a:off x="559940" y="3301121"/>
            <a:ext cx="265176" cy="267201"/>
          </a:xfrm>
          <a:prstGeom prst="rect">
            <a:avLst/>
          </a:prstGeom>
          <a:solidFill>
            <a:srgbClr val="D4DC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95E68"/>
                </a:solidFill>
                <a:effectLst/>
                <a:uLnTx/>
                <a:uFillTx/>
                <a:latin typeface="Calibri"/>
                <a:ea typeface="+mn-ea"/>
                <a:cs typeface="+mn-cs"/>
              </a:rPr>
              <a:t>2</a:t>
            </a:r>
          </a:p>
        </p:txBody>
      </p:sp>
      <p:pic>
        <p:nvPicPr>
          <p:cNvPr id="32" name="Picture 31">
            <a:extLst>
              <a:ext uri="{FF2B5EF4-FFF2-40B4-BE49-F238E27FC236}">
                <a16:creationId xmlns:a16="http://schemas.microsoft.com/office/drawing/2014/main" id="{E1C191E6-9D6A-7A45-9138-F4731E17D1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953" y="1597395"/>
            <a:ext cx="4985645" cy="2596437"/>
          </a:xfrm>
          <a:prstGeom prst="rect">
            <a:avLst/>
          </a:prstGeom>
        </p:spPr>
      </p:pic>
      <p:sp>
        <p:nvSpPr>
          <p:cNvPr id="33" name="Rectangle 32">
            <a:extLst>
              <a:ext uri="{FF2B5EF4-FFF2-40B4-BE49-F238E27FC236}">
                <a16:creationId xmlns:a16="http://schemas.microsoft.com/office/drawing/2014/main" id="{120A9AF1-0D67-D045-BF75-C391404A038C}"/>
              </a:ext>
            </a:extLst>
          </p:cNvPr>
          <p:cNvSpPr/>
          <p:nvPr/>
        </p:nvSpPr>
        <p:spPr>
          <a:xfrm>
            <a:off x="4095326" y="4408356"/>
            <a:ext cx="6858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95E68"/>
                </a:solidFill>
                <a:effectLst/>
                <a:uLnTx/>
                <a:uFillTx/>
                <a:latin typeface="Calibri"/>
                <a:ea typeface="+mn-ea"/>
                <a:cs typeface="+mn-cs"/>
              </a:rPr>
              <a:t>Coal</a:t>
            </a:r>
          </a:p>
        </p:txBody>
      </p:sp>
      <p:sp>
        <p:nvSpPr>
          <p:cNvPr id="34" name="Rectangle 33">
            <a:extLst>
              <a:ext uri="{FF2B5EF4-FFF2-40B4-BE49-F238E27FC236}">
                <a16:creationId xmlns:a16="http://schemas.microsoft.com/office/drawing/2014/main" id="{0B36C294-920D-C54D-B857-A96F69465182}"/>
              </a:ext>
            </a:extLst>
          </p:cNvPr>
          <p:cNvSpPr/>
          <p:nvPr/>
        </p:nvSpPr>
        <p:spPr>
          <a:xfrm>
            <a:off x="4947934" y="4408356"/>
            <a:ext cx="57080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95E68"/>
                </a:solidFill>
                <a:effectLst/>
                <a:uLnTx/>
                <a:uFillTx/>
                <a:latin typeface="Calibri"/>
                <a:ea typeface="+mn-ea"/>
                <a:cs typeface="+mn-cs"/>
              </a:rPr>
              <a:t>Oil</a:t>
            </a:r>
          </a:p>
        </p:txBody>
      </p:sp>
      <p:sp>
        <p:nvSpPr>
          <p:cNvPr id="35" name="Rectangle 34">
            <a:extLst>
              <a:ext uri="{FF2B5EF4-FFF2-40B4-BE49-F238E27FC236}">
                <a16:creationId xmlns:a16="http://schemas.microsoft.com/office/drawing/2014/main" id="{B8DF4392-9ABC-D048-8343-0A9F6ACBA85B}"/>
              </a:ext>
            </a:extLst>
          </p:cNvPr>
          <p:cNvSpPr/>
          <p:nvPr/>
        </p:nvSpPr>
        <p:spPr>
          <a:xfrm>
            <a:off x="5818831" y="4408356"/>
            <a:ext cx="9906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95E68"/>
                </a:solidFill>
                <a:effectLst/>
                <a:uLnTx/>
                <a:uFillTx/>
                <a:latin typeface="Calibri"/>
                <a:ea typeface="+mn-ea"/>
                <a:cs typeface="+mn-cs"/>
              </a:rPr>
              <a:t>Nuclear</a:t>
            </a:r>
          </a:p>
        </p:txBody>
      </p:sp>
      <p:sp>
        <p:nvSpPr>
          <p:cNvPr id="36" name="Rectangle 35">
            <a:extLst>
              <a:ext uri="{FF2B5EF4-FFF2-40B4-BE49-F238E27FC236}">
                <a16:creationId xmlns:a16="http://schemas.microsoft.com/office/drawing/2014/main" id="{4FE82EBB-6F34-754F-B003-460FF3E06499}"/>
              </a:ext>
            </a:extLst>
          </p:cNvPr>
          <p:cNvSpPr/>
          <p:nvPr/>
        </p:nvSpPr>
        <p:spPr>
          <a:xfrm>
            <a:off x="6931119" y="4408356"/>
            <a:ext cx="9906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95E68"/>
                </a:solidFill>
                <a:effectLst/>
                <a:uLnTx/>
                <a:uFillTx/>
                <a:latin typeface="Calibri"/>
                <a:ea typeface="+mn-ea"/>
                <a:cs typeface="+mn-cs"/>
              </a:rPr>
              <a:t>Gas</a:t>
            </a:r>
          </a:p>
        </p:txBody>
      </p:sp>
      <p:sp>
        <p:nvSpPr>
          <p:cNvPr id="37" name="Rectangle 36">
            <a:extLst>
              <a:ext uri="{FF2B5EF4-FFF2-40B4-BE49-F238E27FC236}">
                <a16:creationId xmlns:a16="http://schemas.microsoft.com/office/drawing/2014/main" id="{828995D6-3AB0-8744-98A0-AFACE6F337EE}"/>
              </a:ext>
            </a:extLst>
          </p:cNvPr>
          <p:cNvSpPr/>
          <p:nvPr/>
        </p:nvSpPr>
        <p:spPr>
          <a:xfrm>
            <a:off x="4095326" y="4713156"/>
            <a:ext cx="6858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95E68"/>
                </a:solidFill>
                <a:effectLst/>
                <a:uLnTx/>
                <a:uFillTx/>
                <a:latin typeface="Calibri"/>
                <a:ea typeface="+mn-ea"/>
                <a:cs typeface="+mn-cs"/>
              </a:rPr>
              <a:t>WIND</a:t>
            </a:r>
          </a:p>
        </p:txBody>
      </p:sp>
      <p:sp>
        <p:nvSpPr>
          <p:cNvPr id="38" name="Rectangle 37">
            <a:extLst>
              <a:ext uri="{FF2B5EF4-FFF2-40B4-BE49-F238E27FC236}">
                <a16:creationId xmlns:a16="http://schemas.microsoft.com/office/drawing/2014/main" id="{CD95EB05-4027-664A-998A-595A17EA0C37}"/>
              </a:ext>
            </a:extLst>
          </p:cNvPr>
          <p:cNvSpPr/>
          <p:nvPr/>
        </p:nvSpPr>
        <p:spPr>
          <a:xfrm>
            <a:off x="4947935" y="4713156"/>
            <a:ext cx="6858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95E68"/>
                </a:solidFill>
                <a:effectLst/>
                <a:uLnTx/>
                <a:uFillTx/>
                <a:latin typeface="Calibri"/>
                <a:ea typeface="+mn-ea"/>
                <a:cs typeface="+mn-cs"/>
              </a:rPr>
              <a:t>Solar</a:t>
            </a:r>
          </a:p>
        </p:txBody>
      </p:sp>
      <p:sp>
        <p:nvSpPr>
          <p:cNvPr id="39" name="Rectangle 38">
            <a:extLst>
              <a:ext uri="{FF2B5EF4-FFF2-40B4-BE49-F238E27FC236}">
                <a16:creationId xmlns:a16="http://schemas.microsoft.com/office/drawing/2014/main" id="{913F4718-3FEB-2848-971A-F3D35270382F}"/>
              </a:ext>
            </a:extLst>
          </p:cNvPr>
          <p:cNvSpPr/>
          <p:nvPr/>
        </p:nvSpPr>
        <p:spPr>
          <a:xfrm>
            <a:off x="5818831" y="4713156"/>
            <a:ext cx="300089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495E68"/>
                </a:solidFill>
                <a:effectLst/>
                <a:uLnTx/>
                <a:uFillTx/>
                <a:latin typeface="Calibri"/>
                <a:ea typeface="+mn-ea"/>
                <a:cs typeface="+mn-cs"/>
              </a:rPr>
              <a:t>Storage &amp; other technologies</a:t>
            </a:r>
          </a:p>
        </p:txBody>
      </p:sp>
      <p:sp>
        <p:nvSpPr>
          <p:cNvPr id="40" name="Oval 39">
            <a:extLst>
              <a:ext uri="{FF2B5EF4-FFF2-40B4-BE49-F238E27FC236}">
                <a16:creationId xmlns:a16="http://schemas.microsoft.com/office/drawing/2014/main" id="{3C8BD0A0-C61C-9743-8095-5FF45BF8A911}"/>
              </a:ext>
            </a:extLst>
          </p:cNvPr>
          <p:cNvSpPr>
            <a:spLocks noChangeAspect="1"/>
          </p:cNvSpPr>
          <p:nvPr/>
        </p:nvSpPr>
        <p:spPr>
          <a:xfrm>
            <a:off x="4001370" y="4502312"/>
            <a:ext cx="128016" cy="128016"/>
          </a:xfrm>
          <a:prstGeom prst="ellipse">
            <a:avLst/>
          </a:prstGeom>
          <a:solidFill>
            <a:srgbClr val="495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95E68"/>
              </a:solidFill>
              <a:effectLst/>
              <a:uLnTx/>
              <a:uFillTx/>
              <a:latin typeface="Calibri"/>
              <a:ea typeface="+mn-ea"/>
              <a:cs typeface="+mn-cs"/>
            </a:endParaRPr>
          </a:p>
        </p:txBody>
      </p:sp>
      <p:sp>
        <p:nvSpPr>
          <p:cNvPr id="41" name="Oval 40">
            <a:extLst>
              <a:ext uri="{FF2B5EF4-FFF2-40B4-BE49-F238E27FC236}">
                <a16:creationId xmlns:a16="http://schemas.microsoft.com/office/drawing/2014/main" id="{FBE98DA6-F444-5544-A720-F5DDED8E38EC}"/>
              </a:ext>
            </a:extLst>
          </p:cNvPr>
          <p:cNvSpPr>
            <a:spLocks noChangeAspect="1"/>
          </p:cNvSpPr>
          <p:nvPr/>
        </p:nvSpPr>
        <p:spPr>
          <a:xfrm>
            <a:off x="4839570" y="4502312"/>
            <a:ext cx="128016" cy="128016"/>
          </a:xfrm>
          <a:prstGeom prst="ellipse">
            <a:avLst/>
          </a:prstGeom>
          <a:solidFill>
            <a:srgbClr val="8CA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8CA7AD"/>
              </a:solidFill>
              <a:effectLst/>
              <a:uLnTx/>
              <a:uFillTx/>
              <a:latin typeface="Calibri"/>
              <a:ea typeface="+mn-ea"/>
              <a:cs typeface="+mn-cs"/>
            </a:endParaRPr>
          </a:p>
        </p:txBody>
      </p:sp>
      <p:sp>
        <p:nvSpPr>
          <p:cNvPr id="42" name="Oval 41">
            <a:extLst>
              <a:ext uri="{FF2B5EF4-FFF2-40B4-BE49-F238E27FC236}">
                <a16:creationId xmlns:a16="http://schemas.microsoft.com/office/drawing/2014/main" id="{C09E33A1-73C9-844B-8E14-E856D05463D5}"/>
              </a:ext>
            </a:extLst>
          </p:cNvPr>
          <p:cNvSpPr>
            <a:spLocks noChangeAspect="1"/>
          </p:cNvSpPr>
          <p:nvPr/>
        </p:nvSpPr>
        <p:spPr>
          <a:xfrm>
            <a:off x="5702155" y="4502312"/>
            <a:ext cx="128016" cy="128016"/>
          </a:xfrm>
          <a:prstGeom prst="ellipse">
            <a:avLst/>
          </a:prstGeom>
          <a:solidFill>
            <a:srgbClr val="EF8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F8633"/>
              </a:solidFill>
              <a:effectLst/>
              <a:uLnTx/>
              <a:uFillTx/>
              <a:latin typeface="Calibri"/>
              <a:ea typeface="+mn-ea"/>
              <a:cs typeface="+mn-cs"/>
            </a:endParaRPr>
          </a:p>
        </p:txBody>
      </p:sp>
      <p:sp>
        <p:nvSpPr>
          <p:cNvPr id="43" name="Oval 42">
            <a:extLst>
              <a:ext uri="{FF2B5EF4-FFF2-40B4-BE49-F238E27FC236}">
                <a16:creationId xmlns:a16="http://schemas.microsoft.com/office/drawing/2014/main" id="{CB117F92-3B50-444B-B4A6-254D65E0AAFE}"/>
              </a:ext>
            </a:extLst>
          </p:cNvPr>
          <p:cNvSpPr>
            <a:spLocks noChangeAspect="1"/>
          </p:cNvSpPr>
          <p:nvPr/>
        </p:nvSpPr>
        <p:spPr>
          <a:xfrm>
            <a:off x="6820770" y="4502312"/>
            <a:ext cx="128016" cy="128016"/>
          </a:xfrm>
          <a:prstGeom prst="ellipse">
            <a:avLst/>
          </a:prstGeom>
          <a:solidFill>
            <a:srgbClr val="7B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C8F361EA-D338-5B47-98A8-F2DEE8E41372}"/>
              </a:ext>
            </a:extLst>
          </p:cNvPr>
          <p:cNvSpPr>
            <a:spLocks noChangeAspect="1"/>
          </p:cNvSpPr>
          <p:nvPr/>
        </p:nvSpPr>
        <p:spPr>
          <a:xfrm>
            <a:off x="4001370" y="4807112"/>
            <a:ext cx="128016" cy="128016"/>
          </a:xfrm>
          <a:prstGeom prst="ellipse">
            <a:avLst/>
          </a:prstGeom>
          <a:solidFill>
            <a:srgbClr val="7AA9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AA941"/>
              </a:solidFill>
              <a:effectLst/>
              <a:uLnTx/>
              <a:uFillTx/>
              <a:latin typeface="Calibri"/>
              <a:ea typeface="+mn-ea"/>
              <a:cs typeface="+mn-cs"/>
            </a:endParaRPr>
          </a:p>
        </p:txBody>
      </p:sp>
      <p:sp>
        <p:nvSpPr>
          <p:cNvPr id="45" name="Oval 44">
            <a:extLst>
              <a:ext uri="{FF2B5EF4-FFF2-40B4-BE49-F238E27FC236}">
                <a16:creationId xmlns:a16="http://schemas.microsoft.com/office/drawing/2014/main" id="{CB02746A-D5F1-4D46-A4B3-6BF89A00649B}"/>
              </a:ext>
            </a:extLst>
          </p:cNvPr>
          <p:cNvSpPr>
            <a:spLocks noChangeAspect="1"/>
          </p:cNvSpPr>
          <p:nvPr/>
        </p:nvSpPr>
        <p:spPr>
          <a:xfrm>
            <a:off x="4839570" y="4807112"/>
            <a:ext cx="128016" cy="128016"/>
          </a:xfrm>
          <a:prstGeom prst="ellipse">
            <a:avLst/>
          </a:prstGeom>
          <a:solidFill>
            <a:srgbClr val="FEC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46" name="Oval 45">
            <a:extLst>
              <a:ext uri="{FF2B5EF4-FFF2-40B4-BE49-F238E27FC236}">
                <a16:creationId xmlns:a16="http://schemas.microsoft.com/office/drawing/2014/main" id="{07AAD35F-DD29-1F49-B830-64598F0A5D29}"/>
              </a:ext>
            </a:extLst>
          </p:cNvPr>
          <p:cNvSpPr>
            <a:spLocks noChangeAspect="1"/>
          </p:cNvSpPr>
          <p:nvPr/>
        </p:nvSpPr>
        <p:spPr>
          <a:xfrm>
            <a:off x="5702155" y="4807112"/>
            <a:ext cx="128016" cy="128016"/>
          </a:xfrm>
          <a:prstGeom prst="ellipse">
            <a:avLst/>
          </a:prstGeom>
          <a:solidFill>
            <a:srgbClr val="388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6" name="TextBox 25"/>
          <p:cNvSpPr txBox="1"/>
          <p:nvPr/>
        </p:nvSpPr>
        <p:spPr>
          <a:xfrm>
            <a:off x="528190" y="5363531"/>
            <a:ext cx="8188658" cy="707886"/>
          </a:xfrm>
          <a:prstGeom prst="rect">
            <a:avLst/>
          </a:prstGeom>
          <a:noFill/>
        </p:spPr>
        <p:txBody>
          <a:bodyPr wrap="square" rtlCol="0">
            <a:spAutoFit/>
          </a:bodyPr>
          <a:lstStyle/>
          <a:p>
            <a:pPr algn="ctr"/>
            <a:r>
              <a:rPr lang="en-US" sz="2000" i="1" dirty="0">
                <a:solidFill>
                  <a:schemeClr val="tx1">
                    <a:lumMod val="75000"/>
                  </a:schemeClr>
                </a:solidFill>
              </a:rPr>
              <a:t>Maintaining reliable power system operations becomes </a:t>
            </a:r>
            <a:r>
              <a:rPr lang="en-US" sz="2000" b="1" i="1" dirty="0">
                <a:solidFill>
                  <a:schemeClr val="tx1">
                    <a:lumMod val="75000"/>
                  </a:schemeClr>
                </a:solidFill>
              </a:rPr>
              <a:t>more complex </a:t>
            </a:r>
            <a:r>
              <a:rPr lang="en-US" sz="2000" i="1" dirty="0">
                <a:solidFill>
                  <a:schemeClr val="tx1">
                    <a:lumMod val="75000"/>
                  </a:schemeClr>
                </a:solidFill>
              </a:rPr>
              <a:t>with the shift to greater resources that face constraints on energy production</a:t>
            </a:r>
            <a:endParaRPr lang="en-US" sz="2000" dirty="0">
              <a:solidFill>
                <a:schemeClr val="tx1">
                  <a:lumMod val="75000"/>
                </a:schemeClr>
              </a:solidFill>
            </a:endParaRPr>
          </a:p>
        </p:txBody>
      </p:sp>
    </p:spTree>
    <p:extLst>
      <p:ext uri="{BB962C8B-B14F-4D97-AF65-F5344CB8AC3E}">
        <p14:creationId xmlns:p14="http://schemas.microsoft.com/office/powerpoint/2010/main" val="2551368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544" t="25064"/>
          <a:stretch/>
        </p:blipFill>
        <p:spPr>
          <a:xfrm>
            <a:off x="0" y="-9526"/>
            <a:ext cx="6019800" cy="6115167"/>
          </a:xfrm>
          <a:prstGeom prst="rect">
            <a:avLst/>
          </a:prstGeom>
        </p:spPr>
      </p:pic>
      <p:sp>
        <p:nvSpPr>
          <p:cNvPr id="7" name="TextBox 6"/>
          <p:cNvSpPr txBox="1"/>
          <p:nvPr/>
        </p:nvSpPr>
        <p:spPr>
          <a:xfrm>
            <a:off x="5410200" y="2955593"/>
            <a:ext cx="3480564"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mn-cs"/>
              </a:rPr>
              <a:t>Include predominantly coal, </a:t>
            </a:r>
            <a:br>
              <a:rPr kumimoji="0" lang="en-US" sz="1900" b="0" i="0" u="none" strike="noStrike" kern="1200" cap="none" spc="0" normalizeH="0" baseline="0" noProof="0" dirty="0">
                <a:ln>
                  <a:noFill/>
                </a:ln>
                <a:solidFill>
                  <a:srgbClr val="000000"/>
                </a:solidFill>
                <a:effectLst/>
                <a:uLnTx/>
                <a:uFillTx/>
                <a:latin typeface="Calibri"/>
                <a:ea typeface="+mn-ea"/>
                <a:cs typeface="+mn-cs"/>
              </a:rPr>
            </a:br>
            <a:r>
              <a:rPr kumimoji="0" lang="en-US" sz="1900" b="0" i="0" u="none" strike="noStrike" kern="1200" cap="none" spc="0" normalizeH="0" baseline="0" noProof="0" dirty="0">
                <a:ln>
                  <a:noFill/>
                </a:ln>
                <a:solidFill>
                  <a:srgbClr val="000000"/>
                </a:solidFill>
                <a:effectLst/>
                <a:uLnTx/>
                <a:uFillTx/>
                <a:latin typeface="Calibri"/>
                <a:ea typeface="+mn-ea"/>
                <a:cs typeface="+mn-cs"/>
              </a:rPr>
              <a:t>oil, and nuclear resources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mn-cs"/>
              </a:rPr>
              <a:t>Another </a:t>
            </a:r>
            <a:r>
              <a:rPr kumimoji="0" lang="en-US" sz="1900" b="1" i="0" u="none" strike="noStrike" kern="1200" cap="none" spc="0" normalizeH="0" baseline="0" noProof="0" dirty="0">
                <a:ln>
                  <a:noFill/>
                </a:ln>
                <a:solidFill>
                  <a:srgbClr val="000000"/>
                </a:solidFill>
                <a:effectLst/>
                <a:uLnTx/>
                <a:uFillTx/>
                <a:latin typeface="Calibri"/>
                <a:ea typeface="+mn-ea"/>
                <a:cs typeface="+mn-cs"/>
              </a:rPr>
              <a:t>5,000 MW</a:t>
            </a:r>
            <a:r>
              <a:rPr kumimoji="0" lang="en-US" sz="1900" b="0" i="0" u="none" strike="noStrike" kern="1200" cap="none" spc="0" normalizeH="0" baseline="0" noProof="0" dirty="0">
                <a:ln>
                  <a:noFill/>
                </a:ln>
                <a:solidFill>
                  <a:srgbClr val="000000"/>
                </a:solidFill>
                <a:effectLst/>
                <a:uLnTx/>
                <a:uFillTx/>
                <a:latin typeface="Calibri"/>
                <a:ea typeface="+mn-ea"/>
                <a:cs typeface="+mn-cs"/>
              </a:rPr>
              <a:t> of remaining coal and oil are </a:t>
            </a:r>
            <a:br>
              <a:rPr kumimoji="0" lang="en-US" sz="1900" b="0" i="0" u="none" strike="noStrike" kern="1200" cap="none" spc="0" normalizeH="0" baseline="0" noProof="0" dirty="0">
                <a:ln>
                  <a:noFill/>
                </a:ln>
                <a:solidFill>
                  <a:srgbClr val="000000"/>
                </a:solidFill>
                <a:effectLst/>
                <a:uLnTx/>
                <a:uFillTx/>
                <a:latin typeface="Calibri"/>
                <a:ea typeface="+mn-ea"/>
                <a:cs typeface="+mn-cs"/>
              </a:rPr>
            </a:br>
            <a:r>
              <a:rPr kumimoji="0" lang="en-US" sz="1900" b="0" i="0" u="none" strike="noStrike" kern="1200" cap="none" spc="0" normalizeH="0" baseline="0" noProof="0" dirty="0">
                <a:ln>
                  <a:noFill/>
                </a:ln>
                <a:solidFill>
                  <a:srgbClr val="000000"/>
                </a:solidFill>
                <a:effectLst/>
                <a:uLnTx/>
                <a:uFillTx/>
                <a:latin typeface="Calibri"/>
                <a:ea typeface="+mn-ea"/>
                <a:cs typeface="+mn-cs"/>
              </a:rPr>
              <a:t>at risk of retirement</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Calibri"/>
                <a:ea typeface="+mn-ea"/>
                <a:cs typeface="+mn-cs"/>
              </a:rPr>
              <a:t>These resources have played </a:t>
            </a:r>
            <a:br>
              <a:rPr kumimoji="0" lang="en-US" sz="1900" b="0" i="0" u="none" strike="noStrike" kern="1200" cap="none" spc="0" normalizeH="0" baseline="0" noProof="0" dirty="0">
                <a:ln>
                  <a:noFill/>
                </a:ln>
                <a:solidFill>
                  <a:srgbClr val="000000"/>
                </a:solidFill>
                <a:effectLst/>
                <a:uLnTx/>
                <a:uFillTx/>
                <a:latin typeface="Calibri"/>
                <a:ea typeface="+mn-ea"/>
                <a:cs typeface="+mn-cs"/>
              </a:rPr>
            </a:br>
            <a:r>
              <a:rPr kumimoji="0" lang="en-US" sz="1900" b="0" i="0" u="none" strike="noStrike" kern="1200" cap="none" spc="0" normalizeH="0" baseline="0" noProof="0" dirty="0">
                <a:ln>
                  <a:noFill/>
                </a:ln>
                <a:solidFill>
                  <a:srgbClr val="000000"/>
                </a:solidFill>
                <a:effectLst/>
                <a:uLnTx/>
                <a:uFillTx/>
                <a:latin typeface="Calibri"/>
                <a:ea typeface="+mn-ea"/>
                <a:cs typeface="+mn-cs"/>
              </a:rPr>
              <a:t>an </a:t>
            </a:r>
            <a:r>
              <a:rPr kumimoji="0" lang="en-US" sz="1900" b="1" i="0" u="none" strike="noStrike" kern="1200" cap="none" spc="0" normalizeH="0" baseline="0" noProof="0" dirty="0">
                <a:ln>
                  <a:noFill/>
                </a:ln>
                <a:solidFill>
                  <a:srgbClr val="000000"/>
                </a:solidFill>
                <a:effectLst/>
                <a:uLnTx/>
                <a:uFillTx/>
                <a:latin typeface="Calibri"/>
                <a:ea typeface="+mn-ea"/>
                <a:cs typeface="+mn-cs"/>
              </a:rPr>
              <a:t>important </a:t>
            </a:r>
            <a:r>
              <a:rPr kumimoji="0" lang="en-US" sz="1900" b="0" i="0" u="none" strike="noStrike" kern="1200" cap="none" spc="0" normalizeH="0" baseline="0" noProof="0" dirty="0">
                <a:ln>
                  <a:noFill/>
                </a:ln>
                <a:solidFill>
                  <a:srgbClr val="000000"/>
                </a:solidFill>
                <a:effectLst/>
                <a:uLnTx/>
                <a:uFillTx/>
                <a:latin typeface="Calibri"/>
                <a:ea typeface="+mn-ea"/>
                <a:cs typeface="+mn-cs"/>
              </a:rPr>
              <a:t>role in recent winters when natural gas supplies are constrained in </a:t>
            </a:r>
            <a:br>
              <a:rPr kumimoji="0" lang="en-US" sz="1900" b="0" i="0" u="none" strike="noStrike" kern="1200" cap="none" spc="0" normalizeH="0" baseline="0" noProof="0" dirty="0">
                <a:ln>
                  <a:noFill/>
                </a:ln>
                <a:solidFill>
                  <a:srgbClr val="000000"/>
                </a:solidFill>
                <a:effectLst/>
                <a:uLnTx/>
                <a:uFillTx/>
                <a:latin typeface="Calibri"/>
                <a:ea typeface="+mn-ea"/>
                <a:cs typeface="+mn-cs"/>
              </a:rPr>
            </a:br>
            <a:r>
              <a:rPr kumimoji="0" lang="en-US" sz="1900" b="0" i="0" u="none" strike="noStrike" kern="1200" cap="none" spc="0" normalizeH="0" baseline="0" noProof="0" dirty="0">
                <a:ln>
                  <a:noFill/>
                </a:ln>
                <a:solidFill>
                  <a:srgbClr val="000000"/>
                </a:solidFill>
                <a:effectLst/>
                <a:uLnTx/>
                <a:uFillTx/>
                <a:latin typeface="Calibri"/>
                <a:ea typeface="+mn-ea"/>
                <a:cs typeface="+mn-cs"/>
              </a:rPr>
              <a:t>New England</a:t>
            </a:r>
          </a:p>
        </p:txBody>
      </p:sp>
      <p:sp>
        <p:nvSpPr>
          <p:cNvPr id="6" name="TextBox 5"/>
          <p:cNvSpPr txBox="1"/>
          <p:nvPr/>
        </p:nvSpPr>
        <p:spPr>
          <a:xfrm>
            <a:off x="4547364" y="636272"/>
            <a:ext cx="4343400" cy="224676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Since 2013, Roughly</a:t>
            </a:r>
            <a:br>
              <a:rPr kumimoji="0" lang="en-US" sz="2800" b="1" i="0" u="none" strike="noStrike" kern="1200" cap="none" spc="0" normalizeH="0" baseline="0" noProof="0" dirty="0">
                <a:ln>
                  <a:noFill/>
                </a:ln>
                <a:solidFill>
                  <a:srgbClr val="000000"/>
                </a:solidFill>
                <a:effectLst/>
                <a:uLnTx/>
                <a:uFillTx/>
                <a:latin typeface="Calibri"/>
                <a:ea typeface="+mn-ea"/>
                <a:cs typeface="+mn-cs"/>
              </a:rPr>
            </a:br>
            <a:r>
              <a:rPr kumimoji="0" lang="en-US" sz="2800" b="1" i="0" u="none" strike="noStrike" kern="1200" cap="none" spc="0" normalizeH="0" baseline="0" noProof="0" dirty="0">
                <a:ln>
                  <a:noFill/>
                </a:ln>
                <a:solidFill>
                  <a:srgbClr val="000000"/>
                </a:solidFill>
                <a:effectLst/>
                <a:uLnTx/>
                <a:uFillTx/>
                <a:latin typeface="Calibri"/>
                <a:ea typeface="+mn-ea"/>
                <a:cs typeface="+mn-cs"/>
              </a:rPr>
              <a:t>7,000 MW of Generation Have Retired or Announced Plans for Retirement in</a:t>
            </a:r>
            <a:br>
              <a:rPr kumimoji="0" lang="en-US" sz="2800" b="1" i="0" u="none" strike="noStrike" kern="1200" cap="none" spc="0" normalizeH="0" baseline="0" noProof="0" dirty="0">
                <a:ln>
                  <a:noFill/>
                </a:ln>
                <a:solidFill>
                  <a:srgbClr val="000000"/>
                </a:solidFill>
                <a:effectLst/>
                <a:uLnTx/>
                <a:uFillTx/>
                <a:latin typeface="Calibri"/>
                <a:ea typeface="+mn-ea"/>
                <a:cs typeface="+mn-cs"/>
              </a:rPr>
            </a:br>
            <a:r>
              <a:rPr kumimoji="0" lang="en-US" sz="2800" b="1" i="0" u="none" strike="noStrike" kern="1200" cap="none" spc="0" normalizeH="0" baseline="0" noProof="0" dirty="0">
                <a:ln>
                  <a:noFill/>
                </a:ln>
                <a:solidFill>
                  <a:srgbClr val="000000"/>
                </a:solidFill>
                <a:effectLst/>
                <a:uLnTx/>
                <a:uFillTx/>
                <a:latin typeface="Calibri"/>
                <a:ea typeface="+mn-ea"/>
                <a:cs typeface="+mn-cs"/>
              </a:rPr>
              <a:t> the Coming Years</a:t>
            </a:r>
          </a:p>
        </p:txBody>
      </p:sp>
      <p:sp>
        <p:nvSpPr>
          <p:cNvPr id="9" name="TextBox 8"/>
          <p:cNvSpPr txBox="1"/>
          <p:nvPr/>
        </p:nvSpPr>
        <p:spPr>
          <a:xfrm>
            <a:off x="937994" y="5755947"/>
            <a:ext cx="4143812" cy="400110"/>
          </a:xfrm>
          <a:prstGeom prst="rect">
            <a:avLst/>
          </a:prstGeom>
          <a:noFill/>
        </p:spPr>
        <p:txBody>
          <a:bodyPr wrap="square" rtlCol="0">
            <a:spAutoFit/>
          </a:bodyPr>
          <a:lstStyle/>
          <a:p>
            <a:pPr lvl="0" algn="ctr">
              <a:defRPr/>
            </a:pPr>
            <a:r>
              <a:rPr kumimoji="0" lang="en-US" sz="1000" b="0" i="0" u="none" strike="noStrike" kern="1200" cap="none" spc="0" normalizeH="0" baseline="0" noProof="0" dirty="0">
                <a:ln>
                  <a:noFill/>
                </a:ln>
                <a:solidFill>
                  <a:srgbClr val="000000"/>
                </a:solidFill>
                <a:effectLst/>
                <a:uLnTx/>
                <a:uFillTx/>
                <a:latin typeface="Calibri"/>
                <a:ea typeface="+mn-ea"/>
                <a:cs typeface="Arial" pitchFamily="34" charset="0"/>
              </a:rPr>
              <a:t>Source: </a:t>
            </a:r>
            <a:r>
              <a:rPr lang="en-US" sz="1000" dirty="0">
                <a:solidFill>
                  <a:srgbClr val="000000"/>
                </a:solidFill>
                <a:hlinkClick r:id="rId3"/>
              </a:rPr>
              <a:t>ISO New England Status of Non-Price Retirement Requests and Retirement De-list Bids</a:t>
            </a:r>
            <a:r>
              <a:rPr lang="en-US" sz="1000" dirty="0">
                <a:solidFill>
                  <a:srgbClr val="000000"/>
                </a:solidFill>
              </a:rPr>
              <a:t> </a:t>
            </a:r>
            <a:r>
              <a:rPr kumimoji="0" lang="en-US" sz="1000" b="0" u="none" strike="noStrike" kern="1200" cap="none" spc="0" normalizeH="0" baseline="0" noProof="0" dirty="0">
                <a:ln>
                  <a:noFill/>
                </a:ln>
                <a:solidFill>
                  <a:srgbClr val="000000"/>
                </a:solidFill>
                <a:effectLst/>
                <a:uLnTx/>
                <a:uFillTx/>
                <a:latin typeface="Calibri"/>
                <a:ea typeface="+mn-ea"/>
                <a:cs typeface="Arial" pitchFamily="34" charset="0"/>
              </a:rPr>
              <a:t>(</a:t>
            </a:r>
            <a:r>
              <a:rPr lang="en-US" sz="1000" dirty="0">
                <a:solidFill>
                  <a:srgbClr val="000000"/>
                </a:solidFill>
                <a:latin typeface="Calibri"/>
                <a:cs typeface="Arial" pitchFamily="34" charset="0"/>
              </a:rPr>
              <a:t>January 2021</a:t>
            </a:r>
            <a:r>
              <a:rPr kumimoji="0" lang="en-US" sz="1000" b="0" u="none" strike="noStrike" kern="1200" cap="none" spc="0" normalizeH="0" baseline="0" noProof="0" dirty="0">
                <a:ln>
                  <a:noFill/>
                </a:ln>
                <a:solidFill>
                  <a:srgbClr val="000000"/>
                </a:solidFill>
                <a:effectLst/>
                <a:uLnTx/>
                <a:uFillTx/>
                <a:latin typeface="Calibri"/>
                <a:ea typeface="+mn-ea"/>
                <a:cs typeface="Arial" pitchFamily="34" charset="0"/>
              </a:rPr>
              <a:t>) </a:t>
            </a:r>
          </a:p>
        </p:txBody>
      </p:sp>
    </p:spTree>
    <p:extLst>
      <p:ext uri="{BB962C8B-B14F-4D97-AF65-F5344CB8AC3E}">
        <p14:creationId xmlns:p14="http://schemas.microsoft.com/office/powerpoint/2010/main" val="249181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noAutofit/>
          </a:bodyPr>
          <a:lstStyle/>
          <a:p>
            <a:r>
              <a:rPr lang="en-US" sz="2800" dirty="0"/>
              <a:t>New England’s Generation Fleet Relies Increasingly on “Just-in-Time” Energy Sources: Gas, Renewables</a:t>
            </a:r>
            <a:br>
              <a:rPr lang="en-US" sz="2800" dirty="0"/>
            </a:br>
            <a:r>
              <a:rPr lang="en-US" sz="2000" b="0" i="1" dirty="0"/>
              <a:t>Historically, most resources had large, ready stockpiles of fuel</a:t>
            </a:r>
            <a:endParaRPr lang="en-US" sz="2800" b="0" dirty="0"/>
          </a:p>
        </p:txBody>
      </p:sp>
      <p:sp>
        <p:nvSpPr>
          <p:cNvPr id="5" name="Content Placeholder 4"/>
          <p:cNvSpPr>
            <a:spLocks noGrp="1"/>
          </p:cNvSpPr>
          <p:nvPr>
            <p:ph idx="1"/>
          </p:nvPr>
        </p:nvSpPr>
        <p:spPr>
          <a:xfrm>
            <a:off x="304800" y="1600200"/>
            <a:ext cx="8229600" cy="4507888"/>
          </a:xfrm>
        </p:spPr>
        <p:txBody>
          <a:bodyPr>
            <a:normAutofit lnSpcReduction="10000"/>
          </a:bodyPr>
          <a:lstStyle/>
          <a:p>
            <a:pPr>
              <a:spcBef>
                <a:spcPts val="600"/>
              </a:spcBef>
              <a:spcAft>
                <a:spcPts val="600"/>
              </a:spcAft>
            </a:pPr>
            <a:r>
              <a:rPr lang="en-US" b="1" dirty="0"/>
              <a:t>Retirements</a:t>
            </a:r>
            <a:r>
              <a:rPr lang="en-US" dirty="0"/>
              <a:t> of legacy resources, </a:t>
            </a:r>
            <a:r>
              <a:rPr lang="en-US" b="1" dirty="0"/>
              <a:t>growth </a:t>
            </a:r>
            <a:r>
              <a:rPr lang="en-US" dirty="0"/>
              <a:t>of renewable resources, and </a:t>
            </a:r>
            <a:r>
              <a:rPr lang="en-US" b="1" dirty="0"/>
              <a:t>continued gas pipeline constraints </a:t>
            </a:r>
            <a:r>
              <a:rPr lang="en-US" dirty="0"/>
              <a:t>could leave the region untenably reliant on </a:t>
            </a:r>
            <a:r>
              <a:rPr lang="en-US" b="1" dirty="0"/>
              <a:t>“just-in-time” resources</a:t>
            </a:r>
          </a:p>
          <a:p>
            <a:pPr>
              <a:spcBef>
                <a:spcPts val="600"/>
              </a:spcBef>
              <a:spcAft>
                <a:spcPts val="600"/>
              </a:spcAft>
            </a:pPr>
            <a:r>
              <a:rPr lang="en-US" dirty="0"/>
              <a:t>The ISO plans further discussions with the states and stakeholders for addressing market-based reliability solutions after FERC’s rejection of the ISO’s </a:t>
            </a:r>
            <a:r>
              <a:rPr lang="en-US" b="1" dirty="0"/>
              <a:t>Energy Security Improvements (ESI) proposal </a:t>
            </a:r>
          </a:p>
          <a:p>
            <a:pPr>
              <a:spcBef>
                <a:spcPts val="600"/>
              </a:spcBef>
              <a:spcAft>
                <a:spcPts val="600"/>
              </a:spcAft>
            </a:pPr>
            <a:r>
              <a:rPr lang="en-US" dirty="0"/>
              <a:t>The ISO is looking to develop a design to help ensure that enough flexible supply is available each day </a:t>
            </a:r>
            <a:r>
              <a:rPr lang="en-US" b="1" dirty="0"/>
              <a:t>to manage uncertainties </a:t>
            </a:r>
            <a:r>
              <a:rPr lang="en-US" dirty="0"/>
              <a:t>in an increasingly energy-limited power system</a:t>
            </a:r>
          </a:p>
          <a:p>
            <a:pPr>
              <a:spcBef>
                <a:spcPts val="600"/>
              </a:spcBef>
              <a:spcAft>
                <a:spcPts val="600"/>
              </a:spcAft>
            </a:pPr>
            <a:r>
              <a:rPr lang="en-US" b="1" dirty="0"/>
              <a:t>Energy Adequacy </a:t>
            </a:r>
            <a:r>
              <a:rPr lang="en-US" dirty="0"/>
              <a:t>is critical now and in the future</a:t>
            </a:r>
            <a:endParaRPr lang="en-US" b="1" dirty="0"/>
          </a:p>
        </p:txBody>
      </p:sp>
    </p:spTree>
    <p:extLst>
      <p:ext uri="{BB962C8B-B14F-4D97-AF65-F5344CB8AC3E}">
        <p14:creationId xmlns:p14="http://schemas.microsoft.com/office/powerpoint/2010/main" val="299910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itle 2"/>
          <p:cNvSpPr>
            <a:spLocks noGrp="1"/>
          </p:cNvSpPr>
          <p:nvPr>
            <p:ph type="title"/>
          </p:nvPr>
        </p:nvSpPr>
        <p:spPr/>
        <p:txBody>
          <a:bodyPr/>
          <a:lstStyle/>
          <a:p>
            <a:r>
              <a:rPr lang="en-US" dirty="0"/>
              <a:t>ISO New England’s </a:t>
            </a:r>
            <a:r>
              <a:rPr lang="en-US" i="1" dirty="0"/>
              <a:t>Mission and Vision</a:t>
            </a:r>
          </a:p>
        </p:txBody>
      </p:sp>
      <p:pic>
        <p:nvPicPr>
          <p:cNvPr id="5" name="Picture 4"/>
          <p:cNvPicPr>
            <a:picLocks noChangeAspect="1"/>
          </p:cNvPicPr>
          <p:nvPr/>
        </p:nvPicPr>
        <p:blipFill>
          <a:blip r:embed="rId2"/>
          <a:stretch>
            <a:fillRect/>
          </a:stretch>
        </p:blipFill>
        <p:spPr>
          <a:xfrm>
            <a:off x="6392214" y="1524000"/>
            <a:ext cx="2133600" cy="2954215"/>
          </a:xfrm>
          <a:prstGeom prst="rect">
            <a:avLst/>
          </a:prstGeom>
        </p:spPr>
      </p:pic>
      <p:sp>
        <p:nvSpPr>
          <p:cNvPr id="6" name="TextBox 5"/>
          <p:cNvSpPr txBox="1"/>
          <p:nvPr/>
        </p:nvSpPr>
        <p:spPr>
          <a:xfrm>
            <a:off x="457200" y="3581400"/>
            <a:ext cx="5524500" cy="1461939"/>
          </a:xfrm>
          <a:prstGeom prst="rect">
            <a:avLst/>
          </a:prstGeom>
          <a:noFill/>
        </p:spPr>
        <p:txBody>
          <a:bodyPr wrap="square" rtlCol="0">
            <a:spAutoFit/>
          </a:bodyPr>
          <a:lstStyle/>
          <a:p>
            <a:pPr>
              <a:spcAft>
                <a:spcPts val="600"/>
              </a:spcAft>
            </a:pPr>
            <a:r>
              <a:rPr lang="en-US" sz="2400" b="1" u="sng" dirty="0">
                <a:solidFill>
                  <a:schemeClr val="accent3">
                    <a:lumMod val="75000"/>
                  </a:schemeClr>
                </a:solidFill>
              </a:rPr>
              <a:t>Vision</a:t>
            </a:r>
            <a:r>
              <a:rPr lang="en-US" sz="2400" b="1" dirty="0">
                <a:solidFill>
                  <a:schemeClr val="accent3">
                    <a:lumMod val="75000"/>
                  </a:schemeClr>
                </a:solidFill>
              </a:rPr>
              <a:t>: </a:t>
            </a:r>
            <a:r>
              <a:rPr lang="en-US" sz="2400" i="1" dirty="0">
                <a:solidFill>
                  <a:schemeClr val="accent3">
                    <a:lumMod val="75000"/>
                  </a:schemeClr>
                </a:solidFill>
              </a:rPr>
              <a:t>Where we’re going</a:t>
            </a:r>
          </a:p>
          <a:p>
            <a:pPr>
              <a:spcAft>
                <a:spcPts val="600"/>
              </a:spcAft>
            </a:pPr>
            <a:r>
              <a:rPr lang="en-US" sz="2000" dirty="0">
                <a:solidFill>
                  <a:srgbClr val="000000"/>
                </a:solidFill>
              </a:rPr>
              <a:t>To harness the power of competition and advanced technologies to reliably plan and operate the grid as the region transitions to clean energy</a:t>
            </a:r>
            <a:r>
              <a:rPr lang="en-US" sz="2000" dirty="0">
                <a:solidFill>
                  <a:schemeClr val="bg2">
                    <a:lumMod val="75000"/>
                  </a:schemeClr>
                </a:solidFill>
              </a:rPr>
              <a:t> </a:t>
            </a:r>
            <a:endParaRPr lang="en-US" dirty="0">
              <a:solidFill>
                <a:srgbClr val="000000"/>
              </a:solidFill>
            </a:endParaRPr>
          </a:p>
        </p:txBody>
      </p:sp>
      <p:sp>
        <p:nvSpPr>
          <p:cNvPr id="7" name="TextBox 6"/>
          <p:cNvSpPr txBox="1"/>
          <p:nvPr/>
        </p:nvSpPr>
        <p:spPr>
          <a:xfrm>
            <a:off x="457200" y="1295400"/>
            <a:ext cx="5524500" cy="2077492"/>
          </a:xfrm>
          <a:prstGeom prst="rect">
            <a:avLst/>
          </a:prstGeom>
          <a:noFill/>
        </p:spPr>
        <p:txBody>
          <a:bodyPr wrap="square" rtlCol="0">
            <a:spAutoFit/>
          </a:bodyPr>
          <a:lstStyle/>
          <a:p>
            <a:pPr>
              <a:spcAft>
                <a:spcPts val="600"/>
              </a:spcAft>
            </a:pPr>
            <a:r>
              <a:rPr lang="en-US" sz="2400" b="1" u="sng" dirty="0">
                <a:solidFill>
                  <a:srgbClr val="000000"/>
                </a:solidFill>
              </a:rPr>
              <a:t>Mission</a:t>
            </a:r>
            <a:r>
              <a:rPr lang="en-US" sz="2400" b="1" dirty="0">
                <a:solidFill>
                  <a:srgbClr val="000000"/>
                </a:solidFill>
              </a:rPr>
              <a:t>: </a:t>
            </a:r>
            <a:r>
              <a:rPr lang="en-US" sz="2400" i="1" dirty="0">
                <a:solidFill>
                  <a:srgbClr val="000000"/>
                </a:solidFill>
              </a:rPr>
              <a:t>What we do</a:t>
            </a:r>
          </a:p>
          <a:p>
            <a:r>
              <a:rPr lang="en-US" sz="2000" dirty="0">
                <a:solidFill>
                  <a:srgbClr val="000000"/>
                </a:solidFill>
              </a:rPr>
              <a:t>Through collaboration and innovation, </a:t>
            </a:r>
            <a:br>
              <a:rPr lang="en-US" sz="2000" dirty="0">
                <a:solidFill>
                  <a:srgbClr val="000000"/>
                </a:solidFill>
              </a:rPr>
            </a:br>
            <a:r>
              <a:rPr lang="en-US" sz="2000" dirty="0">
                <a:solidFill>
                  <a:srgbClr val="000000"/>
                </a:solidFill>
              </a:rPr>
              <a:t>ISO New England plans the transmission system, administers the region’s wholesale markets, and operates the power system to ensure reliable and competitively priced wholesale electricity</a:t>
            </a:r>
          </a:p>
        </p:txBody>
      </p:sp>
      <p:sp>
        <p:nvSpPr>
          <p:cNvPr id="11" name="Content Placeholder 3"/>
          <p:cNvSpPr>
            <a:spLocks noGrp="1"/>
          </p:cNvSpPr>
          <p:nvPr>
            <p:ph idx="1"/>
          </p:nvPr>
        </p:nvSpPr>
        <p:spPr>
          <a:xfrm>
            <a:off x="1676400" y="5175647"/>
            <a:ext cx="6477000" cy="919656"/>
          </a:xfrm>
        </p:spPr>
        <p:txBody>
          <a:bodyPr anchor="ctr" anchorCtr="0">
            <a:normAutofit/>
          </a:bodyPr>
          <a:lstStyle/>
          <a:p>
            <a:pPr marL="0" indent="0">
              <a:buNone/>
            </a:pPr>
            <a:r>
              <a:rPr lang="en-US" sz="2000" i="1" dirty="0">
                <a:solidFill>
                  <a:schemeClr val="bg1">
                    <a:lumMod val="50000"/>
                  </a:schemeClr>
                </a:solidFill>
              </a:rPr>
              <a:t>The ISO’s new </a:t>
            </a:r>
            <a:r>
              <a:rPr lang="en-US" sz="2000" b="1" i="1" dirty="0">
                <a:solidFill>
                  <a:srgbClr val="598E1F"/>
                </a:solidFill>
              </a:rPr>
              <a:t>Vision</a:t>
            </a:r>
            <a:r>
              <a:rPr lang="en-US" sz="2000" i="1" dirty="0">
                <a:solidFill>
                  <a:schemeClr val="bg1">
                    <a:lumMod val="50000"/>
                  </a:schemeClr>
                </a:solidFill>
              </a:rPr>
              <a:t> for the future represents our long-term intent and guides the formulation of our Strategic Goals</a:t>
            </a:r>
          </a:p>
        </p:txBody>
      </p:sp>
      <p:sp>
        <p:nvSpPr>
          <p:cNvPr id="16" name="Right Arrow 15"/>
          <p:cNvSpPr/>
          <p:nvPr/>
        </p:nvSpPr>
        <p:spPr>
          <a:xfrm>
            <a:off x="914400" y="5443661"/>
            <a:ext cx="457200" cy="383628"/>
          </a:xfrm>
          <a:prstGeom prst="rightArrow">
            <a:avLst/>
          </a:prstGeom>
          <a:solidFill>
            <a:srgbClr val="598E1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219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a:xfrm>
            <a:off x="457200" y="37070"/>
            <a:ext cx="8229600" cy="1143000"/>
          </a:xfrm>
        </p:spPr>
        <p:txBody>
          <a:bodyPr>
            <a:normAutofit/>
          </a:bodyPr>
          <a:lstStyle/>
          <a:p>
            <a:r>
              <a:rPr lang="en-US" sz="2800" dirty="0"/>
              <a:t>Extreme Cold Was Widespread During Crisis in Texas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50510"/>
            <a:ext cx="6705600" cy="5121690"/>
          </a:xfrm>
          <a:prstGeom prst="rect">
            <a:avLst/>
          </a:prstGeom>
        </p:spPr>
      </p:pic>
      <p:sp>
        <p:nvSpPr>
          <p:cNvPr id="8" name="TextBox 7"/>
          <p:cNvSpPr txBox="1"/>
          <p:nvPr/>
        </p:nvSpPr>
        <p:spPr>
          <a:xfrm>
            <a:off x="152400" y="5943600"/>
            <a:ext cx="8839200" cy="261610"/>
          </a:xfrm>
          <a:prstGeom prst="rect">
            <a:avLst/>
          </a:prstGeom>
          <a:noFill/>
        </p:spPr>
        <p:txBody>
          <a:bodyPr wrap="square" rtlCol="0">
            <a:spAutoFit/>
          </a:bodyPr>
          <a:lstStyle/>
          <a:p>
            <a:r>
              <a:rPr lang="en-US" sz="1100" dirty="0">
                <a:solidFill>
                  <a:srgbClr val="000000"/>
                </a:solidFill>
              </a:rPr>
              <a:t>Source: Midwest Regional Climate Center </a:t>
            </a:r>
          </a:p>
        </p:txBody>
      </p:sp>
    </p:spTree>
    <p:extLst>
      <p:ext uri="{BB962C8B-B14F-4D97-AF65-F5344CB8AC3E}">
        <p14:creationId xmlns:p14="http://schemas.microsoft.com/office/powerpoint/2010/main" val="20749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New England Temperatures Fell Well Below the Winter Average in Late Dec., and Early Jan. 2018</a:t>
            </a:r>
            <a:br>
              <a:rPr lang="en-US" sz="3100" dirty="0"/>
            </a:br>
            <a:r>
              <a:rPr lang="en-US" sz="2200" b="0" i="1" dirty="0"/>
              <a:t>And temperatures stayed well below average for a two-week period</a:t>
            </a:r>
          </a:p>
        </p:txBody>
      </p:sp>
      <p:sp>
        <p:nvSpPr>
          <p:cNvPr id="3" name="Slide Number Placeholder 2"/>
          <p:cNvSpPr>
            <a:spLocks noGrp="1"/>
          </p:cNvSpPr>
          <p:nvPr>
            <p:ph type="sldNum" sz="quarter" idx="10"/>
          </p:nvPr>
        </p:nvSpPr>
        <p:spPr/>
        <p:txBody>
          <a:bodyPr/>
          <a:lstStyle/>
          <a:p>
            <a:fld id="{10C7F894-2A36-495D-AB7C-1055F7AC0F9D}" type="slidenum">
              <a:rPr lang="en-US" smtClean="0"/>
              <a:pPr/>
              <a:t>21</a:t>
            </a:fld>
            <a:endParaRPr lang="en-US" dirty="0"/>
          </a:p>
        </p:txBody>
      </p:sp>
      <p:pic>
        <p:nvPicPr>
          <p:cNvPr id="4" name="Picture 3"/>
          <p:cNvPicPr>
            <a:picLocks noChangeAspect="1"/>
          </p:cNvPicPr>
          <p:nvPr/>
        </p:nvPicPr>
        <p:blipFill rotWithShape="1">
          <a:blip r:embed="rId2"/>
          <a:srcRect l="2380" t="3126" r="1464" b="5502"/>
          <a:stretch/>
        </p:blipFill>
        <p:spPr>
          <a:xfrm>
            <a:off x="381000" y="1371600"/>
            <a:ext cx="8382000" cy="4456090"/>
          </a:xfrm>
          <a:prstGeom prst="rect">
            <a:avLst/>
          </a:prstGeom>
        </p:spPr>
      </p:pic>
      <p:sp>
        <p:nvSpPr>
          <p:cNvPr id="5" name="TextBox 4"/>
          <p:cNvSpPr txBox="1"/>
          <p:nvPr/>
        </p:nvSpPr>
        <p:spPr>
          <a:xfrm>
            <a:off x="152400" y="5965195"/>
            <a:ext cx="5638800" cy="261610"/>
          </a:xfrm>
          <a:prstGeom prst="rect">
            <a:avLst/>
          </a:prstGeom>
          <a:noFill/>
        </p:spPr>
        <p:txBody>
          <a:bodyPr wrap="square" rtlCol="0">
            <a:spAutoFit/>
          </a:bodyPr>
          <a:lstStyle/>
          <a:p>
            <a:r>
              <a:rPr lang="en-US" sz="1100" dirty="0">
                <a:solidFill>
                  <a:srgbClr val="000000"/>
                </a:solidFill>
              </a:rPr>
              <a:t>Source: ISO New England, </a:t>
            </a:r>
            <a:r>
              <a:rPr lang="en-US" sz="1100" i="1" dirty="0">
                <a:solidFill>
                  <a:srgbClr val="000000"/>
                </a:solidFill>
              </a:rPr>
              <a:t>Post Winter 2017/2018 Review, </a:t>
            </a:r>
            <a:r>
              <a:rPr lang="en-US" sz="1100" dirty="0">
                <a:solidFill>
                  <a:srgbClr val="000000"/>
                </a:solidFill>
              </a:rPr>
              <a:t>Electric/Gas Operations Committee </a:t>
            </a:r>
          </a:p>
        </p:txBody>
      </p:sp>
    </p:spTree>
    <p:extLst>
      <p:ext uri="{BB962C8B-B14F-4D97-AF65-F5344CB8AC3E}">
        <p14:creationId xmlns:p14="http://schemas.microsoft.com/office/powerpoint/2010/main" val="3671000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pic>
        <p:nvPicPr>
          <p:cNvPr id="6" name="Picture 5"/>
          <p:cNvPicPr>
            <a:picLocks noChangeAspect="1"/>
          </p:cNvPicPr>
          <p:nvPr/>
        </p:nvPicPr>
        <p:blipFill rotWithShape="1">
          <a:blip r:embed="rId2"/>
          <a:srcRect l="2434" t="4997" r="3580" b="10726"/>
          <a:stretch/>
        </p:blipFill>
        <p:spPr>
          <a:xfrm>
            <a:off x="533400" y="1338590"/>
            <a:ext cx="8001000" cy="4191000"/>
          </a:xfrm>
          <a:prstGeom prst="rect">
            <a:avLst/>
          </a:prstGeom>
        </p:spPr>
      </p:pic>
      <p:sp>
        <p:nvSpPr>
          <p:cNvPr id="7" name="Title 3"/>
          <p:cNvSpPr>
            <a:spLocks noGrp="1"/>
          </p:cNvSpPr>
          <p:nvPr>
            <p:ph type="title"/>
          </p:nvPr>
        </p:nvSpPr>
        <p:spPr>
          <a:xfrm>
            <a:off x="457201" y="228600"/>
            <a:ext cx="8458199" cy="775034"/>
          </a:xfrm>
        </p:spPr>
        <p:txBody>
          <a:bodyPr>
            <a:normAutofit fontScale="90000"/>
          </a:bodyPr>
          <a:lstStyle/>
          <a:p>
            <a:r>
              <a:rPr lang="en-US" sz="3100" dirty="0"/>
              <a:t>Cold Weather Exposes Reliability Risks in New England</a:t>
            </a:r>
            <a:br>
              <a:rPr lang="en-US" sz="3100" dirty="0"/>
            </a:br>
            <a:r>
              <a:rPr lang="en-US" sz="2200" b="0" i="1" dirty="0"/>
              <a:t>In-region oil supplies dwindled during early January 2018 cold-weather event </a:t>
            </a:r>
            <a:endParaRPr lang="en-US" sz="3600" b="0" i="1" dirty="0"/>
          </a:p>
        </p:txBody>
      </p:sp>
      <p:sp>
        <p:nvSpPr>
          <p:cNvPr id="8" name="TextBox 7"/>
          <p:cNvSpPr txBox="1"/>
          <p:nvPr/>
        </p:nvSpPr>
        <p:spPr>
          <a:xfrm>
            <a:off x="152400" y="5965195"/>
            <a:ext cx="5638800" cy="261610"/>
          </a:xfrm>
          <a:prstGeom prst="rect">
            <a:avLst/>
          </a:prstGeom>
          <a:noFill/>
        </p:spPr>
        <p:txBody>
          <a:bodyPr wrap="square" rtlCol="0">
            <a:spAutoFit/>
          </a:bodyPr>
          <a:lstStyle/>
          <a:p>
            <a:r>
              <a:rPr lang="en-US" sz="1100" dirty="0">
                <a:solidFill>
                  <a:srgbClr val="000000"/>
                </a:solidFill>
              </a:rPr>
              <a:t>Source: ISO New England</a:t>
            </a:r>
            <a:r>
              <a:rPr lang="en-US" sz="1100" i="1" dirty="0">
                <a:solidFill>
                  <a:srgbClr val="000000"/>
                </a:solidFill>
              </a:rPr>
              <a:t>, Post Winter 2017/2018 Review, </a:t>
            </a:r>
            <a:r>
              <a:rPr lang="en-US" sz="1100" dirty="0">
                <a:solidFill>
                  <a:srgbClr val="000000"/>
                </a:solidFill>
              </a:rPr>
              <a:t>Electric/Gas Operations Committee </a:t>
            </a:r>
          </a:p>
        </p:txBody>
      </p:sp>
      <p:sp>
        <p:nvSpPr>
          <p:cNvPr id="9" name="TextBox 8"/>
          <p:cNvSpPr txBox="1"/>
          <p:nvPr/>
        </p:nvSpPr>
        <p:spPr>
          <a:xfrm>
            <a:off x="1371600" y="5529590"/>
            <a:ext cx="6781800" cy="261610"/>
          </a:xfrm>
          <a:prstGeom prst="rect">
            <a:avLst/>
          </a:prstGeom>
          <a:noFill/>
        </p:spPr>
        <p:txBody>
          <a:bodyPr wrap="square" rtlCol="0">
            <a:spAutoFit/>
          </a:bodyPr>
          <a:lstStyle/>
          <a:p>
            <a:r>
              <a:rPr lang="en-US" sz="1100" dirty="0">
                <a:solidFill>
                  <a:srgbClr val="000000"/>
                </a:solidFill>
              </a:rPr>
              <a:t>This chart is the ISO’s best approximation of usable oil discounted for unit outages, reductions, or emissions</a:t>
            </a:r>
          </a:p>
        </p:txBody>
      </p:sp>
    </p:spTree>
    <p:extLst>
      <p:ext uri="{BB962C8B-B14F-4D97-AF65-F5344CB8AC3E}">
        <p14:creationId xmlns:p14="http://schemas.microsoft.com/office/powerpoint/2010/main" val="1336486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normAutofit/>
          </a:bodyPr>
          <a:lstStyle/>
          <a:p>
            <a:r>
              <a:rPr lang="en-US" sz="2800" dirty="0"/>
              <a:t>Texas Events Hold “Lessons Learned” for New England</a:t>
            </a:r>
          </a:p>
        </p:txBody>
      </p:sp>
      <p:sp>
        <p:nvSpPr>
          <p:cNvPr id="4" name="Content Placeholder 3"/>
          <p:cNvSpPr>
            <a:spLocks noGrp="1"/>
          </p:cNvSpPr>
          <p:nvPr>
            <p:ph idx="1"/>
          </p:nvPr>
        </p:nvSpPr>
        <p:spPr>
          <a:xfrm>
            <a:off x="457200" y="1401762"/>
            <a:ext cx="8458200" cy="4770438"/>
          </a:xfrm>
        </p:spPr>
        <p:txBody>
          <a:bodyPr>
            <a:normAutofit/>
          </a:bodyPr>
          <a:lstStyle/>
          <a:p>
            <a:r>
              <a:rPr lang="en-US" dirty="0"/>
              <a:t>Truly extreme weather may be beyond current ISO planning for winter conditions</a:t>
            </a:r>
          </a:p>
          <a:p>
            <a:pPr lvl="1"/>
            <a:r>
              <a:rPr lang="en-US" dirty="0"/>
              <a:t>Should we plan for colder extremes? </a:t>
            </a:r>
          </a:p>
          <a:p>
            <a:pPr lvl="1"/>
            <a:r>
              <a:rPr lang="en-US" dirty="0"/>
              <a:t>How should we account for low-probability events (a.k.a. “tail risks”)?</a:t>
            </a:r>
          </a:p>
          <a:p>
            <a:r>
              <a:rPr lang="en-US" dirty="0"/>
              <a:t>Lack of winterization in Texas is </a:t>
            </a:r>
            <a:r>
              <a:rPr lang="en-US" b="1" dirty="0"/>
              <a:t>not comparable </a:t>
            </a:r>
            <a:r>
              <a:rPr lang="en-US" dirty="0"/>
              <a:t>to New England</a:t>
            </a:r>
          </a:p>
          <a:p>
            <a:pPr lvl="1"/>
            <a:r>
              <a:rPr lang="en-US" dirty="0"/>
              <a:t>However, regional infrastructure may not be prepared for more regular instances beyond current (“90/10”) planning assumptions</a:t>
            </a:r>
          </a:p>
          <a:p>
            <a:r>
              <a:rPr lang="en-US" dirty="0"/>
              <a:t>In the future, New England could face </a:t>
            </a:r>
            <a:r>
              <a:rPr lang="en-US" b="1" dirty="0"/>
              <a:t>increased energy adequacy risks</a:t>
            </a:r>
            <a:r>
              <a:rPr lang="en-US" dirty="0"/>
              <a:t> from the simultaneous loss of energy inputs to both gas-fired and renewable generation</a:t>
            </a:r>
          </a:p>
          <a:p>
            <a:pPr lvl="1"/>
            <a:r>
              <a:rPr lang="en-US" dirty="0"/>
              <a:t>New England has long had some form of an energy adequacy problem</a:t>
            </a:r>
            <a:endParaRPr lang="en-US" dirty="0">
              <a:solidFill>
                <a:srgbClr val="FF0000"/>
              </a:solidFill>
            </a:endParaRPr>
          </a:p>
        </p:txBody>
      </p:sp>
    </p:spTree>
    <p:extLst>
      <p:ext uri="{BB962C8B-B14F-4D97-AF65-F5344CB8AC3E}">
        <p14:creationId xmlns:p14="http://schemas.microsoft.com/office/powerpoint/2010/main" val="637862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4" name="Content Placeholder 3"/>
          <p:cNvSpPr>
            <a:spLocks noGrp="1"/>
          </p:cNvSpPr>
          <p:nvPr>
            <p:ph idx="1"/>
          </p:nvPr>
        </p:nvSpPr>
        <p:spPr>
          <a:xfrm>
            <a:off x="457200" y="990600"/>
            <a:ext cx="8229600" cy="5334000"/>
          </a:xfrm>
        </p:spPr>
        <p:txBody>
          <a:bodyPr>
            <a:normAutofit fontScale="92500" lnSpcReduction="20000"/>
          </a:bodyPr>
          <a:lstStyle/>
          <a:p>
            <a:r>
              <a:rPr lang="en-US" dirty="0"/>
              <a:t>The </a:t>
            </a:r>
            <a:r>
              <a:rPr lang="en-US" b="1" dirty="0"/>
              <a:t>underestimated demand from electric heating </a:t>
            </a:r>
            <a:r>
              <a:rPr lang="en-US" dirty="0"/>
              <a:t>exacerbated the imbalance between supply and demand </a:t>
            </a:r>
          </a:p>
          <a:p>
            <a:pPr lvl="1"/>
            <a:r>
              <a:rPr lang="en-US" dirty="0"/>
              <a:t>New England is planning to electrify much of its heating and transportation, which will increase demand, particularly in the winter</a:t>
            </a:r>
          </a:p>
          <a:p>
            <a:pPr lvl="1"/>
            <a:r>
              <a:rPr lang="en-US" dirty="0"/>
              <a:t>What is the appropriate reliability standard for a grid that is supplying energy to all sectors of the economy? Is it 1 day in 10 years, 1 day in 40 years, or something else? </a:t>
            </a:r>
          </a:p>
          <a:p>
            <a:r>
              <a:rPr lang="en-US" dirty="0"/>
              <a:t>FERC/NERC will likely create </a:t>
            </a:r>
            <a:r>
              <a:rPr lang="en-US" b="1" dirty="0"/>
              <a:t>new reliability standards </a:t>
            </a:r>
            <a:r>
              <a:rPr lang="en-US" dirty="0"/>
              <a:t>to address winterization, as well as an assessment of energy adequacy </a:t>
            </a:r>
          </a:p>
          <a:p>
            <a:pPr lvl="1"/>
            <a:r>
              <a:rPr lang="en-US" dirty="0"/>
              <a:t>Regions will all need to assess how much risk they want to mitigate versus accepting the risk of controlled outages</a:t>
            </a:r>
          </a:p>
          <a:p>
            <a:r>
              <a:rPr lang="en-US" dirty="0"/>
              <a:t>If controlled outages are needed, can the electric distribution companies </a:t>
            </a:r>
            <a:r>
              <a:rPr lang="en-US" b="1" dirty="0"/>
              <a:t>rotate outages when required</a:t>
            </a:r>
            <a:r>
              <a:rPr lang="en-US" dirty="0"/>
              <a:t>? </a:t>
            </a:r>
          </a:p>
          <a:p>
            <a:pPr lvl="1"/>
            <a:r>
              <a:rPr lang="en-US" dirty="0"/>
              <a:t>ISO-NE, the distribution companies, and state regulators need to work together to ensure the ability of distribution companies to implement controlled outages </a:t>
            </a:r>
          </a:p>
          <a:p>
            <a:r>
              <a:rPr lang="en-US" dirty="0"/>
              <a:t>The ISO has well-developed </a:t>
            </a:r>
            <a:r>
              <a:rPr lang="en-US" b="1" dirty="0"/>
              <a:t>cold weather protocols</a:t>
            </a:r>
            <a:r>
              <a:rPr lang="en-US" dirty="0"/>
              <a:t>, but we continue to assess the unique risks for New England</a:t>
            </a:r>
            <a:r>
              <a:rPr lang="en-US" b="1" dirty="0"/>
              <a:t> </a:t>
            </a:r>
          </a:p>
          <a:p>
            <a:endParaRPr lang="en-US" dirty="0"/>
          </a:p>
          <a:p>
            <a:endParaRPr lang="en-US" dirty="0"/>
          </a:p>
          <a:p>
            <a:endParaRPr lang="en-US" dirty="0"/>
          </a:p>
        </p:txBody>
      </p:sp>
      <p:sp>
        <p:nvSpPr>
          <p:cNvPr id="5" name="Title 2"/>
          <p:cNvSpPr>
            <a:spLocks noGrp="1"/>
          </p:cNvSpPr>
          <p:nvPr>
            <p:ph type="title"/>
          </p:nvPr>
        </p:nvSpPr>
        <p:spPr>
          <a:xfrm>
            <a:off x="457200" y="228600"/>
            <a:ext cx="8229600" cy="609600"/>
          </a:xfrm>
        </p:spPr>
        <p:txBody>
          <a:bodyPr>
            <a:normAutofit/>
          </a:bodyPr>
          <a:lstStyle/>
          <a:p>
            <a:r>
              <a:rPr lang="en-US" sz="2800" dirty="0"/>
              <a:t>Texas Events Hold “Lessons Learned,” cont</a:t>
            </a:r>
            <a:r>
              <a:rPr lang="en-US" sz="2800" i="1" dirty="0"/>
              <a:t>. </a:t>
            </a:r>
          </a:p>
        </p:txBody>
      </p:sp>
    </p:spTree>
    <p:extLst>
      <p:ext uri="{BB962C8B-B14F-4D97-AF65-F5344CB8AC3E}">
        <p14:creationId xmlns:p14="http://schemas.microsoft.com/office/powerpoint/2010/main" val="121158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normAutofit fontScale="90000"/>
          </a:bodyPr>
          <a:lstStyle/>
          <a:p>
            <a:r>
              <a:rPr lang="en-US" sz="3100" dirty="0"/>
              <a:t>Regional Discussion to Begin Regarding Extreme Weather and Contingency Events</a:t>
            </a:r>
            <a:br>
              <a:rPr lang="en-US" dirty="0"/>
            </a:br>
            <a:r>
              <a:rPr lang="en-US" sz="2000" b="0" i="1" dirty="0"/>
              <a:t>New initiative will consider New England’s reliability risks from severe weather events</a:t>
            </a:r>
          </a:p>
        </p:txBody>
      </p:sp>
      <p:sp>
        <p:nvSpPr>
          <p:cNvPr id="4" name="Content Placeholder 3"/>
          <p:cNvSpPr>
            <a:spLocks noGrp="1"/>
          </p:cNvSpPr>
          <p:nvPr>
            <p:ph idx="1"/>
          </p:nvPr>
        </p:nvSpPr>
        <p:spPr>
          <a:xfrm>
            <a:off x="457200" y="1447800"/>
            <a:ext cx="8229600" cy="4766650"/>
          </a:xfrm>
        </p:spPr>
        <p:txBody>
          <a:bodyPr/>
          <a:lstStyle/>
          <a:p>
            <a:r>
              <a:rPr lang="en-US" dirty="0"/>
              <a:t>The events in Texas have caused the ISO to further evaluate whether the region is adequately assessing and preparing for low-probability, high-impact reliability risks</a:t>
            </a:r>
          </a:p>
          <a:p>
            <a:r>
              <a:rPr lang="en-US" dirty="0"/>
              <a:t>The ISO plans to initiate a process later this year to discuss approaches to modeling tail risks related to extreme weather events and contingencies</a:t>
            </a:r>
          </a:p>
          <a:p>
            <a:r>
              <a:rPr lang="en-US" dirty="0"/>
              <a:t>This process will: </a:t>
            </a:r>
          </a:p>
          <a:p>
            <a:pPr lvl="1"/>
            <a:r>
              <a:rPr lang="en-US" dirty="0"/>
              <a:t>Initially focus on understanding the modeling approaches to quantify such risks, and </a:t>
            </a:r>
          </a:p>
          <a:p>
            <a:pPr lvl="1"/>
            <a:r>
              <a:rPr lang="en-US" dirty="0"/>
              <a:t>Subsequently focus on understanding if and how the region should protect against the risks</a:t>
            </a:r>
          </a:p>
        </p:txBody>
      </p:sp>
    </p:spTree>
    <p:extLst>
      <p:ext uri="{BB962C8B-B14F-4D97-AF65-F5344CB8AC3E}">
        <p14:creationId xmlns:p14="http://schemas.microsoft.com/office/powerpoint/2010/main" val="376760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3" name="Title 2"/>
          <p:cNvSpPr>
            <a:spLocks noGrp="1"/>
          </p:cNvSpPr>
          <p:nvPr>
            <p:ph type="title"/>
          </p:nvPr>
        </p:nvSpPr>
        <p:spPr/>
        <p:txBody>
          <a:bodyPr>
            <a:normAutofit/>
          </a:bodyPr>
          <a:lstStyle/>
          <a:p>
            <a:r>
              <a:rPr lang="en-US" sz="2800" dirty="0"/>
              <a:t>Studying the Evolution of New England’s Future Grid</a:t>
            </a:r>
            <a:br>
              <a:rPr lang="en-US" sz="2800" dirty="0"/>
            </a:br>
            <a:r>
              <a:rPr lang="en-US" sz="2200" b="0" i="1" dirty="0"/>
              <a:t>ISO is engaged in a myriad of market, planning studies and discussions</a:t>
            </a:r>
            <a:endParaRPr lang="en-US" sz="2200" b="0" dirty="0"/>
          </a:p>
        </p:txBody>
      </p:sp>
      <p:sp>
        <p:nvSpPr>
          <p:cNvPr id="5" name="Content Placeholder 4"/>
          <p:cNvSpPr>
            <a:spLocks noGrp="1"/>
          </p:cNvSpPr>
          <p:nvPr>
            <p:ph idx="1"/>
          </p:nvPr>
        </p:nvSpPr>
        <p:spPr/>
        <p:txBody>
          <a:bodyPr>
            <a:noAutofit/>
          </a:bodyPr>
          <a:lstStyle/>
          <a:p>
            <a:pPr>
              <a:spcBef>
                <a:spcPts val="0"/>
              </a:spcBef>
              <a:spcAft>
                <a:spcPts val="400"/>
              </a:spcAft>
            </a:pPr>
            <a:r>
              <a:rPr lang="en-US" sz="2200" b="1" dirty="0"/>
              <a:t>Future Grid Reliability Study</a:t>
            </a:r>
            <a:r>
              <a:rPr lang="en-US" sz="2200" dirty="0"/>
              <a:t>: Stakeholder-led assessment of the future state (2040) of New England’s power system under current energy and environmental policies </a:t>
            </a:r>
          </a:p>
          <a:p>
            <a:pPr>
              <a:spcBef>
                <a:spcPts val="0"/>
              </a:spcBef>
              <a:spcAft>
                <a:spcPts val="400"/>
              </a:spcAft>
            </a:pPr>
            <a:r>
              <a:rPr lang="en-US" sz="2200" b="1" dirty="0"/>
              <a:t>Pathways to the Future Grid</a:t>
            </a:r>
            <a:r>
              <a:rPr lang="en-US" sz="2200" dirty="0"/>
              <a:t>: Regional identification, exploration, and evaluation of potential wholesale market frameworks that reflect states’ policies</a:t>
            </a:r>
          </a:p>
          <a:p>
            <a:pPr lvl="1">
              <a:spcAft>
                <a:spcPts val="400"/>
              </a:spcAft>
            </a:pPr>
            <a:r>
              <a:rPr lang="en-US" sz="1800" dirty="0"/>
              <a:t>The ISO is studying the efficacy of a regional net carbon price, a Forward Clean Energy Market, and a hybrid of the two concepts</a:t>
            </a:r>
          </a:p>
          <a:p>
            <a:pPr lvl="2">
              <a:spcAft>
                <a:spcPts val="400"/>
              </a:spcAft>
            </a:pPr>
            <a:r>
              <a:rPr lang="en-US" sz="1600" dirty="0"/>
              <a:t>The ISO continues to support net carbon pricing as a solution that integrates seamlessly with the wholesale markets</a:t>
            </a:r>
          </a:p>
          <a:p>
            <a:pPr lvl="3">
              <a:spcAft>
                <a:spcPts val="400"/>
              </a:spcAft>
            </a:pPr>
            <a:r>
              <a:rPr lang="en-US" sz="1400" dirty="0"/>
              <a:t>This would allow the New England states to achieve their environmental policy goals while allowing the most efficient fossil-fired resources to remain economically viable and gradually transition to clean fuels (e.g., clean hydrogen)</a:t>
            </a:r>
          </a:p>
          <a:p>
            <a:pPr lvl="2">
              <a:spcAft>
                <a:spcPts val="400"/>
              </a:spcAft>
            </a:pPr>
            <a:r>
              <a:rPr lang="en-US" sz="1600" dirty="0"/>
              <a:t>The FCEM concept would allow states to determine the level of demand for clean energy in a separate market framework to pay for these attributes</a:t>
            </a:r>
          </a:p>
          <a:p>
            <a:pPr lvl="1">
              <a:spcAft>
                <a:spcPts val="400"/>
              </a:spcAft>
            </a:pPr>
            <a:r>
              <a:rPr lang="en-US" sz="1800" dirty="0"/>
              <a:t>We expect study results in Q2 2022</a:t>
            </a:r>
          </a:p>
          <a:p>
            <a:pPr>
              <a:spcBef>
                <a:spcPts val="0"/>
              </a:spcBef>
              <a:spcAft>
                <a:spcPts val="400"/>
              </a:spcAft>
            </a:pPr>
            <a:endParaRPr lang="en-US" sz="2000" dirty="0"/>
          </a:p>
        </p:txBody>
      </p:sp>
    </p:spTree>
    <p:extLst>
      <p:ext uri="{BB962C8B-B14F-4D97-AF65-F5344CB8AC3E}">
        <p14:creationId xmlns:p14="http://schemas.microsoft.com/office/powerpoint/2010/main" val="2063141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3" name="Title 2"/>
          <p:cNvSpPr>
            <a:spLocks noGrp="1"/>
          </p:cNvSpPr>
          <p:nvPr>
            <p:ph type="title"/>
          </p:nvPr>
        </p:nvSpPr>
        <p:spPr/>
        <p:txBody>
          <a:bodyPr>
            <a:normAutofit/>
          </a:bodyPr>
          <a:lstStyle/>
          <a:p>
            <a:r>
              <a:rPr lang="en-US" sz="2800" dirty="0"/>
              <a:t>Studying the Evolution of the Future Grid, cont.</a:t>
            </a:r>
            <a:br>
              <a:rPr lang="en-US" sz="3100" dirty="0"/>
            </a:br>
            <a:r>
              <a:rPr lang="en-US" sz="2200" b="0" i="1" dirty="0"/>
              <a:t>ISO is engaged in a myriad of market, planning studies and discussions</a:t>
            </a:r>
            <a:endParaRPr lang="en-US" sz="2200" b="0" dirty="0"/>
          </a:p>
        </p:txBody>
      </p:sp>
      <p:sp>
        <p:nvSpPr>
          <p:cNvPr id="5" name="Content Placeholder 4"/>
          <p:cNvSpPr>
            <a:spLocks noGrp="1"/>
          </p:cNvSpPr>
          <p:nvPr>
            <p:ph idx="1"/>
          </p:nvPr>
        </p:nvSpPr>
        <p:spPr>
          <a:xfrm>
            <a:off x="457200" y="1401762"/>
            <a:ext cx="8382000" cy="4812688"/>
          </a:xfrm>
        </p:spPr>
        <p:txBody>
          <a:bodyPr>
            <a:noAutofit/>
          </a:bodyPr>
          <a:lstStyle/>
          <a:p>
            <a:r>
              <a:rPr lang="en-US" sz="2200" b="1" dirty="0"/>
              <a:t>2050 Transmission Study </a:t>
            </a:r>
            <a:r>
              <a:rPr lang="en-US" sz="2200" dirty="0"/>
              <a:t>to help states determine how to expand the system to incorporate wind, hydro, and distributed energy resources, in support of  their Vision</a:t>
            </a:r>
          </a:p>
          <a:p>
            <a:pPr lvl="1"/>
            <a:r>
              <a:rPr lang="en-US" sz="1800" dirty="0"/>
              <a:t>In addition, the ISO is evaluating FERC’s Advanced Notice of Proposed Rulemaking (ANOPR) focused on transmission planning and cost allocation for future investments in the electric grid</a:t>
            </a:r>
          </a:p>
          <a:p>
            <a:r>
              <a:rPr lang="en-US" sz="2000" b="1" dirty="0"/>
              <a:t>Other key studies/initiatives</a:t>
            </a:r>
            <a:r>
              <a:rPr lang="en-US" sz="2000" dirty="0"/>
              <a:t>: </a:t>
            </a:r>
          </a:p>
          <a:p>
            <a:pPr lvl="1"/>
            <a:r>
              <a:rPr lang="en-US" sz="1800" dirty="0"/>
              <a:t>Eliminate the Minimum Offer Price Rule (MOPR)</a:t>
            </a:r>
          </a:p>
          <a:p>
            <a:pPr lvl="2"/>
            <a:r>
              <a:rPr lang="en-US" sz="1600" dirty="0"/>
              <a:t>ISO filing to FERC expected in Q1 2022</a:t>
            </a:r>
          </a:p>
          <a:p>
            <a:pPr lvl="1"/>
            <a:r>
              <a:rPr lang="en-US" sz="1800" dirty="0"/>
              <a:t>Improve Resource Capacity Accreditation for resource adequacy (e.g., ELCC)</a:t>
            </a:r>
          </a:p>
          <a:p>
            <a:pPr lvl="1"/>
            <a:r>
              <a:rPr lang="en-US" sz="1800" dirty="0"/>
              <a:t>Reassess day-ahead ancillary service improvements </a:t>
            </a:r>
          </a:p>
          <a:p>
            <a:pPr lvl="1"/>
            <a:r>
              <a:rPr lang="en-US" sz="1800" dirty="0"/>
              <a:t>Evaluate operational impacts of extreme weather and contingency events</a:t>
            </a:r>
          </a:p>
          <a:p>
            <a:pPr lvl="1"/>
            <a:r>
              <a:rPr lang="en-US" sz="1800" dirty="0"/>
              <a:t>Develop approach for Distributed Energy Resource Aggregations (Order 2222)</a:t>
            </a:r>
          </a:p>
          <a:p>
            <a:pPr lvl="2"/>
            <a:r>
              <a:rPr lang="en-US" sz="1600" dirty="0"/>
              <a:t>ISO filing to FERC due in Feb. 2022</a:t>
            </a:r>
          </a:p>
          <a:p>
            <a:endParaRPr lang="en-US" sz="2000" dirty="0"/>
          </a:p>
        </p:txBody>
      </p:sp>
    </p:spTree>
    <p:extLst>
      <p:ext uri="{BB962C8B-B14F-4D97-AF65-F5344CB8AC3E}">
        <p14:creationId xmlns:p14="http://schemas.microsoft.com/office/powerpoint/2010/main" val="293385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normAutofit/>
          </a:bodyPr>
          <a:lstStyle/>
          <a:p>
            <a:r>
              <a:rPr lang="en-US" sz="2800" dirty="0"/>
              <a:t>Key Takeaways</a:t>
            </a:r>
          </a:p>
        </p:txBody>
      </p:sp>
      <p:sp>
        <p:nvSpPr>
          <p:cNvPr id="4" name="Content Placeholder 3"/>
          <p:cNvSpPr>
            <a:spLocks noGrp="1"/>
          </p:cNvSpPr>
          <p:nvPr>
            <p:ph idx="1"/>
          </p:nvPr>
        </p:nvSpPr>
        <p:spPr/>
        <p:txBody>
          <a:bodyPr>
            <a:normAutofit/>
          </a:bodyPr>
          <a:lstStyle/>
          <a:p>
            <a:pPr>
              <a:spcBef>
                <a:spcPts val="0"/>
              </a:spcBef>
              <a:spcAft>
                <a:spcPts val="600"/>
              </a:spcAft>
            </a:pPr>
            <a:r>
              <a:rPr lang="en-US" sz="2200" dirty="0"/>
              <a:t>New England is </a:t>
            </a:r>
            <a:r>
              <a:rPr lang="en-US" sz="2200" b="1" dirty="0"/>
              <a:t>transitioning</a:t>
            </a:r>
            <a:r>
              <a:rPr lang="en-US" sz="2200" dirty="0"/>
              <a:t> to a power system with heavy penetration of renewable energy resources in order to meet state environmental objectives</a:t>
            </a:r>
          </a:p>
          <a:p>
            <a:pPr lvl="1">
              <a:spcAft>
                <a:spcPts val="1200"/>
              </a:spcAft>
            </a:pPr>
            <a:r>
              <a:rPr lang="en-US" dirty="0"/>
              <a:t>Transitioning away from generating resources with on-site fuel storage</a:t>
            </a:r>
          </a:p>
          <a:p>
            <a:pPr>
              <a:spcBef>
                <a:spcPts val="0"/>
              </a:spcBef>
              <a:spcAft>
                <a:spcPts val="1200"/>
              </a:spcAft>
            </a:pPr>
            <a:r>
              <a:rPr lang="en-US" sz="2200" b="1" dirty="0"/>
              <a:t>Flexible resources </a:t>
            </a:r>
            <a:r>
              <a:rPr lang="en-US" sz="2200" dirty="0"/>
              <a:t>will be needed to </a:t>
            </a:r>
            <a:r>
              <a:rPr lang="en-US" sz="2200" b="1" dirty="0"/>
              <a:t>balance</a:t>
            </a:r>
            <a:r>
              <a:rPr lang="en-US" sz="2200" dirty="0"/>
              <a:t> the variability of renewable energy </a:t>
            </a:r>
          </a:p>
          <a:p>
            <a:pPr>
              <a:spcBef>
                <a:spcPts val="0"/>
              </a:spcBef>
              <a:spcAft>
                <a:spcPts val="1200"/>
              </a:spcAft>
            </a:pPr>
            <a:r>
              <a:rPr lang="en-US" sz="2200" dirty="0"/>
              <a:t>The market design needs to ensure we can </a:t>
            </a:r>
            <a:r>
              <a:rPr lang="en-US" sz="2200" b="1" dirty="0"/>
              <a:t>attract and retain </a:t>
            </a:r>
            <a:r>
              <a:rPr lang="en-US" sz="2200" dirty="0"/>
              <a:t>the resources needed </a:t>
            </a:r>
            <a:r>
              <a:rPr lang="en-US" sz="2200" i="1" dirty="0"/>
              <a:t>throughout the clean energy transition</a:t>
            </a:r>
          </a:p>
          <a:p>
            <a:pPr>
              <a:spcBef>
                <a:spcPts val="0"/>
              </a:spcBef>
              <a:spcAft>
                <a:spcPts val="1200"/>
              </a:spcAft>
            </a:pPr>
            <a:r>
              <a:rPr lang="en-US" sz="2200" dirty="0"/>
              <a:t>New England, as a region, needs to </a:t>
            </a:r>
            <a:r>
              <a:rPr lang="en-US" sz="2200" b="1" dirty="0"/>
              <a:t>evaluate</a:t>
            </a:r>
            <a:r>
              <a:rPr lang="en-US" sz="2200" dirty="0"/>
              <a:t> the amount of </a:t>
            </a:r>
            <a:r>
              <a:rPr lang="en-US" sz="2200" b="1" dirty="0"/>
              <a:t>risk</a:t>
            </a:r>
            <a:r>
              <a:rPr lang="en-US" sz="2200" dirty="0"/>
              <a:t> we can live with for extreme weather events, whether to </a:t>
            </a:r>
            <a:r>
              <a:rPr lang="en-US" sz="2200" i="1" dirty="0"/>
              <a:t>mitigate</a:t>
            </a:r>
            <a:r>
              <a:rPr lang="en-US" sz="2200" dirty="0"/>
              <a:t> those risks, by how much, and by whom</a:t>
            </a:r>
          </a:p>
        </p:txBody>
      </p:sp>
    </p:spTree>
    <p:extLst>
      <p:ext uri="{BB962C8B-B14F-4D97-AF65-F5344CB8AC3E}">
        <p14:creationId xmlns:p14="http://schemas.microsoft.com/office/powerpoint/2010/main" val="2200508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740150" cy="381000"/>
          </a:xfrm>
        </p:spPr>
        <p:txBody>
          <a:bodyPr lIns="0" tIns="0" rIns="0" bIns="0" anchor="t" anchorCtr="0">
            <a:noAutofit/>
          </a:bodyPr>
          <a:lstStyle/>
          <a:p>
            <a:r>
              <a:rPr lang="en-US" sz="2400" dirty="0">
                <a:solidFill>
                  <a:srgbClr val="4B6470"/>
                </a:solidFill>
              </a:rPr>
              <a:t>FOR MORE INFORMATION…</a:t>
            </a:r>
          </a:p>
        </p:txBody>
      </p:sp>
      <p:sp>
        <p:nvSpPr>
          <p:cNvPr id="3" name="Text Placeholder 2"/>
          <p:cNvSpPr>
            <a:spLocks noGrp="1"/>
          </p:cNvSpPr>
          <p:nvPr>
            <p:ph type="body" sz="quarter" idx="4294967295"/>
          </p:nvPr>
        </p:nvSpPr>
        <p:spPr>
          <a:xfrm>
            <a:off x="1066800" y="1295400"/>
            <a:ext cx="3486150" cy="1123384"/>
          </a:xfrm>
          <a:prstGeom prst="rect">
            <a:avLst/>
          </a:prstGeom>
        </p:spPr>
        <p:txBody>
          <a:bodyPr wrap="square">
            <a:spAutoFit/>
          </a:bodyPr>
          <a:lstStyle/>
          <a:p>
            <a:pPr marL="0" indent="0">
              <a:buNone/>
            </a:pPr>
            <a:r>
              <a:rPr lang="en-US" sz="2000" b="1" dirty="0"/>
              <a:t>Subscribe to the </a:t>
            </a:r>
            <a:r>
              <a:rPr lang="en-US" sz="2000" b="1" i="1" dirty="0"/>
              <a:t>ISO Newswire</a:t>
            </a:r>
            <a:endParaRPr lang="en-US" sz="2000" b="1" dirty="0">
              <a:solidFill>
                <a:schemeClr val="tx1"/>
              </a:solidFill>
            </a:endParaRPr>
          </a:p>
          <a:p>
            <a:pPr marL="0" indent="0">
              <a:spcBef>
                <a:spcPts val="300"/>
              </a:spcBef>
              <a:buNone/>
            </a:pPr>
            <a:r>
              <a:rPr lang="en-US" sz="1400" i="1" dirty="0">
                <a:hlinkClick r:id="rId3"/>
              </a:rPr>
              <a:t>ISO Newswire</a:t>
            </a:r>
            <a:r>
              <a:rPr lang="en-US" sz="1400" i="1" dirty="0"/>
              <a:t> </a:t>
            </a:r>
            <a:r>
              <a:rPr lang="en-US" sz="1400" dirty="0"/>
              <a:t>is your source for regular news about ISO New England and the wholesale electricity industry within the six-state region </a:t>
            </a:r>
          </a:p>
        </p:txBody>
      </p:sp>
      <p:sp>
        <p:nvSpPr>
          <p:cNvPr id="4" name="Slide Number Placeholder 3"/>
          <p:cNvSpPr>
            <a:spLocks noGrp="1"/>
          </p:cNvSpPr>
          <p:nvPr>
            <p:ph type="sldNum" sz="quarter" idx="12"/>
          </p:nvPr>
        </p:nvSpPr>
        <p:spPr>
          <a:xfrm>
            <a:off x="8534400" y="6365882"/>
            <a:ext cx="381000" cy="26351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14" name="Text Placeholder 2">
            <a:extLst>
              <a:ext uri="{FF2B5EF4-FFF2-40B4-BE49-F238E27FC236}">
                <a16:creationId xmlns:a16="http://schemas.microsoft.com/office/drawing/2014/main" id="{755EEF15-55D6-9E4E-8019-5EA9B3CA3E3D}"/>
              </a:ext>
            </a:extLst>
          </p:cNvPr>
          <p:cNvSpPr txBox="1">
            <a:spLocks/>
          </p:cNvSpPr>
          <p:nvPr/>
        </p:nvSpPr>
        <p:spPr>
          <a:xfrm>
            <a:off x="4800600" y="533400"/>
            <a:ext cx="4038600" cy="5562600"/>
          </a:xfrm>
          <a:prstGeom prst="roundRect">
            <a:avLst/>
          </a:prstGeom>
          <a:solidFill>
            <a:schemeClr val="bg1"/>
          </a:solidFill>
          <a:ln w="47625">
            <a:solidFill>
              <a:schemeClr val="accent1"/>
            </a:solidFill>
          </a:ln>
        </p:spPr>
        <p:txBody>
          <a:bodyPr vert="horz" lIns="274320" tIns="228600" rIns="274320" bIns="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Download the ISO to Go App</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hlinkClick r:id="rId4"/>
              </a:rPr>
              <a:t>ISO to Go</a:t>
            </a:r>
            <a:r>
              <a:rPr kumimoji="0" lang="en-US" sz="1400" b="0" i="0" u="none" strike="noStrike" kern="1200" cap="none" spc="0" normalizeH="0" baseline="0" noProof="0" dirty="0">
                <a:ln>
                  <a:noFill/>
                </a:ln>
                <a:solidFill>
                  <a:srgbClr val="000000"/>
                </a:solidFill>
                <a:effectLst/>
                <a:uLnTx/>
                <a:uFillTx/>
                <a:latin typeface="Calibri"/>
                <a:ea typeface="+mn-ea"/>
                <a:cs typeface="+mn-cs"/>
              </a:rPr>
              <a:t> is a free mobile application that puts real-time wholesale electricity pricing and power grid information in the palm of your hand </a:t>
            </a:r>
          </a:p>
        </p:txBody>
      </p:sp>
      <p:pic>
        <p:nvPicPr>
          <p:cNvPr id="12" name="Picture 1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3031" y="5187172"/>
            <a:ext cx="1316736" cy="385385"/>
          </a:xfrm>
          <a:prstGeom prst="rect">
            <a:avLst/>
          </a:prstGeom>
        </p:spPr>
      </p:pic>
      <p:pic>
        <p:nvPicPr>
          <p:cNvPr id="13" name="Picture 1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8606" y="5187840"/>
            <a:ext cx="1312165" cy="384048"/>
          </a:xfrm>
          <a:prstGeom prst="rect">
            <a:avLst/>
          </a:prstGeom>
        </p:spPr>
      </p:pic>
      <p:sp>
        <p:nvSpPr>
          <p:cNvPr id="15" name="Text Placeholder 2">
            <a:extLst>
              <a:ext uri="{FF2B5EF4-FFF2-40B4-BE49-F238E27FC236}">
                <a16:creationId xmlns:a16="http://schemas.microsoft.com/office/drawing/2014/main" id="{05816B67-48FC-F74B-8847-F945E35ED661}"/>
              </a:ext>
            </a:extLst>
          </p:cNvPr>
          <p:cNvSpPr txBox="1">
            <a:spLocks/>
          </p:cNvSpPr>
          <p:nvPr/>
        </p:nvSpPr>
        <p:spPr>
          <a:xfrm>
            <a:off x="1066800" y="4020602"/>
            <a:ext cx="3129744" cy="654025"/>
          </a:xfrm>
          <a:prstGeom prst="rect">
            <a:avLst/>
          </a:prstGeom>
        </p:spPr>
        <p:txBody>
          <a:bodyPr vert="horz" wrap="square" lIns="91440" tIns="45720" rIns="91440" bIns="4572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Follow the ISO on Twitter</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hlinkClick r:id="rId9"/>
              </a:rPr>
              <a:t>@isonewengland</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6" name="Text Placeholder 2">
            <a:extLst>
              <a:ext uri="{FF2B5EF4-FFF2-40B4-BE49-F238E27FC236}">
                <a16:creationId xmlns:a16="http://schemas.microsoft.com/office/drawing/2014/main" id="{6103F400-959C-F14F-AC36-D22BB3AC7873}"/>
              </a:ext>
            </a:extLst>
          </p:cNvPr>
          <p:cNvSpPr txBox="1">
            <a:spLocks/>
          </p:cNvSpPr>
          <p:nvPr/>
        </p:nvSpPr>
        <p:spPr>
          <a:xfrm>
            <a:off x="1066800" y="2667269"/>
            <a:ext cx="3187700" cy="1123384"/>
          </a:xfrm>
          <a:prstGeom prst="rect">
            <a:avLst/>
          </a:prstGeom>
        </p:spPr>
        <p:txBody>
          <a:bodyPr vert="horz" wrap="square" lIns="91440" tIns="45720" rIns="91440" bIns="4572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Log on to ISO Express </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hlinkClick r:id="rId10"/>
              </a:rPr>
              <a:t>ISO Express</a:t>
            </a:r>
            <a:r>
              <a:rPr kumimoji="0" lang="en-US" sz="1400" b="0" i="0" u="none" strike="noStrike" kern="1200" cap="none" spc="0" normalizeH="0" baseline="0" noProof="0" dirty="0">
                <a:ln>
                  <a:noFill/>
                </a:ln>
                <a:solidFill>
                  <a:srgbClr val="000000"/>
                </a:solidFill>
                <a:effectLst/>
                <a:uLnTx/>
                <a:uFillTx/>
                <a:latin typeface="Calibri"/>
                <a:ea typeface="+mn-ea"/>
                <a:cs typeface="+mn-cs"/>
              </a:rPr>
              <a:t> provides real-time data on New England’s wholesale electricity markets and power system operations</a:t>
            </a:r>
          </a:p>
        </p:txBody>
      </p:sp>
      <p:sp>
        <p:nvSpPr>
          <p:cNvPr id="6" name="Rectangle 5">
            <a:extLst>
              <a:ext uri="{FF2B5EF4-FFF2-40B4-BE49-F238E27FC236}">
                <a16:creationId xmlns:a16="http://schemas.microsoft.com/office/drawing/2014/main" id="{3FE726F3-DC10-CB4E-9919-F09AC857E876}"/>
              </a:ext>
            </a:extLst>
          </p:cNvPr>
          <p:cNvSpPr/>
          <p:nvPr/>
        </p:nvSpPr>
        <p:spPr>
          <a:xfrm>
            <a:off x="457200" y="914400"/>
            <a:ext cx="3886200" cy="45720"/>
          </a:xfrm>
          <a:prstGeom prst="rect">
            <a:avLst/>
          </a:prstGeom>
          <a:solidFill>
            <a:srgbClr val="D4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9F044080-4495-AB45-B34A-CAC50C2AFD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200" y="4065399"/>
            <a:ext cx="571500" cy="571500"/>
          </a:xfrm>
          <a:prstGeom prst="rect">
            <a:avLst/>
          </a:prstGeom>
        </p:spPr>
      </p:pic>
      <p:pic>
        <p:nvPicPr>
          <p:cNvPr id="21" name="Picture 20">
            <a:extLst>
              <a:ext uri="{FF2B5EF4-FFF2-40B4-BE49-F238E27FC236}">
                <a16:creationId xmlns:a16="http://schemas.microsoft.com/office/drawing/2014/main" id="{A520D75B-597C-8B49-BC3A-E6127F7753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200" y="2701558"/>
            <a:ext cx="571500" cy="571500"/>
          </a:xfrm>
          <a:prstGeom prst="rect">
            <a:avLst/>
          </a:prstGeom>
        </p:spPr>
      </p:pic>
      <p:pic>
        <p:nvPicPr>
          <p:cNvPr id="24" name="Picture 23">
            <a:extLst>
              <a:ext uri="{FF2B5EF4-FFF2-40B4-BE49-F238E27FC236}">
                <a16:creationId xmlns:a16="http://schemas.microsoft.com/office/drawing/2014/main" id="{E151E452-A01B-414D-ADA4-42EBA50B3D3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 y="1342561"/>
            <a:ext cx="571500" cy="571500"/>
          </a:xfrm>
          <a:prstGeom prst="rect">
            <a:avLst/>
          </a:prstGeom>
        </p:spPr>
      </p:pic>
      <p:sp>
        <p:nvSpPr>
          <p:cNvPr id="18" name="Text Placeholder 2">
            <a:extLst>
              <a:ext uri="{FF2B5EF4-FFF2-40B4-BE49-F238E27FC236}">
                <a16:creationId xmlns:a16="http://schemas.microsoft.com/office/drawing/2014/main" id="{BEFF4BC2-B6C9-B94C-ADF5-2F62A37C348C}"/>
              </a:ext>
            </a:extLst>
          </p:cNvPr>
          <p:cNvSpPr txBox="1">
            <a:spLocks/>
          </p:cNvSpPr>
          <p:nvPr/>
        </p:nvSpPr>
        <p:spPr>
          <a:xfrm>
            <a:off x="1066800" y="4979427"/>
            <a:ext cx="3129744" cy="654025"/>
          </a:xfrm>
          <a:prstGeom prst="rect">
            <a:avLst/>
          </a:prstGeom>
        </p:spPr>
        <p:txBody>
          <a:bodyPr vert="horz" wrap="square" lIns="91440" tIns="45720" rIns="91440" bIns="45720" rtlCol="0">
            <a:sp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Follow the ISO on LinkedIn</a:t>
            </a:r>
          </a:p>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hlinkClick r:id="rId14"/>
              </a:rPr>
              <a:t>@iso-new-england</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CFB67CD2-4EFA-8C43-AA7B-6397D8F81ED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7200" y="5024224"/>
            <a:ext cx="571500" cy="571500"/>
          </a:xfrm>
          <a:prstGeom prst="rect">
            <a:avLst/>
          </a:prstGeom>
        </p:spPr>
      </p:pic>
      <p:pic>
        <p:nvPicPr>
          <p:cNvPr id="22" name="Picture 21"/>
          <p:cNvPicPr>
            <a:picLocks noChangeAspect="1"/>
          </p:cNvPicPr>
          <p:nvPr/>
        </p:nvPicPr>
        <p:blipFill>
          <a:blip r:embed="rId16"/>
          <a:stretch>
            <a:fillRect/>
          </a:stretch>
        </p:blipFill>
        <p:spPr>
          <a:xfrm>
            <a:off x="5202137" y="2458458"/>
            <a:ext cx="1601883" cy="2565767"/>
          </a:xfrm>
          <a:prstGeom prst="rect">
            <a:avLst/>
          </a:prstGeom>
        </p:spPr>
      </p:pic>
      <p:pic>
        <p:nvPicPr>
          <p:cNvPr id="23" name="Picture 22"/>
          <p:cNvPicPr>
            <a:picLocks noChangeAspect="1"/>
          </p:cNvPicPr>
          <p:nvPr/>
        </p:nvPicPr>
        <p:blipFill>
          <a:blip r:embed="rId17"/>
          <a:stretch>
            <a:fillRect/>
          </a:stretch>
        </p:blipFill>
        <p:spPr>
          <a:xfrm>
            <a:off x="6934200" y="2458457"/>
            <a:ext cx="1596173" cy="2565767"/>
          </a:xfrm>
          <a:prstGeom prst="rect">
            <a:avLst/>
          </a:prstGeom>
        </p:spPr>
      </p:pic>
    </p:spTree>
    <p:extLst>
      <p:ext uri="{BB962C8B-B14F-4D97-AF65-F5344CB8AC3E}">
        <p14:creationId xmlns:p14="http://schemas.microsoft.com/office/powerpoint/2010/main" val="31864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a:t>Key Regional Themes</a:t>
            </a:r>
            <a:endParaRPr lang="en-US" dirty="0"/>
          </a:p>
        </p:txBody>
      </p:sp>
      <p:sp>
        <p:nvSpPr>
          <p:cNvPr id="4" name="Content Placeholder 3"/>
          <p:cNvSpPr>
            <a:spLocks noGrp="1"/>
          </p:cNvSpPr>
          <p:nvPr>
            <p:ph idx="1"/>
          </p:nvPr>
        </p:nvSpPr>
        <p:spPr/>
        <p:txBody>
          <a:bodyPr/>
          <a:lstStyle/>
          <a:p>
            <a:r>
              <a:rPr lang="en-US" b="1" dirty="0">
                <a:solidFill>
                  <a:schemeClr val="accent1"/>
                </a:solidFill>
              </a:rPr>
              <a:t>Opportunities and Challenges</a:t>
            </a:r>
            <a:r>
              <a:rPr lang="en-US" dirty="0">
                <a:solidFill>
                  <a:schemeClr val="accent1"/>
                </a:solidFill>
              </a:rPr>
              <a:t>: </a:t>
            </a:r>
            <a:r>
              <a:rPr lang="en-US" dirty="0"/>
              <a:t>The Clean Energy Transition is creating opportunities and challenges for the region’s bulk power system</a:t>
            </a:r>
          </a:p>
          <a:p>
            <a:r>
              <a:rPr lang="en-US" b="1" dirty="0">
                <a:solidFill>
                  <a:schemeClr val="accent1"/>
                </a:solidFill>
              </a:rPr>
              <a:t>Extensive Analysis Underway</a:t>
            </a:r>
            <a:r>
              <a:rPr lang="en-US" dirty="0">
                <a:solidFill>
                  <a:schemeClr val="accent1"/>
                </a:solidFill>
              </a:rPr>
              <a:t>: </a:t>
            </a:r>
            <a:r>
              <a:rPr lang="en-US" dirty="0"/>
              <a:t>ISO New England is studying the reliability of a future grid under a range of scenarios</a:t>
            </a:r>
          </a:p>
          <a:p>
            <a:pPr lvl="1"/>
            <a:r>
              <a:rPr lang="en-US" dirty="0"/>
              <a:t>This will help the ISO and stakeholders understand the implications for operations, transmission planning, and market design</a:t>
            </a:r>
          </a:p>
        </p:txBody>
      </p:sp>
    </p:spTree>
    <p:extLst>
      <p:ext uri="{BB962C8B-B14F-4D97-AF65-F5344CB8AC3E}">
        <p14:creationId xmlns:p14="http://schemas.microsoft.com/office/powerpoint/2010/main" val="983961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352800" y="4200525"/>
            <a:ext cx="2552700" cy="1981200"/>
          </a:xfrm>
          <a:prstGeom prst="rect">
            <a:avLst/>
          </a:prstGeom>
        </p:spPr>
        <p:txBody>
          <a:bodyPr>
            <a:noAutofit/>
          </a:bodyPr>
          <a:lstStyle/>
          <a:p>
            <a:pPr marL="0" indent="0" algn="ctr">
              <a:buNone/>
            </a:pPr>
            <a:r>
              <a:rPr lang="en-US" sz="1400" b="1" dirty="0">
                <a:hlinkClick r:id="rId3"/>
              </a:rPr>
              <a:t>New England Power Grid Profile</a:t>
            </a:r>
            <a:endParaRPr lang="en-US" sz="1400" b="1" dirty="0"/>
          </a:p>
          <a:p>
            <a:pPr marL="0" indent="0" algn="ctr">
              <a:buNone/>
            </a:pPr>
            <a:r>
              <a:rPr lang="en-US" sz="1400" dirty="0"/>
              <a:t>Provides key grid and market stats on how New England’s </a:t>
            </a:r>
            <a:br>
              <a:rPr lang="en-US" sz="1400" dirty="0"/>
            </a:br>
            <a:r>
              <a:rPr lang="en-US" sz="1400" dirty="0"/>
              <a:t>wholesale electricity markets are securing reliable electricity at competitive prices and helping usher in a cleaner, greener grid</a:t>
            </a:r>
          </a:p>
          <a:p>
            <a:pPr marL="0" indent="0">
              <a:buNone/>
            </a:pPr>
            <a:endParaRPr lang="en-US" dirty="0"/>
          </a:p>
        </p:txBody>
      </p:sp>
      <p:sp>
        <p:nvSpPr>
          <p:cNvPr id="7" name="Title 2"/>
          <p:cNvSpPr>
            <a:spLocks noGrp="1"/>
          </p:cNvSpPr>
          <p:nvPr>
            <p:ph type="title"/>
          </p:nvPr>
        </p:nvSpPr>
        <p:spPr>
          <a:xfrm>
            <a:off x="457200" y="9525"/>
            <a:ext cx="8229600" cy="1143000"/>
          </a:xfrm>
        </p:spPr>
        <p:txBody>
          <a:bodyPr>
            <a:normAutofit/>
          </a:bodyPr>
          <a:lstStyle/>
          <a:p>
            <a:r>
              <a:rPr lang="en-US" sz="2800" dirty="0"/>
              <a:t>ISO Releases Regional Electricity Outlook and Profiles</a:t>
            </a:r>
          </a:p>
        </p:txBody>
      </p:sp>
      <p:sp>
        <p:nvSpPr>
          <p:cNvPr id="9" name="Text Placeholder 2"/>
          <p:cNvSpPr txBox="1">
            <a:spLocks/>
          </p:cNvSpPr>
          <p:nvPr/>
        </p:nvSpPr>
        <p:spPr>
          <a:xfrm>
            <a:off x="400050" y="4200525"/>
            <a:ext cx="2705100" cy="1981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hlinkClick r:id="rId4"/>
              </a:rPr>
              <a:t>2021 Regional Electricity Outlook</a:t>
            </a:r>
            <a:endParaRPr kumimoji="0" lang="en-US"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Provides an in-depth look at </a:t>
            </a:r>
            <a:br>
              <a:rPr kumimoji="0" 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sz="1400" b="0" i="0" u="none" strike="noStrike" kern="1200" cap="none" spc="0" normalizeH="0" baseline="0" noProof="0" dirty="0">
                <a:ln>
                  <a:noFill/>
                </a:ln>
                <a:solidFill>
                  <a:srgbClr val="000000"/>
                </a:solidFill>
                <a:effectLst/>
                <a:uLnTx/>
                <a:uFillTx/>
                <a:latin typeface="Calibri"/>
                <a:ea typeface="+mn-ea"/>
                <a:cs typeface="+mn-cs"/>
              </a:rPr>
              <a:t>New England’s biggest challenges to power system reliability, the solutions the region is pursuing, and other ISO New England </a:t>
            </a:r>
            <a:br>
              <a:rPr kumimoji="0" 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sz="1400" b="0" i="0" u="none" strike="noStrike" kern="1200" cap="none" spc="0" normalizeH="0" baseline="0" noProof="0" dirty="0">
                <a:ln>
                  <a:noFill/>
                </a:ln>
                <a:solidFill>
                  <a:srgbClr val="000000"/>
                </a:solidFill>
                <a:effectLst/>
                <a:uLnTx/>
                <a:uFillTx/>
                <a:latin typeface="Calibri"/>
                <a:ea typeface="+mn-ea"/>
                <a:cs typeface="+mn-cs"/>
              </a:rPr>
              <a:t>efforts to improve services and performance</a:t>
            </a:r>
          </a:p>
          <a:p>
            <a:pPr marL="0" marR="0" lvl="0" indent="0" algn="l"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Text Placeholder 2"/>
          <p:cNvSpPr txBox="1">
            <a:spLocks/>
          </p:cNvSpPr>
          <p:nvPr/>
        </p:nvSpPr>
        <p:spPr>
          <a:xfrm>
            <a:off x="6169443" y="4200525"/>
            <a:ext cx="2552700" cy="19812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hlinkClick r:id="rId5"/>
              </a:rPr>
              <a:t>New England State Profiles</a:t>
            </a:r>
            <a:endParaRPr kumimoji="0" lang="en-US"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1200"/>
              </a:spcBef>
              <a:spcAft>
                <a:spcPts val="0"/>
              </a:spcAft>
              <a:buClrTx/>
              <a:buSzTx/>
              <a:buFont typeface="Arial" pitchFamily="34" charset="0"/>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Provides state-specific facts </a:t>
            </a:r>
            <a:br>
              <a:rPr kumimoji="0" 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sz="1400" b="0" i="0" u="none" strike="noStrike" kern="1200" cap="none" spc="0" normalizeH="0" baseline="0" noProof="0" dirty="0">
                <a:ln>
                  <a:noFill/>
                </a:ln>
                <a:solidFill>
                  <a:srgbClr val="000000"/>
                </a:solidFill>
                <a:effectLst/>
                <a:uLnTx/>
                <a:uFillTx/>
                <a:latin typeface="Calibri"/>
                <a:ea typeface="+mn-ea"/>
                <a:cs typeface="+mn-cs"/>
              </a:rPr>
              <a:t>and figures relating to supply and demand resources tied </a:t>
            </a:r>
            <a:br>
              <a:rPr kumimoji="0" 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sz="1400" b="0" i="0" u="none" strike="noStrike" kern="1200" cap="none" spc="0" normalizeH="0" baseline="0" noProof="0" dirty="0">
                <a:ln>
                  <a:noFill/>
                </a:ln>
                <a:solidFill>
                  <a:srgbClr val="000000"/>
                </a:solidFill>
                <a:effectLst/>
                <a:uLnTx/>
                <a:uFillTx/>
                <a:latin typeface="Calibri"/>
                <a:ea typeface="+mn-ea"/>
                <a:cs typeface="+mn-cs"/>
              </a:rPr>
              <a:t>into the New England electric grid and state policies transforming the resource </a:t>
            </a:r>
            <a:br>
              <a:rPr kumimoji="0" lang="en-US" sz="1400" b="0" i="0" u="none" strike="noStrike" kern="1200" cap="none" spc="0" normalizeH="0" baseline="0" noProof="0" dirty="0">
                <a:ln>
                  <a:noFill/>
                </a:ln>
                <a:solidFill>
                  <a:srgbClr val="000000"/>
                </a:solidFill>
                <a:effectLst/>
                <a:uLnTx/>
                <a:uFillTx/>
                <a:latin typeface="Calibri"/>
                <a:ea typeface="+mn-ea"/>
                <a:cs typeface="+mn-cs"/>
              </a:rPr>
            </a:br>
            <a:r>
              <a:rPr kumimoji="0" lang="en-US" sz="1400" b="0" i="0" u="none" strike="noStrike" kern="1200" cap="none" spc="0" normalizeH="0" baseline="0" noProof="0" dirty="0">
                <a:ln>
                  <a:noFill/>
                </a:ln>
                <a:solidFill>
                  <a:srgbClr val="000000"/>
                </a:solidFill>
                <a:effectLst/>
                <a:uLnTx/>
                <a:uFillTx/>
                <a:latin typeface="Calibri"/>
                <a:ea typeface="+mn-ea"/>
                <a:cs typeface="+mn-cs"/>
              </a:rPr>
              <a:t>mix in the region</a:t>
            </a:r>
          </a:p>
          <a:p>
            <a:pPr marL="0" marR="0" lvl="0" indent="0" algn="ctr" defTabSz="914400" rtl="0" eaLnBrk="1" fontAlgn="auto" latinLnBrk="0" hangingPunct="1">
              <a:lnSpc>
                <a:spcPct val="100000"/>
              </a:lnSpc>
              <a:spcBef>
                <a:spcPts val="12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7305" y="1087187"/>
            <a:ext cx="2322981" cy="3018181"/>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2867" y="1087186"/>
            <a:ext cx="2307491" cy="301818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367" y="1115654"/>
            <a:ext cx="2241983" cy="2914578"/>
          </a:xfrm>
          <a:prstGeom prst="rect">
            <a:avLst/>
          </a:prstGeom>
        </p:spPr>
      </p:pic>
    </p:spTree>
    <p:extLst>
      <p:ext uri="{BB962C8B-B14F-4D97-AF65-F5344CB8AC3E}">
        <p14:creationId xmlns:p14="http://schemas.microsoft.com/office/powerpoint/2010/main" val="3132946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31</a:t>
            </a:fld>
            <a:endParaRPr lang="en-US" dirty="0"/>
          </a:p>
        </p:txBody>
      </p:sp>
    </p:spTree>
    <p:extLst>
      <p:ext uri="{BB962C8B-B14F-4D97-AF65-F5344CB8AC3E}">
        <p14:creationId xmlns:p14="http://schemas.microsoft.com/office/powerpoint/2010/main" val="3056065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a:t>Key Regional Themes, cont.</a:t>
            </a:r>
            <a:endParaRPr lang="en-US" dirty="0"/>
          </a:p>
        </p:txBody>
      </p:sp>
      <p:sp>
        <p:nvSpPr>
          <p:cNvPr id="4" name="Content Placeholder 3"/>
          <p:cNvSpPr>
            <a:spLocks noGrp="1"/>
          </p:cNvSpPr>
          <p:nvPr>
            <p:ph idx="1"/>
          </p:nvPr>
        </p:nvSpPr>
        <p:spPr/>
        <p:txBody>
          <a:bodyPr>
            <a:normAutofit/>
          </a:bodyPr>
          <a:lstStyle/>
          <a:p>
            <a:r>
              <a:rPr lang="en-US" b="1" dirty="0">
                <a:solidFill>
                  <a:schemeClr val="accent1"/>
                </a:solidFill>
              </a:rPr>
              <a:t>Managing Risk</a:t>
            </a:r>
            <a:r>
              <a:rPr lang="en-US" dirty="0">
                <a:solidFill>
                  <a:schemeClr val="accent1"/>
                </a:solidFill>
              </a:rPr>
              <a:t>: </a:t>
            </a:r>
            <a:r>
              <a:rPr lang="en-US" dirty="0"/>
              <a:t>Existing reliability risks during extreme weather will be amplified by increasing restrictions on carbon emissions and a prevalence of limited-energy resources (gas/renewables)</a:t>
            </a:r>
          </a:p>
          <a:p>
            <a:pPr lvl="1"/>
            <a:r>
              <a:rPr lang="en-US" dirty="0"/>
              <a:t>There are limits to how much risk can be mitigated through the market</a:t>
            </a:r>
          </a:p>
          <a:p>
            <a:pPr lvl="1"/>
            <a:r>
              <a:rPr lang="en-US" dirty="0"/>
              <a:t>New England can learn from extreme weather events in other regions</a:t>
            </a:r>
          </a:p>
          <a:p>
            <a:r>
              <a:rPr lang="en-US" b="1" dirty="0">
                <a:solidFill>
                  <a:schemeClr val="accent1"/>
                </a:solidFill>
              </a:rPr>
              <a:t>Transmission Expansion</a:t>
            </a:r>
            <a:r>
              <a:rPr lang="en-US" dirty="0">
                <a:solidFill>
                  <a:schemeClr val="accent1"/>
                </a:solidFill>
              </a:rPr>
              <a:t>: </a:t>
            </a:r>
            <a:r>
              <a:rPr lang="en-US" dirty="0"/>
              <a:t>More transmission will be needed to interconnect and deliver large-scale renewable energy to meet state policy goals (separate from reliability needs)</a:t>
            </a:r>
          </a:p>
          <a:p>
            <a:r>
              <a:rPr lang="en-US" b="1" dirty="0">
                <a:solidFill>
                  <a:schemeClr val="accent1"/>
                </a:solidFill>
              </a:rPr>
              <a:t>Adapting the Market Design</a:t>
            </a:r>
            <a:r>
              <a:rPr lang="en-US" dirty="0">
                <a:solidFill>
                  <a:schemeClr val="accent1"/>
                </a:solidFill>
              </a:rPr>
              <a:t>: </a:t>
            </a:r>
            <a:r>
              <a:rPr lang="en-US" dirty="0"/>
              <a:t>Wholesale electricity markets are adapting to changing circumstances and policy objectives</a:t>
            </a:r>
          </a:p>
        </p:txBody>
      </p:sp>
    </p:spTree>
    <p:extLst>
      <p:ext uri="{BB962C8B-B14F-4D97-AF65-F5344CB8AC3E}">
        <p14:creationId xmlns:p14="http://schemas.microsoft.com/office/powerpoint/2010/main" val="427859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Achieving state policy goals will fundamentally change the resource mix</a:t>
            </a:r>
          </a:p>
        </p:txBody>
      </p:sp>
      <p:sp>
        <p:nvSpPr>
          <p:cNvPr id="3" name="Text Placeholder 2"/>
          <p:cNvSpPr>
            <a:spLocks noGrp="1"/>
          </p:cNvSpPr>
          <p:nvPr>
            <p:ph type="body" idx="1"/>
          </p:nvPr>
        </p:nvSpPr>
        <p:spPr/>
        <p:txBody>
          <a:bodyPr/>
          <a:lstStyle/>
          <a:p>
            <a:r>
              <a:rPr lang="en-US" dirty="0"/>
              <a:t>This will ultimately affect the entire economy as states seek to use clean energy from the grid to electrify the heating and transportation sectors</a:t>
            </a:r>
          </a:p>
        </p:txBody>
      </p:sp>
      <p:sp>
        <p:nvSpPr>
          <p:cNvPr id="4" name="Slide Number Placeholder 3"/>
          <p:cNvSpPr>
            <a:spLocks noGrp="1"/>
          </p:cNvSpPr>
          <p:nvPr>
            <p:ph type="sldNum" sz="quarter" idx="4"/>
          </p:nvPr>
        </p:nvSpPr>
        <p:spPr>
          <a:xfrm>
            <a:off x="8534400" y="6365882"/>
            <a:ext cx="381000" cy="263518"/>
          </a:xfrm>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280680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Iso-ne.com\shares\publicaffairs\Corporate Communications &amp; Media\Corporate Communications\0. Photos &amp; Graphics\ISO-NE Graphics\Graphics extracted from one-sheet explainers\win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037176" y="5088307"/>
            <a:ext cx="338003" cy="5473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295930"/>
            <a:ext cx="8382000" cy="1143000"/>
          </a:xfrm>
        </p:spPr>
        <p:txBody>
          <a:bodyPr>
            <a:noAutofit/>
          </a:bodyPr>
          <a:lstStyle/>
          <a:p>
            <a:r>
              <a:rPr lang="en-US" sz="2800" dirty="0"/>
              <a:t>New England’s Power System Has Already Experienced Dramatic Changes in the Energy Mix </a:t>
            </a:r>
            <a:br>
              <a:rPr lang="en-US" dirty="0"/>
            </a:br>
            <a:r>
              <a:rPr lang="en-US" sz="1800" b="0" i="1" dirty="0"/>
              <a:t>Economic and environmental factors have shifted the region’s electricity production</a:t>
            </a:r>
          </a:p>
        </p:txBody>
      </p:sp>
      <p:graphicFrame>
        <p:nvGraphicFramePr>
          <p:cNvPr id="6" name="Chart Placeholder 5"/>
          <p:cNvGraphicFramePr>
            <a:graphicFrameLocks noGrp="1"/>
          </p:cNvGraphicFramePr>
          <p:nvPr>
            <p:ph type="chart" sz="quarter" idx="11"/>
          </p:nvPr>
        </p:nvGraphicFramePr>
        <p:xfrm>
          <a:off x="457200" y="1600200"/>
          <a:ext cx="8229600"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821873" y="1524000"/>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Percent of Total </a:t>
            </a:r>
            <a:r>
              <a:rPr kumimoji="0" lang="en-US" sz="1800" b="1" i="0" u="none" strike="noStrike" kern="1200" cap="none" spc="0" normalizeH="0" baseline="0" noProof="0" dirty="0">
                <a:ln>
                  <a:noFill/>
                </a:ln>
                <a:solidFill>
                  <a:srgbClr val="000000"/>
                </a:solidFill>
                <a:effectLst/>
                <a:uLnTx/>
                <a:uFillTx/>
                <a:latin typeface="Calibri"/>
                <a:ea typeface="+mn-ea"/>
                <a:cs typeface="+mn-cs"/>
              </a:rPr>
              <a:t>Electric Energy </a:t>
            </a:r>
            <a:r>
              <a:rPr kumimoji="0" lang="en-US" sz="1800" b="0" i="0" u="none" strike="noStrike" kern="1200" cap="none" spc="0" normalizeH="0" baseline="0" noProof="0" dirty="0">
                <a:ln>
                  <a:noFill/>
                </a:ln>
                <a:solidFill>
                  <a:srgbClr val="000000"/>
                </a:solidFill>
                <a:effectLst/>
                <a:uLnTx/>
                <a:uFillTx/>
                <a:latin typeface="Calibri"/>
                <a:ea typeface="+mn-ea"/>
                <a:cs typeface="+mn-cs"/>
              </a:rPr>
              <a:t>Production by Fuel Type (2000 vs. 2020)</a:t>
            </a:r>
          </a:p>
        </p:txBody>
      </p:sp>
      <p:sp>
        <p:nvSpPr>
          <p:cNvPr id="8" name="TextBox 7"/>
          <p:cNvSpPr txBox="1"/>
          <p:nvPr/>
        </p:nvSpPr>
        <p:spPr>
          <a:xfrm>
            <a:off x="457200" y="5758822"/>
            <a:ext cx="8305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Source: ISO New England </a:t>
            </a:r>
            <a:r>
              <a:rPr kumimoji="0" lang="en-US" sz="1000" b="0" i="0" u="none" strike="noStrike" kern="1200" cap="none" spc="0" normalizeH="0" baseline="0" noProof="0" dirty="0">
                <a:ln>
                  <a:noFill/>
                </a:ln>
                <a:solidFill>
                  <a:srgbClr val="000000"/>
                </a:solidFill>
                <a:effectLst/>
                <a:uLnTx/>
                <a:uFillTx/>
                <a:latin typeface="Calibri"/>
                <a:ea typeface="+mn-ea"/>
                <a:cs typeface="+mn-cs"/>
                <a:hlinkClick r:id="rId5"/>
              </a:rPr>
              <a:t>Net Energy and Peak Load by Source</a:t>
            </a:r>
            <a:r>
              <a:rPr kumimoji="0" lang="en-US" sz="1000" b="0" i="0" u="none" strike="noStrike" kern="1200" cap="none" spc="0" normalizeH="0" baseline="0" noProof="0" dirty="0">
                <a:ln>
                  <a:noFill/>
                </a:ln>
                <a:solidFill>
                  <a:srgbClr val="000000"/>
                </a:solidFill>
                <a:effectLst/>
                <a:uLnTx/>
                <a:uFillTx/>
                <a:latin typeface="Calibri"/>
                <a:ea typeface="+mn-ea"/>
                <a:cs typeface="+mn-cs"/>
              </a:rPr>
              <a:t>; data for 2020 is preliminary and subject to resettlement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a:ea typeface="+mn-ea"/>
                <a:cs typeface="+mn-cs"/>
              </a:rPr>
              <a:t>Renewables include landfill gas, biomass, other biomass gas, wind, grid-scale solar, municipal solid waste, and miscellaneous fuels.</a:t>
            </a:r>
            <a:br>
              <a:rPr kumimoji="0" lang="en-US" sz="1000" b="0" i="0" u="none" strike="noStrike" kern="1200" cap="none" spc="0" normalizeH="0" baseline="0" noProof="0" dirty="0">
                <a:ln>
                  <a:noFill/>
                </a:ln>
                <a:solidFill>
                  <a:srgbClr val="000000"/>
                </a:solidFill>
                <a:effectLst/>
                <a:uLnTx/>
                <a:uFillTx/>
                <a:latin typeface="Calibri"/>
                <a:ea typeface="+mn-ea"/>
                <a:cs typeface="+mn-cs"/>
              </a:rPr>
            </a:br>
            <a:r>
              <a:rPr kumimoji="0" lang="en-US" sz="1000" b="0" i="0" u="none" strike="noStrike" kern="1200" cap="none" spc="0" normalizeH="0" baseline="0" noProof="0" dirty="0">
                <a:ln>
                  <a:noFill/>
                </a:ln>
                <a:solidFill>
                  <a:srgbClr val="000000"/>
                </a:solidFill>
                <a:effectLst/>
                <a:uLnTx/>
                <a:uFillTx/>
                <a:latin typeface="Calibri"/>
                <a:ea typeface="+mn-ea"/>
                <a:cs typeface="+mn-cs"/>
              </a:rPr>
              <a:t>This data represents electric generation within New England; it does not include imports or behind-the-meter (BTM) resources, such as BTM solar.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pic>
        <p:nvPicPr>
          <p:cNvPr id="4098" name="Picture 2" descr="http://moss/my/personal/tmeek/Shared%20Pictures/Fuel-Icon-Oi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4935" y="5174678"/>
            <a:ext cx="364297" cy="4609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oss/my/personal/tmeek/Shared%20Pictures/Fuel-Icon-Nuclea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6934" y="5202495"/>
            <a:ext cx="454089" cy="4331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79907" y="5170488"/>
            <a:ext cx="189159" cy="46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Iso-ne.com\shares\publicaffairs\Corporate Communications &amp; Media\Corporate Communications\0. Photos &amp; Graphics\ISO-NE Graphics\Graphics extracted from one-sheet explainers\sola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476148" y="5227988"/>
            <a:ext cx="410685" cy="4076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68836" y="5148154"/>
            <a:ext cx="279500" cy="541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7600" y="5170488"/>
            <a:ext cx="505935" cy="44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34545" y="5188902"/>
            <a:ext cx="667997" cy="446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24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normAutofit/>
          </a:bodyPr>
          <a:lstStyle/>
          <a:p>
            <a:r>
              <a:rPr lang="en-US" sz="2800" dirty="0"/>
              <a:t>States Are Targeting Increases in Renewable and Clean Energy and Deep Reductions in CO</a:t>
            </a:r>
            <a:r>
              <a:rPr lang="en-US" sz="2800" baseline="-25000" dirty="0"/>
              <a:t>2</a:t>
            </a:r>
            <a:r>
              <a:rPr lang="en-US" sz="2800" dirty="0"/>
              <a:t> Emissions</a:t>
            </a:r>
          </a:p>
        </p:txBody>
      </p:sp>
      <p:graphicFrame>
        <p:nvGraphicFramePr>
          <p:cNvPr id="6" name="Table 5"/>
          <p:cNvGraphicFramePr>
            <a:graphicFrameLocks noGrp="1"/>
          </p:cNvGraphicFramePr>
          <p:nvPr>
            <p:extLst>
              <p:ext uri="{D42A27DB-BD31-4B8C-83A1-F6EECF244321}">
                <p14:modId xmlns:p14="http://schemas.microsoft.com/office/powerpoint/2010/main" val="1633821810"/>
              </p:ext>
            </p:extLst>
          </p:nvPr>
        </p:nvGraphicFramePr>
        <p:xfrm>
          <a:off x="342900" y="1447800"/>
          <a:ext cx="8458200" cy="4495799"/>
        </p:xfrm>
        <a:graphic>
          <a:graphicData uri="http://schemas.openxmlformats.org/drawingml/2006/table">
            <a:tbl>
              <a:tblPr firstRow="1" bandRow="1">
                <a:tableStyleId>{5940675A-B579-460E-94D1-54222C63F5DA}</a:tableStyleId>
              </a:tblPr>
              <a:tblGrid>
                <a:gridCol w="3302157">
                  <a:extLst>
                    <a:ext uri="{9D8B030D-6E8A-4147-A177-3AD203B41FA5}">
                      <a16:colId xmlns:a16="http://schemas.microsoft.com/office/drawing/2014/main" val="2091019576"/>
                    </a:ext>
                  </a:extLst>
                </a:gridCol>
                <a:gridCol w="5156043">
                  <a:extLst>
                    <a:ext uri="{9D8B030D-6E8A-4147-A177-3AD203B41FA5}">
                      <a16:colId xmlns:a16="http://schemas.microsoft.com/office/drawing/2014/main" val="974669282"/>
                    </a:ext>
                  </a:extLst>
                </a:gridCol>
              </a:tblGrid>
              <a:tr h="1243078">
                <a:tc>
                  <a:txBody>
                    <a:bodyPr/>
                    <a:lstStyle/>
                    <a:p>
                      <a:pPr algn="l"/>
                      <a:r>
                        <a:rPr lang="en-US" sz="2400" b="1" dirty="0"/>
                        <a:t>≥80% by 2050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b="1" dirty="0"/>
                        <a:t>Five states mandate greenhouse gas reductions economy wide: MA, CT, ME, RI, and VT (mostly below 1990 levels)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4724291"/>
                  </a:ext>
                </a:extLst>
              </a:tr>
              <a:tr h="870155">
                <a:tc>
                  <a:txBody>
                    <a:bodyPr/>
                    <a:lstStyle/>
                    <a:p>
                      <a:pPr algn="l">
                        <a:spcAft>
                          <a:spcPts val="0"/>
                        </a:spcAft>
                      </a:pPr>
                      <a:r>
                        <a:rPr lang="pl-PL" sz="2400" dirty="0">
                          <a:solidFill>
                            <a:srgbClr val="77BD2A"/>
                          </a:solidFill>
                        </a:rPr>
                        <a:t>Net-Zero by 2050</a:t>
                      </a:r>
                      <a:endParaRPr lang="en-US" sz="2400" dirty="0">
                        <a:solidFill>
                          <a:srgbClr val="77BD2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2400" dirty="0">
                          <a:solidFill>
                            <a:srgbClr val="77BD2A"/>
                          </a:solidFill>
                        </a:rPr>
                        <a:t>8</a:t>
                      </a:r>
                      <a:r>
                        <a:rPr lang="en-US" sz="2400" dirty="0">
                          <a:solidFill>
                            <a:srgbClr val="77BD2A"/>
                          </a:solidFill>
                        </a:rPr>
                        <a:t>0</a:t>
                      </a:r>
                      <a:r>
                        <a:rPr lang="pl-PL" sz="2400" dirty="0">
                          <a:solidFill>
                            <a:srgbClr val="77BD2A"/>
                          </a:solidFill>
                        </a:rPr>
                        <a:t>% by 2050 </a:t>
                      </a:r>
                      <a:endParaRPr lang="en-US" sz="2400" dirty="0">
                        <a:solidFill>
                          <a:srgbClr val="77BD2A"/>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US" sz="2400" dirty="0">
                          <a:solidFill>
                            <a:srgbClr val="77BD2A"/>
                          </a:solidFill>
                        </a:rPr>
                        <a:t>MA statewide GHG emissions limit </a:t>
                      </a:r>
                    </a:p>
                    <a:p>
                      <a:pPr algn="l">
                        <a:spcAft>
                          <a:spcPts val="0"/>
                        </a:spcAft>
                      </a:pPr>
                      <a:r>
                        <a:rPr lang="en-US" sz="2400" dirty="0">
                          <a:solidFill>
                            <a:srgbClr val="77BD2A"/>
                          </a:solidFill>
                        </a:rPr>
                        <a:t>MA clean energy standard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6162154"/>
                  </a:ext>
                </a:extLst>
              </a:tr>
              <a:tr h="504137">
                <a:tc>
                  <a:txBody>
                    <a:bodyPr/>
                    <a:lstStyle/>
                    <a:p>
                      <a:pPr algn="l"/>
                      <a:r>
                        <a:rPr lang="en-US" sz="2400" dirty="0">
                          <a:solidFill>
                            <a:srgbClr val="1E6A9A"/>
                          </a:solidFill>
                        </a:rPr>
                        <a:t>90% by 2050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solidFill>
                            <a:srgbClr val="1E6A9A"/>
                          </a:solidFill>
                        </a:rPr>
                        <a:t>VT renewable energy requirement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4617790"/>
                  </a:ext>
                </a:extLst>
              </a:tr>
              <a:tr h="870155">
                <a:tc>
                  <a:txBody>
                    <a:bodyPr/>
                    <a:lstStyle/>
                    <a:p>
                      <a:pPr algn="l"/>
                      <a:r>
                        <a:rPr lang="en-US" sz="2400" dirty="0">
                          <a:solidFill>
                            <a:srgbClr val="8555A1"/>
                          </a:solidFill>
                        </a:rPr>
                        <a:t>100% by 2050 </a:t>
                      </a:r>
                    </a:p>
                    <a:p>
                      <a:pPr algn="l"/>
                      <a:r>
                        <a:rPr lang="en-US" sz="2400" dirty="0">
                          <a:solidFill>
                            <a:srgbClr val="8555A1"/>
                          </a:solidFill>
                        </a:rPr>
                        <a:t>Carbon-Neutral by 2045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solidFill>
                            <a:srgbClr val="8555A1"/>
                          </a:solidFill>
                        </a:rPr>
                        <a:t>ME renewable energy requirement </a:t>
                      </a:r>
                    </a:p>
                    <a:p>
                      <a:pPr algn="l"/>
                      <a:r>
                        <a:rPr lang="en-US" sz="2400" dirty="0">
                          <a:solidFill>
                            <a:srgbClr val="8555A1"/>
                          </a:solidFill>
                        </a:rPr>
                        <a:t>ME emissions goal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9146549"/>
                  </a:ext>
                </a:extLst>
              </a:tr>
              <a:tr h="504137">
                <a:tc>
                  <a:txBody>
                    <a:bodyPr/>
                    <a:lstStyle/>
                    <a:p>
                      <a:pPr algn="l"/>
                      <a:r>
                        <a:rPr lang="en-US" sz="2400" dirty="0">
                          <a:solidFill>
                            <a:srgbClr val="1795D2"/>
                          </a:solidFill>
                        </a:rPr>
                        <a:t>100% by 2040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solidFill>
                            <a:srgbClr val="1795D2"/>
                          </a:solidFill>
                        </a:rPr>
                        <a:t>CT zero-carbon electricity goal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0455851"/>
                  </a:ext>
                </a:extLst>
              </a:tr>
              <a:tr h="504137">
                <a:tc>
                  <a:txBody>
                    <a:bodyPr/>
                    <a:lstStyle/>
                    <a:p>
                      <a:pPr algn="l"/>
                      <a:r>
                        <a:rPr lang="en-US" sz="2400" dirty="0">
                          <a:solidFill>
                            <a:srgbClr val="F68920"/>
                          </a:solidFill>
                        </a:rPr>
                        <a:t>100% by 2030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solidFill>
                            <a:srgbClr val="F68920"/>
                          </a:solidFill>
                        </a:rPr>
                        <a:t>RI renewable energy goal</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6839301"/>
                  </a:ext>
                </a:extLst>
              </a:tr>
            </a:tbl>
          </a:graphicData>
        </a:graphic>
      </p:graphicFrame>
    </p:spTree>
    <p:extLst>
      <p:ext uri="{BB962C8B-B14F-4D97-AF65-F5344CB8AC3E}">
        <p14:creationId xmlns:p14="http://schemas.microsoft.com/office/powerpoint/2010/main" val="11386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solidFill>
                  <a:srgbClr val="62777F"/>
                </a:solidFill>
              </a:rPr>
              <a:pPr/>
              <a:t>8</a:t>
            </a:fld>
            <a:endParaRPr lang="en-US" dirty="0">
              <a:solidFill>
                <a:srgbClr val="62777F"/>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2708113"/>
              </p:ext>
            </p:extLst>
          </p:nvPr>
        </p:nvGraphicFramePr>
        <p:xfrm>
          <a:off x="152400" y="1236198"/>
          <a:ext cx="8686800" cy="49196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62641" y="152400"/>
            <a:ext cx="6505609" cy="1143000"/>
          </a:xfrm>
        </p:spPr>
        <p:txBody>
          <a:bodyPr>
            <a:noAutofit/>
          </a:bodyPr>
          <a:lstStyle/>
          <a:p>
            <a:r>
              <a:rPr lang="en-US" sz="2800" dirty="0"/>
              <a:t>State Polices are Requiring Increasing Amounts of Renewable Energy</a:t>
            </a:r>
            <a:endParaRPr lang="en-US" sz="2800" b="0" i="1" dirty="0"/>
          </a:p>
        </p:txBody>
      </p:sp>
      <p:sp>
        <p:nvSpPr>
          <p:cNvPr id="3" name="TextBox 2"/>
          <p:cNvSpPr txBox="1"/>
          <p:nvPr/>
        </p:nvSpPr>
        <p:spPr>
          <a:xfrm>
            <a:off x="1828800" y="1926024"/>
            <a:ext cx="1459531" cy="1169551"/>
          </a:xfrm>
          <a:prstGeom prst="rect">
            <a:avLst/>
          </a:prstGeom>
          <a:noFill/>
        </p:spPr>
        <p:txBody>
          <a:bodyPr wrap="square" rtlCol="0">
            <a:spAutoFit/>
          </a:bodyPr>
          <a:lstStyle/>
          <a:p>
            <a:pPr marL="290513" indent="-290513"/>
            <a:r>
              <a:rPr lang="en-US" sz="1400" b="1" dirty="0">
                <a:solidFill>
                  <a:srgbClr val="1E6A9A"/>
                </a:solidFill>
              </a:rPr>
              <a:t>VT</a:t>
            </a:r>
            <a:r>
              <a:rPr lang="en-US" sz="1400" dirty="0">
                <a:solidFill>
                  <a:srgbClr val="1E6A9A"/>
                </a:solidFill>
              </a:rPr>
              <a:t>:	2020 – 59% </a:t>
            </a:r>
          </a:p>
          <a:p>
            <a:pPr marL="290513" indent="-290513"/>
            <a:r>
              <a:rPr lang="en-US" sz="1400" dirty="0">
                <a:solidFill>
                  <a:srgbClr val="1E6A9A"/>
                </a:solidFill>
              </a:rPr>
              <a:t>	2025 – 63% </a:t>
            </a:r>
          </a:p>
          <a:p>
            <a:pPr marL="290513" indent="-290513"/>
            <a:r>
              <a:rPr lang="en-US" sz="1400" dirty="0">
                <a:solidFill>
                  <a:srgbClr val="1E6A9A"/>
                </a:solidFill>
              </a:rPr>
              <a:t>	2030 – 71%</a:t>
            </a:r>
          </a:p>
          <a:p>
            <a:pPr marL="290513" indent="-290513"/>
            <a:r>
              <a:rPr lang="en-US" sz="1400" dirty="0">
                <a:solidFill>
                  <a:srgbClr val="1E6A9A"/>
                </a:solidFill>
              </a:rPr>
              <a:t>	2035 – 75%</a:t>
            </a:r>
          </a:p>
          <a:p>
            <a:pPr marL="290513" indent="-290513"/>
            <a:r>
              <a:rPr lang="en-US" sz="1400" dirty="0">
                <a:solidFill>
                  <a:srgbClr val="1E6A9A"/>
                </a:solidFill>
              </a:rPr>
              <a:t>	2040 – 75% </a:t>
            </a:r>
          </a:p>
        </p:txBody>
      </p:sp>
      <p:sp>
        <p:nvSpPr>
          <p:cNvPr id="4" name="TextBox 3"/>
          <p:cNvSpPr txBox="1"/>
          <p:nvPr/>
        </p:nvSpPr>
        <p:spPr>
          <a:xfrm>
            <a:off x="8257320" y="2765897"/>
            <a:ext cx="457200" cy="400110"/>
          </a:xfrm>
          <a:prstGeom prst="rect">
            <a:avLst/>
          </a:prstGeom>
          <a:noFill/>
        </p:spPr>
        <p:txBody>
          <a:bodyPr wrap="square" rtlCol="0">
            <a:spAutoFit/>
          </a:bodyPr>
          <a:lstStyle/>
          <a:p>
            <a:r>
              <a:rPr lang="en-US" sz="2000" b="1" dirty="0">
                <a:solidFill>
                  <a:srgbClr val="F68920"/>
                </a:solidFill>
              </a:rPr>
              <a:t>RI</a:t>
            </a:r>
          </a:p>
        </p:txBody>
      </p:sp>
      <p:sp>
        <p:nvSpPr>
          <p:cNvPr id="7" name="TextBox 6"/>
          <p:cNvSpPr txBox="1"/>
          <p:nvPr/>
        </p:nvSpPr>
        <p:spPr>
          <a:xfrm>
            <a:off x="8209438" y="2127907"/>
            <a:ext cx="579474" cy="400110"/>
          </a:xfrm>
          <a:prstGeom prst="rect">
            <a:avLst/>
          </a:prstGeom>
          <a:noFill/>
        </p:spPr>
        <p:txBody>
          <a:bodyPr wrap="square" rtlCol="0">
            <a:spAutoFit/>
          </a:bodyPr>
          <a:lstStyle/>
          <a:p>
            <a:r>
              <a:rPr lang="en-US" sz="2000" b="1" dirty="0">
                <a:solidFill>
                  <a:srgbClr val="77BD2A"/>
                </a:solidFill>
              </a:rPr>
              <a:t>MA</a:t>
            </a:r>
          </a:p>
        </p:txBody>
      </p:sp>
      <p:sp>
        <p:nvSpPr>
          <p:cNvPr id="8" name="TextBox 7"/>
          <p:cNvSpPr txBox="1"/>
          <p:nvPr/>
        </p:nvSpPr>
        <p:spPr>
          <a:xfrm>
            <a:off x="8246493" y="2418467"/>
            <a:ext cx="579474" cy="400110"/>
          </a:xfrm>
          <a:prstGeom prst="rect">
            <a:avLst/>
          </a:prstGeom>
          <a:noFill/>
        </p:spPr>
        <p:txBody>
          <a:bodyPr wrap="square" rtlCol="0">
            <a:spAutoFit/>
          </a:bodyPr>
          <a:lstStyle/>
          <a:p>
            <a:r>
              <a:rPr lang="en-US" sz="2000" b="1" dirty="0">
                <a:solidFill>
                  <a:srgbClr val="1795D2"/>
                </a:solidFill>
              </a:rPr>
              <a:t>CT</a:t>
            </a:r>
          </a:p>
        </p:txBody>
      </p:sp>
      <p:sp>
        <p:nvSpPr>
          <p:cNvPr id="9" name="TextBox 8"/>
          <p:cNvSpPr txBox="1"/>
          <p:nvPr/>
        </p:nvSpPr>
        <p:spPr>
          <a:xfrm>
            <a:off x="8252638" y="3833292"/>
            <a:ext cx="579474" cy="400110"/>
          </a:xfrm>
          <a:prstGeom prst="rect">
            <a:avLst/>
          </a:prstGeom>
          <a:noFill/>
        </p:spPr>
        <p:txBody>
          <a:bodyPr wrap="square" rtlCol="0">
            <a:spAutoFit/>
          </a:bodyPr>
          <a:lstStyle/>
          <a:p>
            <a:r>
              <a:rPr lang="en-US" sz="2000" b="1" dirty="0">
                <a:solidFill>
                  <a:srgbClr val="FBB92F"/>
                </a:solidFill>
              </a:rPr>
              <a:t>NH</a:t>
            </a:r>
          </a:p>
        </p:txBody>
      </p:sp>
      <p:sp>
        <p:nvSpPr>
          <p:cNvPr id="10" name="TextBox 9"/>
          <p:cNvSpPr txBox="1"/>
          <p:nvPr/>
        </p:nvSpPr>
        <p:spPr>
          <a:xfrm>
            <a:off x="8223530" y="1742486"/>
            <a:ext cx="579474" cy="400110"/>
          </a:xfrm>
          <a:prstGeom prst="rect">
            <a:avLst/>
          </a:prstGeom>
          <a:noFill/>
        </p:spPr>
        <p:txBody>
          <a:bodyPr wrap="square" rtlCol="0">
            <a:spAutoFit/>
          </a:bodyPr>
          <a:lstStyle/>
          <a:p>
            <a:r>
              <a:rPr lang="en-US" sz="2000" b="1" dirty="0">
                <a:solidFill>
                  <a:srgbClr val="8555A1"/>
                </a:solidFill>
              </a:rPr>
              <a:t>ME</a:t>
            </a:r>
          </a:p>
        </p:txBody>
      </p:sp>
      <p:sp>
        <p:nvSpPr>
          <p:cNvPr id="11" name="TextBox 10"/>
          <p:cNvSpPr txBox="1"/>
          <p:nvPr/>
        </p:nvSpPr>
        <p:spPr>
          <a:xfrm>
            <a:off x="462641" y="5237055"/>
            <a:ext cx="8254286" cy="1061829"/>
          </a:xfrm>
          <a:prstGeom prst="rect">
            <a:avLst/>
          </a:prstGeom>
          <a:noFill/>
        </p:spPr>
        <p:txBody>
          <a:bodyPr wrap="square" rtlCol="0">
            <a:spAutoFit/>
          </a:bodyPr>
          <a:lstStyle/>
          <a:p>
            <a:r>
              <a:rPr lang="en-US" sz="900" dirty="0">
                <a:solidFill>
                  <a:srgbClr val="000000"/>
                </a:solidFill>
              </a:rPr>
              <a:t>Notes: State RPS requirements promote the development of renewable energy resources by requiring electricity providers (electric distribution companies and competitive suppliers) to serve a minimum percentage of their retail load using renewable energy. Connecticut’s Class I RPS requirement plateaus at 40% in 2030. Maine’s Class I/IA RPS requirement increases to 50% in 2030 and remains at that level each year thereafter. Massachusetts’ Class I RPS requirement increases by 2% each year between 2020 and 2024, 3% each year between 2025 and 2029, reverting back to 1% each year thereafter, with no stated expiration date. New Hampshire’s percentages include the requirements for both Class I and Class II resources (Class II resources are new solar technologies beginning operation after January 1, 2006). New Hampshire’s Class I and Class II RPS requirements plateau at 15.7% in 2025. Rhode Island’s requirement for ‘new’ renewable energy plateaus at 36.5% in 2035. Vermont’s ‘total renewable energy’ requirement plateaus at 75% in 2032; it recognizes all forms of new and existing renewable energy and is unique in classifying large-scale hydropower as renewable. </a:t>
            </a:r>
            <a:endParaRPr lang="en-US" sz="300" dirty="0">
              <a:solidFill>
                <a:srgbClr val="000000"/>
              </a:solidFill>
            </a:endParaRPr>
          </a:p>
        </p:txBody>
      </p:sp>
      <p:pic>
        <p:nvPicPr>
          <p:cNvPr id="1026" name="Picture 2" descr="http://moss/my/personal/tmeek/Shared%20Pictures/2018%20fsa_renewable%20resour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025" y="231077"/>
            <a:ext cx="1549400" cy="154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0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01567" y="970560"/>
            <a:ext cx="4039876" cy="507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7" name="Content Placeholder 12"/>
          <p:cNvGraphicFramePr>
            <a:graphicFrameLocks noGrp="1"/>
          </p:cNvGraphicFramePr>
          <p:nvPr>
            <p:ph sz="half" idx="2"/>
          </p:nvPr>
        </p:nvGraphicFramePr>
        <p:xfrm>
          <a:off x="-304800" y="1905114"/>
          <a:ext cx="5410200" cy="4277811"/>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p:cNvSpPr/>
          <p:nvPr/>
        </p:nvSpPr>
        <p:spPr>
          <a:xfrm>
            <a:off x="5445862" y="5127448"/>
            <a:ext cx="92243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CT 4 MW</a:t>
            </a:r>
          </a:p>
        </p:txBody>
      </p:sp>
      <p:sp>
        <p:nvSpPr>
          <p:cNvPr id="23" name="Rectangle 22"/>
          <p:cNvSpPr/>
          <p:nvPr/>
        </p:nvSpPr>
        <p:spPr>
          <a:xfrm>
            <a:off x="7154141" y="2187833"/>
            <a:ext cx="106680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000000"/>
                </a:solidFill>
                <a:latin typeface="Calibri"/>
              </a:rPr>
              <a:t>222</a:t>
            </a:r>
            <a:endParaRPr kumimoji="0" lang="en-US" sz="14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MW</a:t>
            </a:r>
          </a:p>
        </p:txBody>
      </p:sp>
      <p:sp>
        <p:nvSpPr>
          <p:cNvPr id="38" name="Rectangle 37"/>
          <p:cNvSpPr/>
          <p:nvPr/>
        </p:nvSpPr>
        <p:spPr>
          <a:xfrm>
            <a:off x="7201371" y="4644487"/>
            <a:ext cx="1540474"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a:ea typeface="+mn-ea"/>
                <a:cs typeface="+mn-cs"/>
              </a:rPr>
              <a:t>Offshore Wind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Calibri"/>
              </a:rPr>
              <a:t>13,170</a:t>
            </a:r>
            <a:r>
              <a:rPr kumimoji="0" lang="en-US" sz="1400" b="1" i="0" u="none" strike="noStrike" kern="1200" cap="none" spc="0" normalizeH="0" baseline="0" noProof="0" dirty="0">
                <a:ln>
                  <a:noFill/>
                </a:ln>
                <a:solidFill>
                  <a:srgbClr val="000000"/>
                </a:solidFill>
                <a:effectLst/>
                <a:uLnTx/>
                <a:uFillTx/>
                <a:latin typeface="Calibri"/>
                <a:ea typeface="+mn-ea"/>
                <a:cs typeface="+mn-cs"/>
              </a:rPr>
              <a:t> MW</a:t>
            </a:r>
          </a:p>
        </p:txBody>
      </p:sp>
      <p:sp>
        <p:nvSpPr>
          <p:cNvPr id="6" name="Text Placeholder 5"/>
          <p:cNvSpPr>
            <a:spLocks noGrp="1"/>
          </p:cNvSpPr>
          <p:nvPr>
            <p:ph type="body" idx="1"/>
          </p:nvPr>
        </p:nvSpPr>
        <p:spPr>
          <a:xfrm>
            <a:off x="696352" y="1125143"/>
            <a:ext cx="3982858" cy="639762"/>
          </a:xfrm>
        </p:spPr>
        <p:txBody>
          <a:bodyPr/>
          <a:lstStyle/>
          <a:p>
            <a:pPr algn="ctr"/>
            <a:r>
              <a:rPr lang="en-US" dirty="0"/>
              <a:t>All Proposed Resources </a:t>
            </a:r>
          </a:p>
        </p:txBody>
      </p:sp>
      <p:sp>
        <p:nvSpPr>
          <p:cNvPr id="8" name="Text Placeholder 7"/>
          <p:cNvSpPr>
            <a:spLocks noGrp="1"/>
          </p:cNvSpPr>
          <p:nvPr>
            <p:ph type="body" sz="quarter" idx="3"/>
          </p:nvPr>
        </p:nvSpPr>
        <p:spPr>
          <a:xfrm>
            <a:off x="5087900" y="1125143"/>
            <a:ext cx="4498975" cy="639762"/>
          </a:xfrm>
        </p:spPr>
        <p:txBody>
          <a:bodyPr/>
          <a:lstStyle/>
          <a:p>
            <a:r>
              <a:rPr lang="en-US" dirty="0"/>
              <a:t>Wind Proposals</a:t>
            </a:r>
          </a:p>
        </p:txBody>
      </p:sp>
      <p:sp>
        <p:nvSpPr>
          <p:cNvPr id="5" name="Title 4"/>
          <p:cNvSpPr>
            <a:spLocks noGrp="1"/>
          </p:cNvSpPr>
          <p:nvPr>
            <p:ph type="title"/>
          </p:nvPr>
        </p:nvSpPr>
        <p:spPr>
          <a:xfrm>
            <a:off x="457200" y="228600"/>
            <a:ext cx="8229600" cy="1143000"/>
          </a:xfrm>
        </p:spPr>
        <p:txBody>
          <a:bodyPr>
            <a:normAutofit/>
          </a:bodyPr>
          <a:lstStyle/>
          <a:p>
            <a:r>
              <a:rPr lang="en-US" sz="2800" dirty="0"/>
              <a:t>Wind Power Comprises Two Thirds of New Resource Proposals in the ISO Interconnection Queue</a:t>
            </a:r>
          </a:p>
        </p:txBody>
      </p:sp>
      <p:sp>
        <p:nvSpPr>
          <p:cNvPr id="18" name="Left Brace 17"/>
          <p:cNvSpPr/>
          <p:nvPr/>
        </p:nvSpPr>
        <p:spPr>
          <a:xfrm>
            <a:off x="5055604" y="1935163"/>
            <a:ext cx="179003" cy="3521291"/>
          </a:xfrm>
          <a:prstGeom prst="leftBrace">
            <a:avLst>
              <a:gd name="adj1" fmla="val 12694"/>
              <a:gd name="adj2" fmla="val 72961"/>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2777F"/>
              </a:solidFill>
              <a:effectLst/>
              <a:uLnTx/>
              <a:uFillTx/>
              <a:latin typeface="Calibri"/>
              <a:ea typeface="+mn-ea"/>
              <a:cs typeface="+mn-cs"/>
            </a:endParaRPr>
          </a:p>
        </p:txBody>
      </p:sp>
      <p:sp>
        <p:nvSpPr>
          <p:cNvPr id="3" name="Slide Number Placeholder 2"/>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C7F894-2A36-495D-AB7C-1055F7AC0F9D}" type="slidenum">
              <a:rPr kumimoji="0" lang="en-US" sz="1400" b="0" i="0" u="none" strike="noStrike" kern="1200" cap="none" spc="0" normalizeH="0" baseline="0" noProof="0" smtClean="0">
                <a:ln>
                  <a:noFill/>
                </a:ln>
                <a:solidFill>
                  <a:srgbClr val="62777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62777F"/>
              </a:solidFill>
              <a:effectLst/>
              <a:uLnTx/>
              <a:uFillTx/>
              <a:latin typeface="Calibri"/>
              <a:ea typeface="+mn-ea"/>
              <a:cs typeface="+mn-cs"/>
            </a:endParaRPr>
          </a:p>
        </p:txBody>
      </p:sp>
      <p:sp>
        <p:nvSpPr>
          <p:cNvPr id="31" name="TextBox 30"/>
          <p:cNvSpPr txBox="1"/>
          <p:nvPr/>
        </p:nvSpPr>
        <p:spPr>
          <a:xfrm>
            <a:off x="620710" y="5622694"/>
            <a:ext cx="39433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Source: ISO Generator Interconnection Queue (</a:t>
            </a:r>
            <a:r>
              <a:rPr lang="en-US" sz="900" dirty="0">
                <a:solidFill>
                  <a:srgbClr val="000000"/>
                </a:solidFill>
                <a:latin typeface="Calibri"/>
              </a:rPr>
              <a:t>June </a:t>
            </a:r>
            <a:r>
              <a:rPr kumimoji="0" lang="en-US" sz="900" b="0" i="0" u="none" strike="noStrike" kern="1200" cap="none" spc="0" normalizeH="0" baseline="0" noProof="0" dirty="0">
                <a:ln>
                  <a:noFill/>
                </a:ln>
                <a:solidFill>
                  <a:srgbClr val="000000"/>
                </a:solidFill>
                <a:effectLst/>
                <a:uLnTx/>
                <a:uFillTx/>
                <a:latin typeface="Calibri"/>
                <a:ea typeface="+mn-ea"/>
                <a:cs typeface="+mn-cs"/>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Calibri"/>
                <a:ea typeface="+mn-ea"/>
                <a:cs typeface="+mn-cs"/>
              </a:rPr>
              <a:t>FERC and Non-FERC Jurisdictional Proposals; Nameplate Capacity Ratings</a:t>
            </a:r>
            <a:br>
              <a:rPr kumimoji="0" lang="en-US" sz="900" b="0" i="0" u="none" strike="noStrike" kern="1200" cap="none" spc="0" normalizeH="0" baseline="0" noProof="0" dirty="0">
                <a:ln>
                  <a:noFill/>
                </a:ln>
                <a:solidFill>
                  <a:srgbClr val="000000"/>
                </a:solidFill>
                <a:effectLst/>
                <a:uLnTx/>
                <a:uFillTx/>
                <a:latin typeface="Calibri"/>
                <a:ea typeface="+mn-ea"/>
                <a:cs typeface="+mn-cs"/>
              </a:rPr>
            </a:br>
            <a:r>
              <a:rPr kumimoji="0" lang="en-US" sz="900" b="0" i="0" u="none" strike="noStrike" kern="1200" cap="none" spc="0" normalizeH="0" baseline="0" noProof="0" dirty="0">
                <a:ln>
                  <a:noFill/>
                </a:ln>
                <a:solidFill>
                  <a:srgbClr val="000000"/>
                </a:solidFill>
                <a:effectLst/>
                <a:uLnTx/>
                <a:uFillTx/>
                <a:latin typeface="Calibri"/>
                <a:ea typeface="+mn-ea"/>
                <a:cs typeface="+mn-cs"/>
              </a:rPr>
              <a:t>Note: Some natural gas proposals include dual-fuel units (with oil backup). </a:t>
            </a:r>
            <a:br>
              <a:rPr kumimoji="0" lang="en-US" sz="900" b="0" i="0" u="none" strike="noStrike" kern="1200" cap="none" spc="0" normalizeH="0" baseline="0" noProof="0" dirty="0">
                <a:ln>
                  <a:noFill/>
                </a:ln>
                <a:solidFill>
                  <a:srgbClr val="000000"/>
                </a:solidFill>
                <a:effectLst/>
                <a:uLnTx/>
                <a:uFillTx/>
                <a:latin typeface="Calibri"/>
                <a:ea typeface="+mn-ea"/>
                <a:cs typeface="+mn-cs"/>
              </a:rPr>
            </a:br>
            <a:r>
              <a:rPr kumimoji="0" lang="en-US" sz="900" b="0" i="0" u="none" strike="noStrike" kern="1200" cap="none" spc="0" normalizeH="0" baseline="0" noProof="0" dirty="0">
                <a:ln>
                  <a:noFill/>
                </a:ln>
                <a:solidFill>
                  <a:srgbClr val="000000"/>
                </a:solidFill>
                <a:effectLst/>
                <a:uLnTx/>
                <a:uFillTx/>
                <a:latin typeface="Calibri"/>
                <a:ea typeface="+mn-ea"/>
                <a:cs typeface="+mn-cs"/>
              </a:rPr>
              <a:t>Some natural gas, wind, and solar proposals include battery storage.</a:t>
            </a:r>
          </a:p>
        </p:txBody>
      </p:sp>
      <p:pic>
        <p:nvPicPr>
          <p:cNvPr id="3074" name="Picture 2" descr="http://moss/my/personal/tmeek/Shared%20Pictures/wind-on-land-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10980" y="1927136"/>
            <a:ext cx="715229" cy="716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oss/my/personal/tmeek/Shared%20Pictures/wind-on-water-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1273" y="3756468"/>
            <a:ext cx="737358" cy="73816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852374" y="5606492"/>
            <a:ext cx="1274392"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a:ea typeface="+mn-ea"/>
                <a:cs typeface="+mn-cs"/>
              </a:rPr>
              <a:t>Offshore Wind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000000"/>
                </a:solidFill>
                <a:latin typeface="Calibri"/>
              </a:rPr>
              <a:t>5</a:t>
            </a:r>
            <a:r>
              <a:rPr kumimoji="0" lang="en-US" sz="1400" b="1" i="0" u="none" strike="noStrike" kern="1200" cap="none" spc="0" normalizeH="0" baseline="0" noProof="0" dirty="0">
                <a:ln>
                  <a:noFill/>
                </a:ln>
                <a:solidFill>
                  <a:srgbClr val="000000"/>
                </a:solidFill>
                <a:effectLst/>
                <a:uLnTx/>
                <a:uFillTx/>
                <a:latin typeface="Calibri"/>
                <a:ea typeface="+mn-ea"/>
                <a:cs typeface="+mn-cs"/>
              </a:rPr>
              <a:t>,605 MW</a:t>
            </a:r>
          </a:p>
        </p:txBody>
      </p:sp>
      <p:sp>
        <p:nvSpPr>
          <p:cNvPr id="28" name="TextBox 27"/>
          <p:cNvSpPr txBox="1"/>
          <p:nvPr/>
        </p:nvSpPr>
        <p:spPr>
          <a:xfrm>
            <a:off x="1925781" y="3786744"/>
            <a:ext cx="1524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29,735 MW</a:t>
            </a:r>
          </a:p>
        </p:txBody>
      </p:sp>
      <p:pic>
        <p:nvPicPr>
          <p:cNvPr id="29" name="Picture 3" descr="\\Iso-ne.com\shares\publicaffairs\Corporate Communications &amp; Media\Corporate Communications\0. Photos &amp; Graphics\ISO-NE Graphics\Graphics extracted from one-sheet explainers\wind.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141661" y="4318109"/>
            <a:ext cx="581891" cy="47111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Iso-ne.com\shares\publicaffairs\Corporate Communications &amp; Media\Corporate Communications\0. Photos &amp; Graphics\ISO-NE Graphics\Graphics extracted from one-sheet explainers\sola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26964" y="3962400"/>
            <a:ext cx="356975" cy="3543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3667" y="1775604"/>
            <a:ext cx="400917" cy="26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1764" y="2512583"/>
            <a:ext cx="159791" cy="34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39794" y="1775604"/>
            <a:ext cx="289005" cy="55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2" descr="C:\Users\mnuara\AppData\Local\Microsoft\Windows\Temporary Internet Files\Content.Outlook\DTZN4IK5\Fuel-cell-icon-scb.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9422" y="2268143"/>
            <a:ext cx="450732" cy="45073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5868781" y="5383151"/>
            <a:ext cx="1540474"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a:ea typeface="+mn-ea"/>
                <a:cs typeface="+mn-cs"/>
              </a:rPr>
              <a:t>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Calibri"/>
                <a:ea typeface="+mn-ea"/>
                <a:cs typeface="+mn-cs"/>
              </a:rPr>
              <a:t>Offshore Wind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Calibri"/>
              </a:rPr>
              <a:t>704</a:t>
            </a:r>
            <a:r>
              <a:rPr kumimoji="0" lang="en-US" sz="1400" b="1" i="0" u="none" strike="noStrike" kern="1200" cap="none" spc="0" normalizeH="0" baseline="0" noProof="0" dirty="0">
                <a:ln>
                  <a:noFill/>
                </a:ln>
                <a:solidFill>
                  <a:srgbClr val="000000"/>
                </a:solidFill>
                <a:effectLst/>
                <a:uLnTx/>
                <a:uFillTx/>
                <a:latin typeface="Calibri"/>
                <a:ea typeface="+mn-ea"/>
                <a:cs typeface="+mn-cs"/>
              </a:rPr>
              <a:t> MW</a:t>
            </a:r>
          </a:p>
        </p:txBody>
      </p:sp>
      <p:pic>
        <p:nvPicPr>
          <p:cNvPr id="40" name="Picture 6" descr="http://moss/my/personal/tmeek/Shared%20Pictures/Fuel-Icon-Nuclea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23869" y="1775604"/>
            <a:ext cx="253236" cy="24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262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3338</Words>
  <Application>Microsoft Office PowerPoint</Application>
  <PresentationFormat>On-screen Show (4:3)</PresentationFormat>
  <Paragraphs>302</Paragraphs>
  <Slides>31</Slides>
  <Notes>21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31</vt:i4>
      </vt:variant>
    </vt:vector>
  </HeadingPairs>
  <TitlesOfParts>
    <vt:vector size="35" baseType="lpstr">
      <vt:lpstr>Arial</vt:lpstr>
      <vt:lpstr>Calibri</vt:lpstr>
      <vt:lpstr>iso_white_cover</vt:lpstr>
      <vt:lpstr>blank</vt:lpstr>
      <vt:lpstr>PowerPoint Presentation</vt:lpstr>
      <vt:lpstr>ISO New England’s Mission and Vision</vt:lpstr>
      <vt:lpstr>Key Regional Themes</vt:lpstr>
      <vt:lpstr>Key Regional Themes, cont.</vt:lpstr>
      <vt:lpstr>Achieving state policy goals will fundamentally change the resource mix</vt:lpstr>
      <vt:lpstr>New England’s Power System Has Already Experienced Dramatic Changes in the Energy Mix  Economic and environmental factors have shifted the region’s electricity production</vt:lpstr>
      <vt:lpstr>States Are Targeting Increases in Renewable and Clean Energy and Deep Reductions in CO2 Emissions</vt:lpstr>
      <vt:lpstr>State Polices are Requiring Increasing Amounts of Renewable Energy</vt:lpstr>
      <vt:lpstr>Wind Power Comprises Two Thirds of New Resource Proposals in the ISO Interconnection Queue</vt:lpstr>
      <vt:lpstr>Energy-Efficiency and Renewable Resources Are  Trending Up in New England</vt:lpstr>
      <vt:lpstr>ISO’s Electrification Forecast Projects Demand Growth Electricity demand from electric vehicles and heating sectors over the next decade</vt:lpstr>
      <vt:lpstr>PowerPoint Presentation</vt:lpstr>
      <vt:lpstr>New England’s Transmission Grid Is the Interstate Highway System for Electricity</vt:lpstr>
      <vt:lpstr>New England Has Made Major Investments in Transmission to Ensure a Reliable Electric Grid</vt:lpstr>
      <vt:lpstr>Major Transmission Investment  Will Be Required to Support the Region’s Clean Energy Transition</vt:lpstr>
      <vt:lpstr>Energy Storage Is a Key Part of the New England Power Grid’s Past, Present, and Future</vt:lpstr>
      <vt:lpstr>What Does the Future Grid Look Like? There are two dimensions to the transition, happening simultaneously…</vt:lpstr>
      <vt:lpstr>PowerPoint Presentation</vt:lpstr>
      <vt:lpstr>New England’s Generation Fleet Relies Increasingly on “Just-in-Time” Energy Sources: Gas, Renewables Historically, most resources had large, ready stockpiles of fuel</vt:lpstr>
      <vt:lpstr>Extreme Cold Was Widespread During Crisis in Texas</vt:lpstr>
      <vt:lpstr>New England Temperatures Fell Well Below the Winter Average in Late Dec., and Early Jan. 2018 And temperatures stayed well below average for a two-week period</vt:lpstr>
      <vt:lpstr>Cold Weather Exposes Reliability Risks in New England In-region oil supplies dwindled during early January 2018 cold-weather event </vt:lpstr>
      <vt:lpstr>Texas Events Hold “Lessons Learned” for New England</vt:lpstr>
      <vt:lpstr>Texas Events Hold “Lessons Learned,” cont. </vt:lpstr>
      <vt:lpstr>Regional Discussion to Begin Regarding Extreme Weather and Contingency Events New initiative will consider New England’s reliability risks from severe weather events</vt:lpstr>
      <vt:lpstr>Studying the Evolution of New England’s Future Grid ISO is engaged in a myriad of market, planning studies and discussions</vt:lpstr>
      <vt:lpstr>Studying the Evolution of the Future Grid, cont. ISO is engaged in a myriad of market, planning studies and discussions</vt:lpstr>
      <vt:lpstr>Key Takeaways</vt:lpstr>
      <vt:lpstr>FOR MORE INFORMATION…</vt:lpstr>
      <vt:lpstr>ISO Releases Regional Electricity Outlook and Profiles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2021-08-17T17:21:04Z</dcterms:created>
  <dcterms:modified xsi:type="dcterms:W3CDTF">2021-08-22T21:12:19Z</dcterms:modified>
</cp:coreProperties>
</file>