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146149" y="1254166"/>
            <a:ext cx="3293110" cy="4330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39320"/>
            <a:ext cx="9143999" cy="5186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1368" y="104343"/>
            <a:ext cx="8081263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644" y="1279398"/>
            <a:ext cx="4478655" cy="457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292853" y="6360744"/>
            <a:ext cx="557529" cy="11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1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96883" y="6413246"/>
            <a:ext cx="271779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6177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hyperlink" Target="https://www.iso-ne.com/system-planning/system-plans-studies/celt/" TargetMode="External"/><Relationship Id="rId5" Type="http://schemas.openxmlformats.org/officeDocument/2006/relationships/hyperlink" Target="https://www.iso-ne.com/committees/planning/distributed-generation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system-planning/system-plans-studies/celt/" TargetMode="External"/><Relationship Id="rId3" Type="http://schemas.openxmlformats.org/officeDocument/2006/relationships/hyperlink" Target="https://www.iso-ne.com/static-assets/documents/2023/04/lf2023_forecastdata.xlsx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hyperlink" Target="http://www.iso-ne.com/system-planning/transmission-planning/interconnection-request-queue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committees/key-projects/operational-impacts-of-extreme-weather-events/" TargetMode="External"/><Relationship Id="rId3" Type="http://schemas.openxmlformats.org/officeDocument/2006/relationships/hyperlink" Target="https://www.iso-ne.com/system-planning/transmission-planning/longer-term-transmission-studies/" TargetMode="External"/><Relationship Id="rId4" Type="http://schemas.openxmlformats.org/officeDocument/2006/relationships/hyperlink" Target="https://www.iso-ne.com/committees/key-projects/new-englands-future-grid-initiative-key-project/?open_projects_value=New%20England%20Future%20Grid%20Initiative%3A%20Future%20Grid%20Reliability%20Study" TargetMode="External"/><Relationship Id="rId5" Type="http://schemas.openxmlformats.org/officeDocument/2006/relationships/hyperlink" Target="https://www.iso-ne.com/static-assets/documents/2022/04/schatzki-et-al-pathways-final.pdf" TargetMode="External"/><Relationship Id="rId6" Type="http://schemas.openxmlformats.org/officeDocument/2006/relationships/hyperlink" Target="https://www.iso-ne.com/static-assets/documents/2022/01/final_transmission_planning_for_clean_enery_transitiont_pilot_study_report.pdf" TargetMode="External"/><Relationship Id="rId7" Type="http://schemas.openxmlformats.org/officeDocument/2006/relationships/image" Target="../media/image5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hyperlink" Target="https://www.iso-ne.com/committees/key-projects/order-no-2222-key-project/" TargetMode="External"/><Relationship Id="rId4" Type="http://schemas.openxmlformats.org/officeDocument/2006/relationships/hyperlink" Target="https://www.iso-ne.com/committees/key-projects/resource-capacity-accreditation-in-the-fcm" TargetMode="External"/><Relationship Id="rId5" Type="http://schemas.openxmlformats.org/officeDocument/2006/relationships/hyperlink" Target="https://www.iso-ne.com/committees/key-projects/day-ahead-ancillary-services-initiative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Relationship Id="rId3" Type="http://schemas.openxmlformats.org/officeDocument/2006/relationships/image" Target="../media/image5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static-assets/documents/2023/07/a13a_operational_impact_of_extreme_weather_events.pdf" TargetMode="External"/><Relationship Id="rId3" Type="http://schemas.openxmlformats.org/officeDocument/2006/relationships/hyperlink" Target="https://www.iso-ne.com/static-assets/documents/2023/08/a10_operational_impact_of_extreme_weather_events.pdf" TargetMode="External"/><Relationship Id="rId4" Type="http://schemas.openxmlformats.org/officeDocument/2006/relationships/image" Target="../media/image57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iso-ne.com/about/news-media/newswire" TargetMode="External"/><Relationship Id="rId3" Type="http://schemas.openxmlformats.org/officeDocument/2006/relationships/hyperlink" Target="http://www.iso-ne.com/isoexpress/" TargetMode="External"/><Relationship Id="rId4" Type="http://schemas.openxmlformats.org/officeDocument/2006/relationships/hyperlink" Target="https://twitter.com/isonewengland" TargetMode="External"/><Relationship Id="rId5" Type="http://schemas.openxmlformats.org/officeDocument/2006/relationships/hyperlink" Target="https://www.linkedin.com/company/iso-new-england" TargetMode="External"/><Relationship Id="rId6" Type="http://schemas.openxmlformats.org/officeDocument/2006/relationships/hyperlink" Target="http://www.iso-ne.com/about/news-media/iso-to-go" TargetMode="External"/><Relationship Id="rId7" Type="http://schemas.openxmlformats.org/officeDocument/2006/relationships/hyperlink" Target="https://play.google.com/store/apps/details?id=com.isone.iso.to.go&amp;feature=search_result" TargetMode="External"/><Relationship Id="rId8" Type="http://schemas.openxmlformats.org/officeDocument/2006/relationships/image" Target="../media/image58.png"/><Relationship Id="rId9" Type="http://schemas.openxmlformats.org/officeDocument/2006/relationships/hyperlink" Target="https://itunes.apple.com/us/app/iso-to-go/id555114876" TargetMode="External"/><Relationship Id="rId10" Type="http://schemas.openxmlformats.org/officeDocument/2006/relationships/image" Target="../media/image59.png"/><Relationship Id="rId11" Type="http://schemas.openxmlformats.org/officeDocument/2006/relationships/image" Target="../media/image60.jpg"/><Relationship Id="rId12" Type="http://schemas.openxmlformats.org/officeDocument/2006/relationships/image" Target="../media/image61.jpg"/><Relationship Id="rId13" Type="http://schemas.openxmlformats.org/officeDocument/2006/relationships/image" Target="../media/image62.png"/><Relationship Id="rId14" Type="http://schemas.openxmlformats.org/officeDocument/2006/relationships/image" Target="../media/image63.png"/><Relationship Id="rId15" Type="http://schemas.openxmlformats.org/officeDocument/2006/relationships/image" Target="../media/image64.png"/><Relationship Id="rId16" Type="http://schemas.openxmlformats.org/officeDocument/2006/relationships/image" Target="../media/image6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static-assets/documents/2021/03/new_england_power_grid_regional_profile.pdf" TargetMode="External"/><Relationship Id="rId3" Type="http://schemas.openxmlformats.org/officeDocument/2006/relationships/hyperlink" Target="https://www.iso-ne.com/static-assets/documents/2022/06/2022_reo.pdf" TargetMode="External"/><Relationship Id="rId4" Type="http://schemas.openxmlformats.org/officeDocument/2006/relationships/hyperlink" Target="https://www.iso-ne.com/static-assets/documents/2021/03/new_england_power_grid_state_profiles.pdf" TargetMode="External"/><Relationship Id="rId5" Type="http://schemas.openxmlformats.org/officeDocument/2006/relationships/image" Target="../media/image66.png"/><Relationship Id="rId6" Type="http://schemas.openxmlformats.org/officeDocument/2006/relationships/image" Target="../media/image67.jpg"/><Relationship Id="rId7" Type="http://schemas.openxmlformats.org/officeDocument/2006/relationships/image" Target="../media/image68.png"/><Relationship Id="rId8" Type="http://schemas.openxmlformats.org/officeDocument/2006/relationships/image" Target="../media/image69.jpg"/><Relationship Id="rId9" Type="http://schemas.openxmlformats.org/officeDocument/2006/relationships/image" Target="../media/image70.png"/><Relationship Id="rId10" Type="http://schemas.openxmlformats.org/officeDocument/2006/relationships/image" Target="../media/image7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committees/industry-collaborations/consumer-liaison/" TargetMode="External"/><Relationship Id="rId3" Type="http://schemas.openxmlformats.org/officeDocument/2006/relationships/hyperlink" Target="https://www.iso-ne.com/static-assets/documents/2023/03/2022_report_of_consumer_liaison_group_march_prelim.pdf" TargetMode="External"/><Relationship Id="rId4" Type="http://schemas.openxmlformats.org/officeDocument/2006/relationships/image" Target="../media/image72.png"/><Relationship Id="rId5" Type="http://schemas.openxmlformats.org/officeDocument/2006/relationships/image" Target="../media/image7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o-ne.com/static-assets/documents/2022/10/2022-strategic-plan-vision-in-action.pdf" TargetMode="Externa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www.iso-ne.com/static-assets/documents/2016/08/retirement_tracker_external.xlsx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hyperlink" Target="https://www.iso-ne.com/isoexpress/web/reports/load-and-demand/-/tree/net-ener-peak-load" TargetMode="External"/><Relationship Id="rId12" Type="http://schemas.openxmlformats.org/officeDocument/2006/relationships/hyperlink" Target="https://www.iso-ne.com/static-assets/documents/2022/06/a10_2021_economic_study_future_grid_reliablity_study_phase_1_gaps_key_takeaways_and_lessons_learned_redline_rev1.pdf#page%3D8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307841" y="3248405"/>
            <a:ext cx="5560060" cy="0"/>
          </a:xfrm>
          <a:custGeom>
            <a:avLst/>
            <a:gdLst/>
            <a:ahLst/>
            <a:cxnLst/>
            <a:rect l="l" t="t" r="r" b="b"/>
            <a:pathLst>
              <a:path w="5560059" h="0">
                <a:moveTo>
                  <a:pt x="0" y="0"/>
                </a:moveTo>
                <a:lnTo>
                  <a:pt x="5559552" y="0"/>
                </a:lnTo>
              </a:path>
            </a:pathLst>
          </a:custGeom>
          <a:ln w="13716">
            <a:solidFill>
              <a:srgbClr val="1E6A9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79475" y="2523795"/>
            <a:ext cx="2588260" cy="1214755"/>
            <a:chOff x="379475" y="2523795"/>
            <a:chExt cx="2588260" cy="1214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3019" y="2523795"/>
              <a:ext cx="1942342" cy="121463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499664" y="3124668"/>
              <a:ext cx="24130" cy="200660"/>
            </a:xfrm>
            <a:custGeom>
              <a:avLst/>
              <a:gdLst/>
              <a:ahLst/>
              <a:cxnLst/>
              <a:rect l="l" t="t" r="r" b="b"/>
              <a:pathLst>
                <a:path w="24130" h="200660">
                  <a:moveTo>
                    <a:pt x="23873" y="0"/>
                  </a:moveTo>
                  <a:lnTo>
                    <a:pt x="0" y="0"/>
                  </a:lnTo>
                  <a:lnTo>
                    <a:pt x="0" y="200519"/>
                  </a:lnTo>
                  <a:lnTo>
                    <a:pt x="23873" y="200519"/>
                  </a:lnTo>
                  <a:lnTo>
                    <a:pt x="23873" y="0"/>
                  </a:lnTo>
                  <a:close/>
                </a:path>
              </a:pathLst>
            </a:custGeom>
            <a:solidFill>
              <a:srgbClr val="2E96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598" y="3176085"/>
              <a:ext cx="114369" cy="14910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8202" y="3124668"/>
              <a:ext cx="119025" cy="20373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50772" y="3176727"/>
              <a:ext cx="129279" cy="15231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379475" y="3113099"/>
              <a:ext cx="116205" cy="247650"/>
            </a:xfrm>
            <a:custGeom>
              <a:avLst/>
              <a:gdLst/>
              <a:ahLst/>
              <a:cxnLst/>
              <a:rect l="l" t="t" r="r" b="b"/>
              <a:pathLst>
                <a:path w="116204" h="247650">
                  <a:moveTo>
                    <a:pt x="115739" y="0"/>
                  </a:moveTo>
                  <a:lnTo>
                    <a:pt x="0" y="0"/>
                  </a:lnTo>
                  <a:lnTo>
                    <a:pt x="0" y="247431"/>
                  </a:lnTo>
                  <a:lnTo>
                    <a:pt x="115739" y="247431"/>
                  </a:lnTo>
                  <a:lnTo>
                    <a:pt x="115739" y="0"/>
                  </a:lnTo>
                  <a:close/>
                </a:path>
              </a:pathLst>
            </a:custGeom>
            <a:solidFill>
              <a:srgbClr val="2E96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825997" y="309498"/>
            <a:ext cx="290703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G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U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S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16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0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2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3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|</a:t>
            </a:r>
            <a:r>
              <a:rPr dirty="0" sz="1100" spc="185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G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R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</a:t>
            </a:r>
            <a:r>
              <a:rPr dirty="0" sz="1100" spc="3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</a:t>
            </a:r>
            <a:r>
              <a:rPr dirty="0" sz="1100" spc="4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,</a:t>
            </a:r>
            <a:r>
              <a:rPr dirty="0" sz="1100" spc="170">
                <a:latin typeface="Calibri"/>
                <a:cs typeface="Calibri"/>
              </a:rPr>
              <a:t>  </a:t>
            </a:r>
            <a:r>
              <a:rPr dirty="0" sz="1100">
                <a:latin typeface="Calibri"/>
                <a:cs typeface="Calibri"/>
              </a:rPr>
              <a:t>C</a:t>
            </a:r>
            <a:r>
              <a:rPr dirty="0" sz="1100" spc="55">
                <a:latin typeface="Calibri"/>
                <a:cs typeface="Calibri"/>
              </a:rPr>
              <a:t> </a:t>
            </a:r>
            <a:r>
              <a:rPr dirty="0" sz="1100" spc="-50">
                <a:latin typeface="Calibri"/>
                <a:cs typeface="Calibri"/>
              </a:rPr>
              <a:t>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6621906" y="5081981"/>
            <a:ext cx="2244725" cy="66675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400">
                <a:solidFill>
                  <a:srgbClr val="1794D2"/>
                </a:solidFill>
                <a:latin typeface="Calibri"/>
                <a:cs typeface="Calibri"/>
              </a:rPr>
              <a:t>Gordon</a:t>
            </a:r>
            <a:r>
              <a:rPr dirty="0" sz="2400" spc="-65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1794D2"/>
                </a:solidFill>
                <a:latin typeface="Calibri"/>
                <a:cs typeface="Calibri"/>
              </a:rPr>
              <a:t>van</a:t>
            </a:r>
            <a:r>
              <a:rPr dirty="0" sz="2400" spc="-85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1794D2"/>
                </a:solidFill>
                <a:latin typeface="Calibri"/>
                <a:cs typeface="Calibri"/>
              </a:rPr>
              <a:t>Welie</a:t>
            </a:r>
            <a:endParaRPr sz="2400">
              <a:latin typeface="Calibri"/>
              <a:cs typeface="Calibri"/>
            </a:endParaRPr>
          </a:p>
          <a:p>
            <a:pPr marL="694055">
              <a:lnSpc>
                <a:spcPct val="100000"/>
              </a:lnSpc>
              <a:spcBef>
                <a:spcPts val="894"/>
              </a:spcBef>
            </a:pPr>
            <a:r>
              <a:rPr dirty="0" sz="1050">
                <a:latin typeface="Calibri"/>
                <a:cs typeface="Calibri"/>
              </a:rPr>
              <a:t>P</a:t>
            </a:r>
            <a:r>
              <a:rPr dirty="0" sz="1050" spc="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R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</a:t>
            </a:r>
            <a:r>
              <a:rPr dirty="0" sz="1050" spc="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</a:t>
            </a:r>
            <a:r>
              <a:rPr dirty="0" sz="1050" spc="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N</a:t>
            </a:r>
            <a:r>
              <a:rPr dirty="0" sz="1050" spc="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</a:t>
            </a:r>
            <a:r>
              <a:rPr dirty="0" sz="1050" spc="235">
                <a:latin typeface="Calibri"/>
                <a:cs typeface="Calibri"/>
              </a:rPr>
              <a:t>  </a:t>
            </a:r>
            <a:r>
              <a:rPr dirty="0" sz="1050">
                <a:latin typeface="Calibri"/>
                <a:cs typeface="Calibri"/>
              </a:rPr>
              <a:t>&amp;</a:t>
            </a:r>
            <a:r>
              <a:rPr dirty="0" sz="1050" spc="170">
                <a:latin typeface="Calibri"/>
                <a:cs typeface="Calibri"/>
              </a:rPr>
              <a:t>  </a:t>
            </a:r>
            <a:r>
              <a:rPr dirty="0" sz="1050">
                <a:latin typeface="Calibri"/>
                <a:cs typeface="Calibri"/>
              </a:rPr>
              <a:t>C</a:t>
            </a:r>
            <a:r>
              <a:rPr dirty="0" sz="1050" spc="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</a:t>
            </a:r>
            <a:r>
              <a:rPr dirty="0" sz="1050" spc="40">
                <a:latin typeface="Calibri"/>
                <a:cs typeface="Calibri"/>
              </a:rPr>
              <a:t> </a:t>
            </a:r>
            <a:r>
              <a:rPr dirty="0" sz="1050" spc="-50">
                <a:latin typeface="Calibri"/>
                <a:cs typeface="Calibri"/>
              </a:rPr>
              <a:t>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277870" y="3442842"/>
            <a:ext cx="4391660" cy="758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2400" i="1">
                <a:latin typeface="Calibri"/>
                <a:cs typeface="Calibri"/>
              </a:rPr>
              <a:t>Northeast</a:t>
            </a:r>
            <a:r>
              <a:rPr dirty="0" sz="2400" spc="-3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Public</a:t>
            </a:r>
            <a:r>
              <a:rPr dirty="0" sz="2400" spc="-7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Power</a:t>
            </a:r>
            <a:r>
              <a:rPr dirty="0" sz="2400" spc="-95" i="1">
                <a:latin typeface="Calibri"/>
                <a:cs typeface="Calibri"/>
              </a:rPr>
              <a:t> </a:t>
            </a:r>
            <a:r>
              <a:rPr dirty="0" sz="2400" spc="-10" i="1">
                <a:latin typeface="Calibri"/>
                <a:cs typeface="Calibri"/>
              </a:rPr>
              <a:t>Association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2023</a:t>
            </a:r>
            <a:r>
              <a:rPr dirty="0" sz="2400" spc="-6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Annual</a:t>
            </a:r>
            <a:r>
              <a:rPr dirty="0" sz="2400" spc="-10" i="1">
                <a:latin typeface="Calibri"/>
                <a:cs typeface="Calibri"/>
              </a:rPr>
              <a:t> Conference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265678" y="1425905"/>
            <a:ext cx="5342255" cy="1580515"/>
          </a:xfrm>
          <a:prstGeom prst="rect"/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5"/>
              </a:spcBef>
            </a:pP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New</a:t>
            </a:r>
            <a:r>
              <a:rPr dirty="0" sz="3350" spc="-55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England’s</a:t>
            </a:r>
            <a:r>
              <a:rPr dirty="0" sz="3350" spc="55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spc="-10" b="0">
                <a:solidFill>
                  <a:srgbClr val="1794D2"/>
                </a:solidFill>
                <a:latin typeface="Calibri"/>
                <a:cs typeface="Calibri"/>
              </a:rPr>
              <a:t>Changing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Resource</a:t>
            </a:r>
            <a:r>
              <a:rPr dirty="0" sz="3350" spc="55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Mix</a:t>
            </a:r>
            <a:r>
              <a:rPr dirty="0" sz="3350" spc="85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and</a:t>
            </a:r>
            <a:r>
              <a:rPr dirty="0" sz="3350" spc="55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Planning</a:t>
            </a:r>
            <a:r>
              <a:rPr dirty="0" sz="3350" spc="100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spc="-25" b="0">
                <a:solidFill>
                  <a:srgbClr val="1794D2"/>
                </a:solidFill>
                <a:latin typeface="Calibri"/>
                <a:cs typeface="Calibri"/>
              </a:rPr>
              <a:t>for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the</a:t>
            </a:r>
            <a:r>
              <a:rPr dirty="0" sz="3350" spc="40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b="0">
                <a:solidFill>
                  <a:srgbClr val="1794D2"/>
                </a:solidFill>
                <a:latin typeface="Calibri"/>
                <a:cs typeface="Calibri"/>
              </a:rPr>
              <a:t>Future</a:t>
            </a:r>
            <a:r>
              <a:rPr dirty="0" sz="3350" spc="80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3350" spc="-20" b="0">
                <a:solidFill>
                  <a:srgbClr val="1794D2"/>
                </a:solidFill>
                <a:latin typeface="Calibri"/>
                <a:cs typeface="Calibri"/>
              </a:rPr>
              <a:t>Grid</a:t>
            </a:r>
            <a:endParaRPr sz="3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98364" y="2354579"/>
            <a:ext cx="3347085" cy="3118485"/>
            <a:chOff x="5198364" y="2354579"/>
            <a:chExt cx="3347085" cy="3118485"/>
          </a:xfrm>
        </p:grpSpPr>
        <p:sp>
          <p:nvSpPr>
            <p:cNvPr id="3" name="object 3" descr=""/>
            <p:cNvSpPr/>
            <p:nvPr/>
          </p:nvSpPr>
          <p:spPr>
            <a:xfrm>
              <a:off x="5532120" y="2382011"/>
              <a:ext cx="2738755" cy="3035935"/>
            </a:xfrm>
            <a:custGeom>
              <a:avLst/>
              <a:gdLst/>
              <a:ahLst/>
              <a:cxnLst/>
              <a:rect l="l" t="t" r="r" b="b"/>
              <a:pathLst>
                <a:path w="2738754" h="3035935">
                  <a:moveTo>
                    <a:pt x="553212" y="3022092"/>
                  </a:moveTo>
                  <a:lnTo>
                    <a:pt x="0" y="3022092"/>
                  </a:lnTo>
                  <a:lnTo>
                    <a:pt x="0" y="3035808"/>
                  </a:lnTo>
                  <a:lnTo>
                    <a:pt x="553212" y="3035808"/>
                  </a:lnTo>
                  <a:lnTo>
                    <a:pt x="553212" y="3022092"/>
                  </a:lnTo>
                  <a:close/>
                </a:path>
                <a:path w="2738754" h="3035935">
                  <a:moveTo>
                    <a:pt x="1645920" y="1641348"/>
                  </a:moveTo>
                  <a:lnTo>
                    <a:pt x="1092708" y="1641348"/>
                  </a:lnTo>
                  <a:lnTo>
                    <a:pt x="1092708" y="3035808"/>
                  </a:lnTo>
                  <a:lnTo>
                    <a:pt x="1645920" y="3035808"/>
                  </a:lnTo>
                  <a:lnTo>
                    <a:pt x="1645920" y="1641348"/>
                  </a:lnTo>
                  <a:close/>
                </a:path>
                <a:path w="2738754" h="3035935">
                  <a:moveTo>
                    <a:pt x="2738628" y="0"/>
                  </a:moveTo>
                  <a:lnTo>
                    <a:pt x="2185416" y="0"/>
                  </a:lnTo>
                  <a:lnTo>
                    <a:pt x="2185416" y="3035808"/>
                  </a:lnTo>
                  <a:lnTo>
                    <a:pt x="2738628" y="3035808"/>
                  </a:lnTo>
                  <a:lnTo>
                    <a:pt x="2738628" y="0"/>
                  </a:lnTo>
                  <a:close/>
                </a:path>
              </a:pathLst>
            </a:custGeom>
            <a:solidFill>
              <a:srgbClr val="FAB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198364" y="2359151"/>
              <a:ext cx="3342640" cy="3114040"/>
            </a:xfrm>
            <a:custGeom>
              <a:avLst/>
              <a:gdLst/>
              <a:ahLst/>
              <a:cxnLst/>
              <a:rect l="l" t="t" r="r" b="b"/>
              <a:pathLst>
                <a:path w="3342640" h="3114040">
                  <a:moveTo>
                    <a:pt x="64008" y="3058668"/>
                  </a:moveTo>
                  <a:lnTo>
                    <a:pt x="64008" y="0"/>
                  </a:lnTo>
                </a:path>
                <a:path w="3342640" h="3114040">
                  <a:moveTo>
                    <a:pt x="0" y="3058668"/>
                  </a:moveTo>
                  <a:lnTo>
                    <a:pt x="64008" y="3058668"/>
                  </a:lnTo>
                </a:path>
                <a:path w="3342640" h="3114040">
                  <a:moveTo>
                    <a:pt x="0" y="2546604"/>
                  </a:moveTo>
                  <a:lnTo>
                    <a:pt x="64008" y="2546604"/>
                  </a:lnTo>
                </a:path>
                <a:path w="3342640" h="3114040">
                  <a:moveTo>
                    <a:pt x="0" y="2039112"/>
                  </a:moveTo>
                  <a:lnTo>
                    <a:pt x="64008" y="2039112"/>
                  </a:lnTo>
                </a:path>
                <a:path w="3342640" h="3114040">
                  <a:moveTo>
                    <a:pt x="0" y="1527048"/>
                  </a:moveTo>
                  <a:lnTo>
                    <a:pt x="64008" y="1527048"/>
                  </a:lnTo>
                </a:path>
                <a:path w="3342640" h="3114040">
                  <a:moveTo>
                    <a:pt x="0" y="1019556"/>
                  </a:moveTo>
                  <a:lnTo>
                    <a:pt x="64008" y="1019556"/>
                  </a:lnTo>
                </a:path>
                <a:path w="3342640" h="3114040">
                  <a:moveTo>
                    <a:pt x="0" y="507492"/>
                  </a:moveTo>
                  <a:lnTo>
                    <a:pt x="64008" y="507492"/>
                  </a:lnTo>
                </a:path>
                <a:path w="3342640" h="3114040">
                  <a:moveTo>
                    <a:pt x="0" y="0"/>
                  </a:moveTo>
                  <a:lnTo>
                    <a:pt x="64008" y="0"/>
                  </a:lnTo>
                </a:path>
                <a:path w="3342640" h="3114040">
                  <a:moveTo>
                    <a:pt x="64008" y="3058668"/>
                  </a:moveTo>
                  <a:lnTo>
                    <a:pt x="3342132" y="3058668"/>
                  </a:lnTo>
                </a:path>
                <a:path w="3342640" h="3114040">
                  <a:moveTo>
                    <a:pt x="64008" y="3058668"/>
                  </a:moveTo>
                  <a:lnTo>
                    <a:pt x="64008" y="3113532"/>
                  </a:lnTo>
                </a:path>
                <a:path w="3342640" h="3114040">
                  <a:moveTo>
                    <a:pt x="1156715" y="3058668"/>
                  </a:moveTo>
                  <a:lnTo>
                    <a:pt x="1156715" y="3113532"/>
                  </a:lnTo>
                </a:path>
                <a:path w="3342640" h="3114040">
                  <a:moveTo>
                    <a:pt x="2249424" y="3058668"/>
                  </a:moveTo>
                  <a:lnTo>
                    <a:pt x="2249424" y="3113532"/>
                  </a:lnTo>
                </a:path>
                <a:path w="3342640" h="3114040">
                  <a:moveTo>
                    <a:pt x="3342132" y="3058668"/>
                  </a:moveTo>
                  <a:lnTo>
                    <a:pt x="3342132" y="311353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631940" y="3665296"/>
            <a:ext cx="5441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5,473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59348" y="5051297"/>
            <a:ext cx="2731135" cy="69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876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60"/>
              </a:spcBef>
              <a:tabLst>
                <a:tab pos="1085850" algn="l"/>
                <a:tab pos="2358390" algn="l"/>
              </a:tabLst>
            </a:pPr>
            <a:r>
              <a:rPr dirty="0" sz="1400">
                <a:latin typeface="Calibri"/>
                <a:cs typeface="Calibri"/>
              </a:rPr>
              <a:t>Jan.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2010</a:t>
            </a:r>
            <a:r>
              <a:rPr dirty="0" sz="1400">
                <a:latin typeface="Calibri"/>
                <a:cs typeface="Calibri"/>
              </a:rPr>
              <a:t>	Dec.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2022</a:t>
            </a:r>
            <a:r>
              <a:rPr dirty="0" sz="1400">
                <a:latin typeface="Calibri"/>
                <a:cs typeface="Calibri"/>
              </a:rPr>
              <a:t>	</a:t>
            </a:r>
            <a:r>
              <a:rPr dirty="0" sz="1400" spc="-20">
                <a:latin typeface="Calibri"/>
                <a:cs typeface="Calibri"/>
              </a:rPr>
              <a:t>2032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292852" y="1371091"/>
            <a:ext cx="3060700" cy="952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969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Cumulative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Growth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Solar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PV</a:t>
            </a:r>
            <a:endParaRPr sz="1800">
              <a:latin typeface="Calibri"/>
              <a:cs typeface="Calibri"/>
            </a:endParaRPr>
          </a:p>
          <a:p>
            <a:pPr algn="ctr" marR="55244">
              <a:lnSpc>
                <a:spcPct val="100000"/>
              </a:lnSpc>
              <a:spcBef>
                <a:spcPts val="35"/>
              </a:spcBef>
            </a:pPr>
            <a:r>
              <a:rPr dirty="0" sz="1800" b="1">
                <a:latin typeface="Calibri"/>
                <a:cs typeface="Calibri"/>
              </a:rPr>
              <a:t>through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2032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(MW</a:t>
            </a:r>
            <a:r>
              <a:rPr dirty="0" baseline="-18518" sz="1575" spc="-15" b="1">
                <a:latin typeface="Calibri"/>
                <a:cs typeface="Calibri"/>
              </a:rPr>
              <a:t>ac</a:t>
            </a:r>
            <a:r>
              <a:rPr dirty="0" sz="1800" spc="-10" b="1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algn="ctr" marL="2351405">
              <a:lnSpc>
                <a:spcPct val="100000"/>
              </a:lnSpc>
              <a:spcBef>
                <a:spcPts val="780"/>
              </a:spcBef>
            </a:pPr>
            <a:r>
              <a:rPr dirty="0" sz="1800" spc="-10" b="1">
                <a:latin typeface="Calibri"/>
                <a:cs typeface="Calibri"/>
              </a:rPr>
              <a:t>11,913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61890" y="5262498"/>
            <a:ext cx="12763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15">
                <a:latin typeface="Calibri"/>
                <a:cs typeface="Calibri"/>
              </a:rPr>
              <a:t>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601971" y="4242561"/>
            <a:ext cx="488315" cy="77724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4,000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2,000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601971" y="3732098"/>
            <a:ext cx="48831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latin typeface="Calibri"/>
                <a:cs typeface="Calibri"/>
              </a:rPr>
              <a:t>6,000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498975" y="2712466"/>
            <a:ext cx="591820" cy="7772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Calibri"/>
                <a:cs typeface="Calibri"/>
              </a:rPr>
              <a:t>10,000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550" spc="-10">
                <a:latin typeface="Calibri"/>
                <a:cs typeface="Calibri"/>
              </a:rPr>
              <a:t>8,000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98975" y="2202560"/>
            <a:ext cx="58928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Calibri"/>
                <a:cs typeface="Calibri"/>
              </a:rPr>
              <a:t>12,000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242689" y="3215330"/>
            <a:ext cx="203835" cy="13144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435"/>
              </a:lnSpc>
            </a:pPr>
            <a:r>
              <a:rPr dirty="0" sz="1400" spc="-10" b="1">
                <a:latin typeface="Calibri"/>
                <a:cs typeface="Calibri"/>
              </a:rPr>
              <a:t>Megawatts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(MW)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2084832"/>
            <a:ext cx="3499866" cy="357301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359" y="2115947"/>
            <a:ext cx="3392424" cy="3465576"/>
          </a:xfrm>
          <a:prstGeom prst="rect">
            <a:avLst/>
          </a:prstGeom>
        </p:spPr>
      </p:pic>
      <p:graphicFrame>
        <p:nvGraphicFramePr>
          <p:cNvPr id="16" name="object 16" descr=""/>
          <p:cNvGraphicFramePr>
            <a:graphicFrameLocks noGrp="1"/>
          </p:cNvGraphicFramePr>
          <p:nvPr/>
        </p:nvGraphicFramePr>
        <p:xfrm>
          <a:off x="584009" y="2109597"/>
          <a:ext cx="3480435" cy="34658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640"/>
                <a:gridCol w="905510"/>
                <a:gridCol w="1174750"/>
              </a:tblGrid>
              <a:tr h="8743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550" spc="-10" b="1">
                          <a:latin typeface="Calibri"/>
                          <a:cs typeface="Calibri"/>
                        </a:rPr>
                        <a:t>State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5885" marR="86360" indent="-9525">
                        <a:lnSpc>
                          <a:spcPct val="102600"/>
                        </a:lnSpc>
                        <a:spcBef>
                          <a:spcPts val="520"/>
                        </a:spcBef>
                      </a:pPr>
                      <a:r>
                        <a:rPr dirty="0" sz="1550" spc="-10" b="1">
                          <a:latin typeface="Calibri"/>
                          <a:cs typeface="Calibri"/>
                        </a:rPr>
                        <a:t>Installed Capacity (MW</a:t>
                      </a:r>
                      <a:r>
                        <a:rPr dirty="0" baseline="-10582" sz="1575" spc="-15" b="1"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1550" spc="-10" b="1">
                          <a:latin typeface="Calibri"/>
                          <a:cs typeface="Calibri"/>
                        </a:rPr>
                        <a:t>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  <a:solidFill>
                      <a:srgbClr val="FAB82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5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550" spc="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35" b="1">
                          <a:latin typeface="Calibri"/>
                          <a:cs typeface="Calibri"/>
                        </a:rPr>
                        <a:t>of</a:t>
                      </a:r>
                      <a:endParaRPr sz="15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550" spc="-10" b="1">
                          <a:latin typeface="Calibri"/>
                          <a:cs typeface="Calibri"/>
                        </a:rPr>
                        <a:t>Installations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  <a:solidFill>
                      <a:srgbClr val="FAB82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Connecticut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912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73,553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493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Massachusetts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3,289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150,020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Maine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295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8,583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Hampshire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183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14,427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Rhode</a:t>
                      </a:r>
                      <a:r>
                        <a:rPr dirty="0" sz="1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Island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326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17,034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Vermont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400" spc="-25">
                          <a:latin typeface="Calibri"/>
                          <a:cs typeface="Calibri"/>
                        </a:rPr>
                        <a:t>468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400" spc="-10">
                          <a:latin typeface="Calibri"/>
                          <a:cs typeface="Calibri"/>
                        </a:rPr>
                        <a:t>19,348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England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5,473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282,965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61777E"/>
                      </a:solidFill>
                      <a:prstDash val="solid"/>
                    </a:lnL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21" name="object 2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17" name="object 17" descr=""/>
          <p:cNvSpPr txBox="1"/>
          <p:nvPr/>
        </p:nvSpPr>
        <p:spPr>
          <a:xfrm>
            <a:off x="1007059" y="1392173"/>
            <a:ext cx="24758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December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2022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Solar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PV</a:t>
            </a:r>
            <a:endParaRPr sz="18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Installed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Capacity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(MW</a:t>
            </a:r>
            <a:r>
              <a:rPr dirty="0" baseline="-20833" sz="1800" spc="-15" b="1">
                <a:latin typeface="Calibri"/>
                <a:cs typeface="Calibri"/>
              </a:rPr>
              <a:t>ac</a:t>
            </a:r>
            <a:r>
              <a:rPr dirty="0" sz="1800" spc="-10" b="1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0789" y="5864758"/>
            <a:ext cx="857821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Note: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bar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chart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reflects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ISO’s </a:t>
            </a:r>
            <a:r>
              <a:rPr dirty="0" sz="900" spc="-10">
                <a:latin typeface="Calibri"/>
                <a:cs typeface="Calibri"/>
              </a:rPr>
              <a:t>projections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nameplate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capacity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from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PV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resources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participating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region’s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wholesale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electricity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markets,</a:t>
            </a:r>
            <a:r>
              <a:rPr dirty="0" sz="900" spc="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well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those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connected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“behind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meter.”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forec</a:t>
            </a:r>
            <a:r>
              <a:rPr dirty="0" sz="900" spc="-10">
                <a:latin typeface="Calibri"/>
                <a:cs typeface="Calibri"/>
                <a:hlinkClick r:id="rId4"/>
              </a:rPr>
              <a:t>ast</a:t>
            </a:r>
            <a:r>
              <a:rPr dirty="0" sz="900" spc="-7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does</a:t>
            </a:r>
            <a:r>
              <a:rPr dirty="0" sz="900" spc="5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not</a:t>
            </a:r>
            <a:r>
              <a:rPr dirty="0" sz="900" spc="-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include</a:t>
            </a:r>
            <a:r>
              <a:rPr dirty="0" sz="900" spc="-1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forward-</a:t>
            </a:r>
            <a:r>
              <a:rPr dirty="0" sz="900" spc="-10">
                <a:latin typeface="Calibri"/>
                <a:cs typeface="Calibri"/>
                <a:hlinkClick r:id="rId4"/>
              </a:rPr>
              <a:t>looking</a:t>
            </a:r>
            <a:r>
              <a:rPr dirty="0" sz="900" spc="-5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PV</a:t>
            </a:r>
            <a:r>
              <a:rPr dirty="0" sz="900" spc="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projects</a:t>
            </a:r>
            <a:r>
              <a:rPr dirty="0" sz="900" spc="1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&gt;</a:t>
            </a:r>
            <a:r>
              <a:rPr dirty="0" sz="900" spc="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5</a:t>
            </a:r>
            <a:r>
              <a:rPr dirty="0" sz="900" spc="-2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MW in</a:t>
            </a:r>
            <a:r>
              <a:rPr dirty="0" sz="900" spc="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nameplate</a:t>
            </a:r>
            <a:r>
              <a:rPr dirty="0" sz="900" spc="3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capacity.</a:t>
            </a:r>
            <a:r>
              <a:rPr dirty="0" sz="900" spc="17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Source:</a:t>
            </a:r>
            <a:r>
              <a:rPr dirty="0" sz="900" spc="-15"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ISO</a:t>
            </a:r>
            <a:r>
              <a:rPr dirty="0" u="sng" sz="900" spc="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New</a:t>
            </a:r>
            <a:r>
              <a:rPr dirty="0" u="sng" sz="900" spc="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England</a:t>
            </a:r>
            <a:r>
              <a:rPr dirty="0" u="sng" sz="90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2023-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2032</a:t>
            </a:r>
            <a:r>
              <a:rPr dirty="0" u="sng" sz="9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Forecast</a:t>
            </a:r>
            <a:r>
              <a:rPr dirty="0" u="sng" sz="9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Report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of</a:t>
            </a:r>
            <a:r>
              <a:rPr dirty="0" u="sng" sz="900" spc="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Capacity,</a:t>
            </a:r>
            <a:r>
              <a:rPr dirty="0" u="sng" sz="9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Energy,</a:t>
            </a:r>
            <a:r>
              <a:rPr dirty="0" sz="900">
                <a:solidFill>
                  <a:srgbClr val="1794D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Loads,</a:t>
            </a:r>
            <a:r>
              <a:rPr dirty="0" u="sng" sz="900" spc="-4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and Transmission</a:t>
            </a:r>
            <a:r>
              <a:rPr dirty="0" sz="900" spc="-20">
                <a:solidFill>
                  <a:srgbClr val="1794D2"/>
                </a:solidFill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(2023</a:t>
            </a:r>
            <a:r>
              <a:rPr dirty="0" sz="900" spc="-50">
                <a:latin typeface="Calibri"/>
                <a:cs typeface="Calibri"/>
                <a:hlinkClick r:id="rId4"/>
              </a:rPr>
              <a:t> </a:t>
            </a:r>
            <a:r>
              <a:rPr dirty="0" sz="900" spc="-10">
                <a:latin typeface="Calibri"/>
                <a:cs typeface="Calibri"/>
                <a:hlinkClick r:id="rId4"/>
              </a:rPr>
              <a:t>CELT</a:t>
            </a:r>
            <a:r>
              <a:rPr dirty="0" sz="900" spc="-7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Report)</a:t>
            </a:r>
            <a:r>
              <a:rPr dirty="0" sz="900" spc="1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(May</a:t>
            </a:r>
            <a:r>
              <a:rPr dirty="0" sz="900" spc="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2023),</a:t>
            </a:r>
            <a:r>
              <a:rPr dirty="0" sz="900" spc="-7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and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2023</a:t>
            </a:r>
            <a:r>
              <a:rPr dirty="0" u="sng" sz="9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Photovoltaic</a:t>
            </a:r>
            <a:r>
              <a:rPr dirty="0" u="sng" sz="900" spc="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(PV)</a:t>
            </a:r>
            <a:r>
              <a:rPr dirty="0" u="sng" sz="900" spc="-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9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Forecast</a:t>
            </a:r>
            <a:r>
              <a:rPr dirty="0" sz="900" spc="-10">
                <a:latin typeface="Calibri"/>
                <a:cs typeface="Calibri"/>
                <a:hlinkClick r:id="rId4"/>
              </a:rPr>
              <a:t>;</a:t>
            </a:r>
            <a:r>
              <a:rPr dirty="0" sz="900" spc="-2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MW</a:t>
            </a:r>
            <a:r>
              <a:rPr dirty="0" sz="900" spc="3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values</a:t>
            </a:r>
            <a:r>
              <a:rPr dirty="0" sz="900" spc="15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are</a:t>
            </a:r>
            <a:r>
              <a:rPr dirty="0" sz="900" spc="-50">
                <a:latin typeface="Calibri"/>
                <a:cs typeface="Calibri"/>
                <a:hlinkClick r:id="rId4"/>
              </a:rPr>
              <a:t> </a:t>
            </a:r>
            <a:r>
              <a:rPr dirty="0" sz="900">
                <a:latin typeface="Calibri"/>
                <a:cs typeface="Calibri"/>
                <a:hlinkClick r:id="rId4"/>
              </a:rPr>
              <a:t>AC</a:t>
            </a:r>
            <a:r>
              <a:rPr dirty="0" sz="900" spc="30">
                <a:latin typeface="Calibri"/>
                <a:cs typeface="Calibri"/>
                <a:hlinkClick r:id="rId4"/>
              </a:rPr>
              <a:t> </a:t>
            </a:r>
            <a:r>
              <a:rPr dirty="0" sz="900" spc="-10">
                <a:latin typeface="Calibri"/>
                <a:cs typeface="Calibri"/>
                <a:hlinkClick r:id="rId4"/>
              </a:rPr>
              <a:t>nameplate.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536244" y="272922"/>
            <a:ext cx="7541259" cy="100330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5"/>
              </a:spcBef>
            </a:pPr>
            <a:r>
              <a:rPr dirty="0" sz="3200"/>
              <a:t>ISO</a:t>
            </a:r>
            <a:r>
              <a:rPr dirty="0" sz="3200" spc="-40"/>
              <a:t> </a:t>
            </a:r>
            <a:r>
              <a:rPr dirty="0" sz="3200"/>
              <a:t>New</a:t>
            </a:r>
            <a:r>
              <a:rPr dirty="0" sz="3200" spc="-85"/>
              <a:t> </a:t>
            </a:r>
            <a:r>
              <a:rPr dirty="0" sz="3200"/>
              <a:t>England</a:t>
            </a:r>
            <a:r>
              <a:rPr dirty="0" sz="3200" spc="-65"/>
              <a:t> </a:t>
            </a:r>
            <a:r>
              <a:rPr dirty="0" sz="3200"/>
              <a:t>Forecasts</a:t>
            </a:r>
            <a:r>
              <a:rPr dirty="0" sz="3200" spc="-55"/>
              <a:t> </a:t>
            </a:r>
            <a:r>
              <a:rPr dirty="0" sz="3200"/>
              <a:t>Strong</a:t>
            </a:r>
            <a:r>
              <a:rPr dirty="0" sz="3200" spc="-80"/>
              <a:t> </a:t>
            </a:r>
            <a:r>
              <a:rPr dirty="0" sz="3200"/>
              <a:t>Growth</a:t>
            </a:r>
            <a:r>
              <a:rPr dirty="0" sz="3200" spc="-65"/>
              <a:t> </a:t>
            </a:r>
            <a:r>
              <a:rPr dirty="0" sz="3200" spc="-25"/>
              <a:t>in </a:t>
            </a:r>
            <a:r>
              <a:rPr dirty="0" sz="3200"/>
              <a:t>Solar</a:t>
            </a:r>
            <a:r>
              <a:rPr dirty="0" sz="3200" spc="-90"/>
              <a:t> </a:t>
            </a:r>
            <a:r>
              <a:rPr dirty="0" sz="3200"/>
              <a:t>Photovoltaic</a:t>
            </a:r>
            <a:r>
              <a:rPr dirty="0" sz="3200" spc="-55"/>
              <a:t> </a:t>
            </a:r>
            <a:r>
              <a:rPr dirty="0" sz="3200"/>
              <a:t>(PV)</a:t>
            </a:r>
            <a:r>
              <a:rPr dirty="0" sz="3200" spc="-75"/>
              <a:t> </a:t>
            </a:r>
            <a:r>
              <a:rPr dirty="0" sz="3200" spc="-10"/>
              <a:t>Resources</a:t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19837"/>
            <a:ext cx="7901305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/>
              <a:t>Electricity</a:t>
            </a:r>
            <a:r>
              <a:rPr dirty="0" sz="3200" spc="-45"/>
              <a:t> </a:t>
            </a:r>
            <a:r>
              <a:rPr dirty="0" sz="3200"/>
              <a:t>Demand</a:t>
            </a:r>
            <a:r>
              <a:rPr dirty="0" sz="3200" spc="-65"/>
              <a:t> </a:t>
            </a:r>
            <a:r>
              <a:rPr dirty="0" sz="3200"/>
              <a:t>from</a:t>
            </a:r>
            <a:r>
              <a:rPr dirty="0" sz="3200" spc="-50"/>
              <a:t> </a:t>
            </a:r>
            <a:r>
              <a:rPr dirty="0" sz="3200"/>
              <a:t>Electric</a:t>
            </a:r>
            <a:r>
              <a:rPr dirty="0" sz="3200" spc="-80"/>
              <a:t> </a:t>
            </a:r>
            <a:r>
              <a:rPr dirty="0" sz="3200" spc="-10"/>
              <a:t>Vehicles</a:t>
            </a:r>
            <a:r>
              <a:rPr dirty="0" sz="3200" spc="-60"/>
              <a:t> </a:t>
            </a:r>
            <a:r>
              <a:rPr dirty="0" sz="3200" spc="-25"/>
              <a:t>and </a:t>
            </a:r>
            <a:r>
              <a:rPr dirty="0" sz="3200"/>
              <a:t>Heating</a:t>
            </a:r>
            <a:r>
              <a:rPr dirty="0" sz="3200" spc="-85"/>
              <a:t> </a:t>
            </a:r>
            <a:r>
              <a:rPr dirty="0" sz="3200"/>
              <a:t>Sectors</a:t>
            </a:r>
            <a:r>
              <a:rPr dirty="0" sz="3200" spc="-55"/>
              <a:t> </a:t>
            </a:r>
            <a:r>
              <a:rPr dirty="0" sz="3200"/>
              <a:t>to</a:t>
            </a:r>
            <a:r>
              <a:rPr dirty="0" sz="3200" spc="-10"/>
              <a:t> </a:t>
            </a:r>
            <a:r>
              <a:rPr dirty="0" sz="3200"/>
              <a:t>Grow</a:t>
            </a:r>
            <a:r>
              <a:rPr dirty="0" sz="3200" spc="-80"/>
              <a:t> </a:t>
            </a:r>
            <a:r>
              <a:rPr dirty="0" sz="3200"/>
              <a:t>Over</a:t>
            </a:r>
            <a:r>
              <a:rPr dirty="0" sz="3200" spc="-20"/>
              <a:t> </a:t>
            </a:r>
            <a:r>
              <a:rPr dirty="0" sz="3200"/>
              <a:t>the</a:t>
            </a:r>
            <a:r>
              <a:rPr dirty="0" sz="3200" spc="-70"/>
              <a:t> </a:t>
            </a:r>
            <a:r>
              <a:rPr dirty="0" sz="3200"/>
              <a:t>Next</a:t>
            </a:r>
            <a:r>
              <a:rPr dirty="0" sz="3200" spc="-65"/>
              <a:t> </a:t>
            </a:r>
            <a:r>
              <a:rPr dirty="0" sz="3200" spc="-10"/>
              <a:t>Decade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692912" y="5742533"/>
            <a:ext cx="7866380" cy="4775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050505"/>
                </a:solidFill>
                <a:latin typeface="Calibri"/>
                <a:cs typeface="Calibri"/>
              </a:rPr>
              <a:t>Percentage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 of</a:t>
            </a:r>
            <a:r>
              <a:rPr dirty="0" sz="1200" spc="-1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Net</a:t>
            </a:r>
            <a:r>
              <a:rPr dirty="0" sz="1200" spc="1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System</a:t>
            </a:r>
            <a:r>
              <a:rPr dirty="0" sz="1200" spc="-3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Peak</a:t>
            </a:r>
            <a:r>
              <a:rPr dirty="0" sz="1200" spc="2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in</a:t>
            </a:r>
            <a:r>
              <a:rPr dirty="0" sz="1200" spc="-3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2032</a:t>
            </a:r>
            <a:r>
              <a:rPr dirty="0" sz="1200" b="1">
                <a:solidFill>
                  <a:srgbClr val="050505"/>
                </a:solidFill>
                <a:latin typeface="Calibri"/>
                <a:cs typeface="Calibri"/>
              </a:rPr>
              <a:t>:</a:t>
            </a:r>
            <a:r>
              <a:rPr dirty="0" sz="1200" spc="-15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050505"/>
                </a:solidFill>
                <a:latin typeface="Calibri"/>
                <a:cs typeface="Calibri"/>
              </a:rPr>
              <a:t>Transportation</a:t>
            </a: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–</a:t>
            </a:r>
            <a:r>
              <a:rPr dirty="0" sz="1200" spc="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summer:</a:t>
            </a:r>
            <a:r>
              <a:rPr dirty="0" sz="1200" spc="5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9%;</a:t>
            </a:r>
            <a:r>
              <a:rPr dirty="0" sz="1200" spc="-4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050505"/>
                </a:solidFill>
                <a:latin typeface="Calibri"/>
                <a:cs typeface="Calibri"/>
              </a:rPr>
              <a:t>Transportation</a:t>
            </a:r>
            <a:r>
              <a:rPr dirty="0" sz="1200" spc="1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–</a:t>
            </a: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winter:</a:t>
            </a:r>
            <a:r>
              <a:rPr dirty="0" sz="1200" spc="-1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13%;</a:t>
            </a:r>
            <a:r>
              <a:rPr dirty="0" sz="1200" spc="-4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Heating</a:t>
            </a:r>
            <a:r>
              <a:rPr dirty="0" sz="1200" spc="1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–</a:t>
            </a:r>
            <a:r>
              <a:rPr dirty="0" sz="1200" spc="-3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winter:</a:t>
            </a:r>
            <a:r>
              <a:rPr dirty="0" sz="1200" spc="-4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11%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000">
                <a:latin typeface="Calibri"/>
                <a:cs typeface="Calibri"/>
              </a:rPr>
              <a:t>Sources:</a:t>
            </a:r>
            <a:r>
              <a:rPr dirty="0" sz="1000" spc="-60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ISO</a:t>
            </a:r>
            <a:r>
              <a:rPr dirty="0" u="sng" sz="10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New</a:t>
            </a:r>
            <a:r>
              <a:rPr dirty="0" u="sng" sz="10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England</a:t>
            </a:r>
            <a:r>
              <a:rPr dirty="0" u="sng" sz="100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2023-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2032</a:t>
            </a:r>
            <a:r>
              <a:rPr dirty="0" u="sng" sz="1000" spc="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Forecast</a:t>
            </a:r>
            <a:r>
              <a:rPr dirty="0" u="sng" sz="1000" spc="-5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Report</a:t>
            </a:r>
            <a:r>
              <a:rPr dirty="0" u="sng" sz="10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dirty="0" u="sng" sz="10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Capacity,</a:t>
            </a:r>
            <a:r>
              <a:rPr dirty="0" u="sng" sz="10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Energy,</a:t>
            </a:r>
            <a:r>
              <a:rPr dirty="0" u="sng" sz="1000" spc="-8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Loads,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and</a:t>
            </a:r>
            <a:r>
              <a:rPr dirty="0" u="sng" sz="100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Transmission</a:t>
            </a:r>
            <a:r>
              <a:rPr dirty="0" sz="1000" spc="-1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(2023</a:t>
            </a:r>
            <a:r>
              <a:rPr dirty="0" sz="1000" spc="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CELT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Report)</a:t>
            </a:r>
            <a:r>
              <a:rPr dirty="0" sz="1000" spc="-3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(May</a:t>
            </a:r>
            <a:r>
              <a:rPr dirty="0" sz="1000" spc="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2023),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2023</a:t>
            </a:r>
            <a:r>
              <a:rPr dirty="0" u="sng" sz="1000" spc="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Forecast</a:t>
            </a:r>
            <a:r>
              <a:rPr dirty="0" u="sng" sz="10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Data</a:t>
            </a:r>
            <a:r>
              <a:rPr dirty="0" sz="1000" spc="-10">
                <a:latin typeface="Calibri"/>
                <a:cs typeface="Calibri"/>
              </a:rPr>
              <a:t>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316736" y="2441448"/>
            <a:ext cx="7370445" cy="2578735"/>
            <a:chOff x="1316736" y="2441448"/>
            <a:chExt cx="7370445" cy="2578735"/>
          </a:xfrm>
        </p:grpSpPr>
        <p:sp>
          <p:nvSpPr>
            <p:cNvPr id="5" name="object 5" descr=""/>
            <p:cNvSpPr/>
            <p:nvPr/>
          </p:nvSpPr>
          <p:spPr>
            <a:xfrm>
              <a:off x="1316736" y="4640580"/>
              <a:ext cx="1943100" cy="0"/>
            </a:xfrm>
            <a:custGeom>
              <a:avLst/>
              <a:gdLst/>
              <a:ahLst/>
              <a:cxnLst/>
              <a:rect l="l" t="t" r="r" b="b"/>
              <a:pathLst>
                <a:path w="1943100" h="0">
                  <a:moveTo>
                    <a:pt x="0" y="0"/>
                  </a:moveTo>
                  <a:lnTo>
                    <a:pt x="1943100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930652" y="4828032"/>
              <a:ext cx="128270" cy="187960"/>
            </a:xfrm>
            <a:custGeom>
              <a:avLst/>
              <a:gdLst/>
              <a:ahLst/>
              <a:cxnLst/>
              <a:rect l="l" t="t" r="r" b="b"/>
              <a:pathLst>
                <a:path w="128269" h="187960">
                  <a:moveTo>
                    <a:pt x="128016" y="0"/>
                  </a:moveTo>
                  <a:lnTo>
                    <a:pt x="0" y="0"/>
                  </a:lnTo>
                  <a:lnTo>
                    <a:pt x="0" y="187452"/>
                  </a:lnTo>
                  <a:lnTo>
                    <a:pt x="128016" y="187452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095243" y="4658868"/>
              <a:ext cx="128270" cy="356870"/>
            </a:xfrm>
            <a:custGeom>
              <a:avLst/>
              <a:gdLst/>
              <a:ahLst/>
              <a:cxnLst/>
              <a:rect l="l" t="t" r="r" b="b"/>
              <a:pathLst>
                <a:path w="128269" h="356870">
                  <a:moveTo>
                    <a:pt x="128016" y="0"/>
                  </a:moveTo>
                  <a:lnTo>
                    <a:pt x="0" y="0"/>
                  </a:lnTo>
                  <a:lnTo>
                    <a:pt x="0" y="356615"/>
                  </a:lnTo>
                  <a:lnTo>
                    <a:pt x="128016" y="356615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123943" y="4640580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4" h="0">
                  <a:moveTo>
                    <a:pt x="0" y="0"/>
                  </a:moveTo>
                  <a:lnTo>
                    <a:pt x="278891" y="0"/>
                  </a:lnTo>
                </a:path>
                <a:path w="443864" h="0">
                  <a:moveTo>
                    <a:pt x="411479" y="0"/>
                  </a:moveTo>
                  <a:lnTo>
                    <a:pt x="44348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402836" y="4512564"/>
              <a:ext cx="132715" cy="502920"/>
            </a:xfrm>
            <a:custGeom>
              <a:avLst/>
              <a:gdLst/>
              <a:ahLst/>
              <a:cxnLst/>
              <a:rect l="l" t="t" r="r" b="b"/>
              <a:pathLst>
                <a:path w="132714" h="502920">
                  <a:moveTo>
                    <a:pt x="132587" y="0"/>
                  </a:moveTo>
                  <a:lnTo>
                    <a:pt x="0" y="0"/>
                  </a:lnTo>
                  <a:lnTo>
                    <a:pt x="0" y="502919"/>
                  </a:lnTo>
                  <a:lnTo>
                    <a:pt x="132587" y="502919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16736" y="4261104"/>
              <a:ext cx="3415665" cy="379730"/>
            </a:xfrm>
            <a:custGeom>
              <a:avLst/>
              <a:gdLst/>
              <a:ahLst/>
              <a:cxnLst/>
              <a:rect l="l" t="t" r="r" b="b"/>
              <a:pathLst>
                <a:path w="3415665" h="379729">
                  <a:moveTo>
                    <a:pt x="3378708" y="379476"/>
                  </a:moveTo>
                  <a:lnTo>
                    <a:pt x="3415284" y="379476"/>
                  </a:lnTo>
                </a:path>
                <a:path w="3415665" h="379729">
                  <a:moveTo>
                    <a:pt x="0" y="0"/>
                  </a:moveTo>
                  <a:lnTo>
                    <a:pt x="3250691" y="0"/>
                  </a:lnTo>
                </a:path>
                <a:path w="3415665" h="379729">
                  <a:moveTo>
                    <a:pt x="3378708" y="0"/>
                  </a:moveTo>
                  <a:lnTo>
                    <a:pt x="3415284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67428" y="4229100"/>
              <a:ext cx="128270" cy="786765"/>
            </a:xfrm>
            <a:custGeom>
              <a:avLst/>
              <a:gdLst/>
              <a:ahLst/>
              <a:cxnLst/>
              <a:rect l="l" t="t" r="r" b="b"/>
              <a:pathLst>
                <a:path w="128270" h="786764">
                  <a:moveTo>
                    <a:pt x="128016" y="0"/>
                  </a:moveTo>
                  <a:lnTo>
                    <a:pt x="0" y="0"/>
                  </a:lnTo>
                  <a:lnTo>
                    <a:pt x="0" y="786383"/>
                  </a:lnTo>
                  <a:lnTo>
                    <a:pt x="128016" y="786383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96127" y="4261104"/>
              <a:ext cx="448309" cy="379730"/>
            </a:xfrm>
            <a:custGeom>
              <a:avLst/>
              <a:gdLst/>
              <a:ahLst/>
              <a:cxnLst/>
              <a:rect l="l" t="t" r="r" b="b"/>
              <a:pathLst>
                <a:path w="448310" h="379729">
                  <a:moveTo>
                    <a:pt x="0" y="379476"/>
                  </a:moveTo>
                  <a:lnTo>
                    <a:pt x="283463" y="379476"/>
                  </a:lnTo>
                </a:path>
                <a:path w="448310" h="379729">
                  <a:moveTo>
                    <a:pt x="411480" y="379476"/>
                  </a:moveTo>
                  <a:lnTo>
                    <a:pt x="448056" y="379476"/>
                  </a:lnTo>
                </a:path>
                <a:path w="448310" h="379729">
                  <a:moveTo>
                    <a:pt x="0" y="0"/>
                  </a:moveTo>
                  <a:lnTo>
                    <a:pt x="283463" y="0"/>
                  </a:lnTo>
                </a:path>
                <a:path w="448310" h="379729">
                  <a:moveTo>
                    <a:pt x="411480" y="0"/>
                  </a:moveTo>
                  <a:lnTo>
                    <a:pt x="448056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879591" y="4101083"/>
              <a:ext cx="128270" cy="914400"/>
            </a:xfrm>
            <a:custGeom>
              <a:avLst/>
              <a:gdLst/>
              <a:ahLst/>
              <a:cxnLst/>
              <a:rect l="l" t="t" r="r" b="b"/>
              <a:pathLst>
                <a:path w="128270" h="914400">
                  <a:moveTo>
                    <a:pt x="128016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28016" y="914400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6736" y="3886200"/>
              <a:ext cx="4887595" cy="754380"/>
            </a:xfrm>
            <a:custGeom>
              <a:avLst/>
              <a:gdLst/>
              <a:ahLst/>
              <a:cxnLst/>
              <a:rect l="l" t="t" r="r" b="b"/>
              <a:pathLst>
                <a:path w="4887595" h="754379">
                  <a:moveTo>
                    <a:pt x="4855464" y="754380"/>
                  </a:moveTo>
                  <a:lnTo>
                    <a:pt x="4887468" y="754380"/>
                  </a:lnTo>
                </a:path>
                <a:path w="4887595" h="754379">
                  <a:moveTo>
                    <a:pt x="4855464" y="374904"/>
                  </a:moveTo>
                  <a:lnTo>
                    <a:pt x="4887468" y="374904"/>
                  </a:lnTo>
                </a:path>
                <a:path w="4887595" h="754379">
                  <a:moveTo>
                    <a:pt x="0" y="0"/>
                  </a:moveTo>
                  <a:lnTo>
                    <a:pt x="4727448" y="0"/>
                  </a:lnTo>
                </a:path>
                <a:path w="4887595" h="754379">
                  <a:moveTo>
                    <a:pt x="4855464" y="0"/>
                  </a:moveTo>
                  <a:lnTo>
                    <a:pt x="4887468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44183" y="3643884"/>
              <a:ext cx="128270" cy="1371600"/>
            </a:xfrm>
            <a:custGeom>
              <a:avLst/>
              <a:gdLst/>
              <a:ahLst/>
              <a:cxnLst/>
              <a:rect l="l" t="t" r="r" b="b"/>
              <a:pathLst>
                <a:path w="128270" h="1371600">
                  <a:moveTo>
                    <a:pt x="128015" y="0"/>
                  </a:moveTo>
                  <a:lnTo>
                    <a:pt x="0" y="0"/>
                  </a:lnTo>
                  <a:lnTo>
                    <a:pt x="0" y="1371600"/>
                  </a:lnTo>
                  <a:lnTo>
                    <a:pt x="128015" y="1371600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32220" y="3886200"/>
              <a:ext cx="448309" cy="754380"/>
            </a:xfrm>
            <a:custGeom>
              <a:avLst/>
              <a:gdLst/>
              <a:ahLst/>
              <a:cxnLst/>
              <a:rect l="l" t="t" r="r" b="b"/>
              <a:pathLst>
                <a:path w="448309" h="754379">
                  <a:moveTo>
                    <a:pt x="0" y="754380"/>
                  </a:moveTo>
                  <a:lnTo>
                    <a:pt x="283463" y="754380"/>
                  </a:lnTo>
                </a:path>
                <a:path w="448309" h="754379">
                  <a:moveTo>
                    <a:pt x="411479" y="754380"/>
                  </a:moveTo>
                  <a:lnTo>
                    <a:pt x="448055" y="754380"/>
                  </a:lnTo>
                </a:path>
                <a:path w="448309" h="754379">
                  <a:moveTo>
                    <a:pt x="0" y="374904"/>
                  </a:moveTo>
                  <a:lnTo>
                    <a:pt x="283463" y="374904"/>
                  </a:lnTo>
                </a:path>
                <a:path w="448309" h="754379">
                  <a:moveTo>
                    <a:pt x="411479" y="374904"/>
                  </a:moveTo>
                  <a:lnTo>
                    <a:pt x="448055" y="374904"/>
                  </a:lnTo>
                </a:path>
                <a:path w="448309" h="754379">
                  <a:moveTo>
                    <a:pt x="0" y="0"/>
                  </a:moveTo>
                  <a:lnTo>
                    <a:pt x="283463" y="0"/>
                  </a:lnTo>
                </a:path>
                <a:path w="448309" h="754379">
                  <a:moveTo>
                    <a:pt x="411479" y="0"/>
                  </a:moveTo>
                  <a:lnTo>
                    <a:pt x="448055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615683" y="3849624"/>
              <a:ext cx="128270" cy="1165860"/>
            </a:xfrm>
            <a:custGeom>
              <a:avLst/>
              <a:gdLst/>
              <a:ahLst/>
              <a:cxnLst/>
              <a:rect l="l" t="t" r="r" b="b"/>
              <a:pathLst>
                <a:path w="128270" h="1165860">
                  <a:moveTo>
                    <a:pt x="128016" y="0"/>
                  </a:moveTo>
                  <a:lnTo>
                    <a:pt x="0" y="0"/>
                  </a:lnTo>
                  <a:lnTo>
                    <a:pt x="0" y="1165859"/>
                  </a:lnTo>
                  <a:lnTo>
                    <a:pt x="128016" y="116585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16736" y="3511296"/>
              <a:ext cx="5623560" cy="1129665"/>
            </a:xfrm>
            <a:custGeom>
              <a:avLst/>
              <a:gdLst/>
              <a:ahLst/>
              <a:cxnLst/>
              <a:rect l="l" t="t" r="r" b="b"/>
              <a:pathLst>
                <a:path w="5623559" h="1129664">
                  <a:moveTo>
                    <a:pt x="5591556" y="1129283"/>
                  </a:moveTo>
                  <a:lnTo>
                    <a:pt x="5623560" y="1129283"/>
                  </a:lnTo>
                </a:path>
                <a:path w="5623559" h="1129664">
                  <a:moveTo>
                    <a:pt x="5591556" y="749807"/>
                  </a:moveTo>
                  <a:lnTo>
                    <a:pt x="5623560" y="749807"/>
                  </a:lnTo>
                </a:path>
                <a:path w="5623559" h="1129664">
                  <a:moveTo>
                    <a:pt x="5591556" y="374903"/>
                  </a:moveTo>
                  <a:lnTo>
                    <a:pt x="5623560" y="374903"/>
                  </a:lnTo>
                </a:path>
                <a:path w="5623559" h="1129664">
                  <a:moveTo>
                    <a:pt x="0" y="0"/>
                  </a:moveTo>
                  <a:lnTo>
                    <a:pt x="5463540" y="0"/>
                  </a:lnTo>
                </a:path>
                <a:path w="5623559" h="1129664">
                  <a:moveTo>
                    <a:pt x="5591556" y="0"/>
                  </a:moveTo>
                  <a:lnTo>
                    <a:pt x="5623560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780276" y="3291840"/>
              <a:ext cx="128270" cy="1724025"/>
            </a:xfrm>
            <a:custGeom>
              <a:avLst/>
              <a:gdLst/>
              <a:ahLst/>
              <a:cxnLst/>
              <a:rect l="l" t="t" r="r" b="b"/>
              <a:pathLst>
                <a:path w="128270" h="1724025">
                  <a:moveTo>
                    <a:pt x="128016" y="0"/>
                  </a:moveTo>
                  <a:lnTo>
                    <a:pt x="0" y="0"/>
                  </a:lnTo>
                  <a:lnTo>
                    <a:pt x="0" y="1723644"/>
                  </a:lnTo>
                  <a:lnTo>
                    <a:pt x="128016" y="172364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72883" y="3886200"/>
              <a:ext cx="443865" cy="754380"/>
            </a:xfrm>
            <a:custGeom>
              <a:avLst/>
              <a:gdLst/>
              <a:ahLst/>
              <a:cxnLst/>
              <a:rect l="l" t="t" r="r" b="b"/>
              <a:pathLst>
                <a:path w="443865" h="754379">
                  <a:moveTo>
                    <a:pt x="0" y="754380"/>
                  </a:moveTo>
                  <a:lnTo>
                    <a:pt x="278892" y="754380"/>
                  </a:lnTo>
                </a:path>
                <a:path w="443865" h="754379">
                  <a:moveTo>
                    <a:pt x="406908" y="754380"/>
                  </a:moveTo>
                  <a:lnTo>
                    <a:pt x="443484" y="754380"/>
                  </a:lnTo>
                </a:path>
                <a:path w="443865" h="754379">
                  <a:moveTo>
                    <a:pt x="0" y="374904"/>
                  </a:moveTo>
                  <a:lnTo>
                    <a:pt x="278892" y="374904"/>
                  </a:lnTo>
                </a:path>
                <a:path w="443865" h="754379">
                  <a:moveTo>
                    <a:pt x="406908" y="374904"/>
                  </a:moveTo>
                  <a:lnTo>
                    <a:pt x="443484" y="374904"/>
                  </a:lnTo>
                </a:path>
                <a:path w="443865" h="754379">
                  <a:moveTo>
                    <a:pt x="0" y="0"/>
                  </a:moveTo>
                  <a:lnTo>
                    <a:pt x="278892" y="0"/>
                  </a:lnTo>
                </a:path>
                <a:path w="443865" h="754379">
                  <a:moveTo>
                    <a:pt x="406908" y="0"/>
                  </a:moveTo>
                  <a:lnTo>
                    <a:pt x="443484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351776" y="3566160"/>
              <a:ext cx="128270" cy="1449705"/>
            </a:xfrm>
            <a:custGeom>
              <a:avLst/>
              <a:gdLst/>
              <a:ahLst/>
              <a:cxnLst/>
              <a:rect l="l" t="t" r="r" b="b"/>
              <a:pathLst>
                <a:path w="128270" h="1449704">
                  <a:moveTo>
                    <a:pt x="128016" y="0"/>
                  </a:moveTo>
                  <a:lnTo>
                    <a:pt x="0" y="0"/>
                  </a:lnTo>
                  <a:lnTo>
                    <a:pt x="0" y="1449323"/>
                  </a:lnTo>
                  <a:lnTo>
                    <a:pt x="128016" y="1449323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16736" y="3136392"/>
              <a:ext cx="6364605" cy="1504315"/>
            </a:xfrm>
            <a:custGeom>
              <a:avLst/>
              <a:gdLst/>
              <a:ahLst/>
              <a:cxnLst/>
              <a:rect l="l" t="t" r="r" b="b"/>
              <a:pathLst>
                <a:path w="6364605" h="1504314">
                  <a:moveTo>
                    <a:pt x="6327647" y="1504188"/>
                  </a:moveTo>
                  <a:lnTo>
                    <a:pt x="6364223" y="1504188"/>
                  </a:lnTo>
                </a:path>
                <a:path w="6364605" h="1504314">
                  <a:moveTo>
                    <a:pt x="6327647" y="1124712"/>
                  </a:moveTo>
                  <a:lnTo>
                    <a:pt x="6364223" y="1124712"/>
                  </a:lnTo>
                </a:path>
                <a:path w="6364605" h="1504314">
                  <a:moveTo>
                    <a:pt x="6327647" y="749808"/>
                  </a:moveTo>
                  <a:lnTo>
                    <a:pt x="6364223" y="749808"/>
                  </a:lnTo>
                </a:path>
                <a:path w="6364605" h="1504314">
                  <a:moveTo>
                    <a:pt x="5756147" y="374904"/>
                  </a:moveTo>
                  <a:lnTo>
                    <a:pt x="6199632" y="374904"/>
                  </a:lnTo>
                </a:path>
                <a:path w="6364605" h="1504314">
                  <a:moveTo>
                    <a:pt x="6327647" y="374904"/>
                  </a:moveTo>
                  <a:lnTo>
                    <a:pt x="6364223" y="374904"/>
                  </a:lnTo>
                </a:path>
                <a:path w="6364605" h="1504314">
                  <a:moveTo>
                    <a:pt x="0" y="0"/>
                  </a:moveTo>
                  <a:lnTo>
                    <a:pt x="6199632" y="0"/>
                  </a:lnTo>
                </a:path>
                <a:path w="6364605" h="1504314">
                  <a:moveTo>
                    <a:pt x="6327647" y="0"/>
                  </a:moveTo>
                  <a:lnTo>
                    <a:pt x="636422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16368" y="2894076"/>
              <a:ext cx="128270" cy="2121535"/>
            </a:xfrm>
            <a:custGeom>
              <a:avLst/>
              <a:gdLst/>
              <a:ahLst/>
              <a:cxnLst/>
              <a:rect l="l" t="t" r="r" b="b"/>
              <a:pathLst>
                <a:path w="128270" h="2121535">
                  <a:moveTo>
                    <a:pt x="128015" y="0"/>
                  </a:moveTo>
                  <a:lnTo>
                    <a:pt x="0" y="0"/>
                  </a:lnTo>
                  <a:lnTo>
                    <a:pt x="0" y="2121408"/>
                  </a:lnTo>
                  <a:lnTo>
                    <a:pt x="128015" y="2121408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08976" y="3511296"/>
              <a:ext cx="443865" cy="1129665"/>
            </a:xfrm>
            <a:custGeom>
              <a:avLst/>
              <a:gdLst/>
              <a:ahLst/>
              <a:cxnLst/>
              <a:rect l="l" t="t" r="r" b="b"/>
              <a:pathLst>
                <a:path w="443865" h="1129664">
                  <a:moveTo>
                    <a:pt x="0" y="1129283"/>
                  </a:moveTo>
                  <a:lnTo>
                    <a:pt x="278892" y="1129283"/>
                  </a:lnTo>
                </a:path>
                <a:path w="443865" h="1129664">
                  <a:moveTo>
                    <a:pt x="406907" y="1129283"/>
                  </a:moveTo>
                  <a:lnTo>
                    <a:pt x="443483" y="1129283"/>
                  </a:lnTo>
                </a:path>
                <a:path w="443865" h="1129664">
                  <a:moveTo>
                    <a:pt x="0" y="749807"/>
                  </a:moveTo>
                  <a:lnTo>
                    <a:pt x="278892" y="749807"/>
                  </a:lnTo>
                </a:path>
                <a:path w="443865" h="1129664">
                  <a:moveTo>
                    <a:pt x="406907" y="749807"/>
                  </a:moveTo>
                  <a:lnTo>
                    <a:pt x="443483" y="749807"/>
                  </a:lnTo>
                </a:path>
                <a:path w="443865" h="1129664">
                  <a:moveTo>
                    <a:pt x="0" y="374903"/>
                  </a:moveTo>
                  <a:lnTo>
                    <a:pt x="278892" y="374903"/>
                  </a:lnTo>
                </a:path>
                <a:path w="443865" h="1129664">
                  <a:moveTo>
                    <a:pt x="406907" y="374903"/>
                  </a:moveTo>
                  <a:lnTo>
                    <a:pt x="443483" y="374903"/>
                  </a:lnTo>
                </a:path>
                <a:path w="443865" h="1129664">
                  <a:moveTo>
                    <a:pt x="0" y="0"/>
                  </a:moveTo>
                  <a:lnTo>
                    <a:pt x="278892" y="0"/>
                  </a:lnTo>
                </a:path>
                <a:path w="443865" h="1129664">
                  <a:moveTo>
                    <a:pt x="406907" y="0"/>
                  </a:moveTo>
                  <a:lnTo>
                    <a:pt x="44348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087867" y="3250692"/>
              <a:ext cx="128270" cy="1765300"/>
            </a:xfrm>
            <a:custGeom>
              <a:avLst/>
              <a:gdLst/>
              <a:ahLst/>
              <a:cxnLst/>
              <a:rect l="l" t="t" r="r" b="b"/>
              <a:pathLst>
                <a:path w="128270" h="1765300">
                  <a:moveTo>
                    <a:pt x="128015" y="0"/>
                  </a:moveTo>
                  <a:lnTo>
                    <a:pt x="0" y="0"/>
                  </a:lnTo>
                  <a:lnTo>
                    <a:pt x="0" y="1764792"/>
                  </a:lnTo>
                  <a:lnTo>
                    <a:pt x="128015" y="1764792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16736" y="2756916"/>
              <a:ext cx="7370445" cy="1884045"/>
            </a:xfrm>
            <a:custGeom>
              <a:avLst/>
              <a:gdLst/>
              <a:ahLst/>
              <a:cxnLst/>
              <a:rect l="l" t="t" r="r" b="b"/>
              <a:pathLst>
                <a:path w="7370445" h="1884045">
                  <a:moveTo>
                    <a:pt x="7063740" y="1883664"/>
                  </a:moveTo>
                  <a:lnTo>
                    <a:pt x="7100315" y="1883664"/>
                  </a:lnTo>
                </a:path>
                <a:path w="7370445" h="1884045">
                  <a:moveTo>
                    <a:pt x="7063740" y="1504188"/>
                  </a:moveTo>
                  <a:lnTo>
                    <a:pt x="7100315" y="1504188"/>
                  </a:lnTo>
                </a:path>
                <a:path w="7370445" h="1884045">
                  <a:moveTo>
                    <a:pt x="7063740" y="1129284"/>
                  </a:moveTo>
                  <a:lnTo>
                    <a:pt x="7100315" y="1129284"/>
                  </a:lnTo>
                </a:path>
                <a:path w="7370445" h="1884045">
                  <a:moveTo>
                    <a:pt x="7063740" y="754380"/>
                  </a:moveTo>
                  <a:lnTo>
                    <a:pt x="7100315" y="754380"/>
                  </a:lnTo>
                </a:path>
                <a:path w="7370445" h="1884045">
                  <a:moveTo>
                    <a:pt x="6492240" y="379475"/>
                  </a:moveTo>
                  <a:lnTo>
                    <a:pt x="6935723" y="379475"/>
                  </a:lnTo>
                </a:path>
                <a:path w="7370445" h="1884045">
                  <a:moveTo>
                    <a:pt x="7063740" y="379475"/>
                  </a:moveTo>
                  <a:lnTo>
                    <a:pt x="7100315" y="379475"/>
                  </a:lnTo>
                </a:path>
                <a:path w="7370445" h="1884045">
                  <a:moveTo>
                    <a:pt x="0" y="0"/>
                  </a:moveTo>
                  <a:lnTo>
                    <a:pt x="6935723" y="0"/>
                  </a:lnTo>
                </a:path>
                <a:path w="7370445" h="1884045">
                  <a:moveTo>
                    <a:pt x="7063740" y="0"/>
                  </a:moveTo>
                  <a:lnTo>
                    <a:pt x="737006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252459" y="2441448"/>
              <a:ext cx="128270" cy="2574290"/>
            </a:xfrm>
            <a:custGeom>
              <a:avLst/>
              <a:gdLst/>
              <a:ahLst/>
              <a:cxnLst/>
              <a:rect l="l" t="t" r="r" b="b"/>
              <a:pathLst>
                <a:path w="128270" h="2574290">
                  <a:moveTo>
                    <a:pt x="128016" y="0"/>
                  </a:moveTo>
                  <a:lnTo>
                    <a:pt x="0" y="0"/>
                  </a:lnTo>
                  <a:lnTo>
                    <a:pt x="0" y="2574035"/>
                  </a:lnTo>
                  <a:lnTo>
                    <a:pt x="128016" y="2574035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458468" y="4983480"/>
              <a:ext cx="128270" cy="32384"/>
            </a:xfrm>
            <a:custGeom>
              <a:avLst/>
              <a:gdLst/>
              <a:ahLst/>
              <a:cxnLst/>
              <a:rect l="l" t="t" r="r" b="b"/>
              <a:pathLst>
                <a:path w="128269" h="32385">
                  <a:moveTo>
                    <a:pt x="128015" y="0"/>
                  </a:moveTo>
                  <a:lnTo>
                    <a:pt x="0" y="0"/>
                  </a:lnTo>
                  <a:lnTo>
                    <a:pt x="0" y="32004"/>
                  </a:lnTo>
                  <a:lnTo>
                    <a:pt x="128015" y="3200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23060" y="4928616"/>
              <a:ext cx="128270" cy="86995"/>
            </a:xfrm>
            <a:custGeom>
              <a:avLst/>
              <a:gdLst/>
              <a:ahLst/>
              <a:cxnLst/>
              <a:rect l="l" t="t" r="r" b="b"/>
              <a:pathLst>
                <a:path w="128269" h="86995">
                  <a:moveTo>
                    <a:pt x="128015" y="0"/>
                  </a:moveTo>
                  <a:lnTo>
                    <a:pt x="0" y="0"/>
                  </a:lnTo>
                  <a:lnTo>
                    <a:pt x="0" y="86867"/>
                  </a:lnTo>
                  <a:lnTo>
                    <a:pt x="128015" y="86867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783080" y="4882896"/>
              <a:ext cx="128270" cy="132715"/>
            </a:xfrm>
            <a:custGeom>
              <a:avLst/>
              <a:gdLst/>
              <a:ahLst/>
              <a:cxnLst/>
              <a:rect l="l" t="t" r="r" b="b"/>
              <a:pathLst>
                <a:path w="128269" h="132714">
                  <a:moveTo>
                    <a:pt x="128015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128015" y="132587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194560" y="4919472"/>
              <a:ext cx="128270" cy="96520"/>
            </a:xfrm>
            <a:custGeom>
              <a:avLst/>
              <a:gdLst/>
              <a:ahLst/>
              <a:cxnLst/>
              <a:rect l="l" t="t" r="r" b="b"/>
              <a:pathLst>
                <a:path w="128269" h="96520">
                  <a:moveTo>
                    <a:pt x="128015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128015" y="96011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59152" y="4809744"/>
              <a:ext cx="128270" cy="205740"/>
            </a:xfrm>
            <a:custGeom>
              <a:avLst/>
              <a:gdLst/>
              <a:ahLst/>
              <a:cxnLst/>
              <a:rect l="l" t="t" r="r" b="b"/>
              <a:pathLst>
                <a:path w="128269" h="205739">
                  <a:moveTo>
                    <a:pt x="128016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128016" y="205739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519172" y="4736592"/>
              <a:ext cx="132715" cy="279400"/>
            </a:xfrm>
            <a:custGeom>
              <a:avLst/>
              <a:gdLst/>
              <a:ahLst/>
              <a:cxnLst/>
              <a:rect l="l" t="t" r="r" b="b"/>
              <a:pathLst>
                <a:path w="132714" h="279400">
                  <a:moveTo>
                    <a:pt x="132587" y="0"/>
                  </a:moveTo>
                  <a:lnTo>
                    <a:pt x="0" y="0"/>
                  </a:lnTo>
                  <a:lnTo>
                    <a:pt x="0" y="278891"/>
                  </a:lnTo>
                  <a:lnTo>
                    <a:pt x="132587" y="278891"/>
                  </a:lnTo>
                  <a:lnTo>
                    <a:pt x="132587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387852" y="4640580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4" h="0">
                  <a:moveTo>
                    <a:pt x="0" y="0"/>
                  </a:moveTo>
                  <a:lnTo>
                    <a:pt x="443484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666743" y="4672583"/>
              <a:ext cx="128270" cy="342900"/>
            </a:xfrm>
            <a:custGeom>
              <a:avLst/>
              <a:gdLst/>
              <a:ahLst/>
              <a:cxnLst/>
              <a:rect l="l" t="t" r="r" b="b"/>
              <a:pathLst>
                <a:path w="128270" h="342900">
                  <a:moveTo>
                    <a:pt x="128015" y="0"/>
                  </a:moveTo>
                  <a:lnTo>
                    <a:pt x="0" y="0"/>
                  </a:lnTo>
                  <a:lnTo>
                    <a:pt x="0" y="342900"/>
                  </a:lnTo>
                  <a:lnTo>
                    <a:pt x="128015" y="342900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959352" y="464058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575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3831336" y="4466844"/>
              <a:ext cx="128270" cy="548640"/>
            </a:xfrm>
            <a:custGeom>
              <a:avLst/>
              <a:gdLst/>
              <a:ahLst/>
              <a:cxnLst/>
              <a:rect l="l" t="t" r="r" b="b"/>
              <a:pathLst>
                <a:path w="128270" h="548639">
                  <a:moveTo>
                    <a:pt x="128015" y="0"/>
                  </a:moveTo>
                  <a:lnTo>
                    <a:pt x="0" y="0"/>
                  </a:lnTo>
                  <a:lnTo>
                    <a:pt x="0" y="548639"/>
                  </a:lnTo>
                  <a:lnTo>
                    <a:pt x="128015" y="548639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3259836" y="4375403"/>
              <a:ext cx="864235" cy="640080"/>
            </a:xfrm>
            <a:custGeom>
              <a:avLst/>
              <a:gdLst/>
              <a:ahLst/>
              <a:cxnLst/>
              <a:rect l="l" t="t" r="r" b="b"/>
              <a:pathLst>
                <a:path w="864235" h="640079">
                  <a:moveTo>
                    <a:pt x="128016" y="187452"/>
                  </a:moveTo>
                  <a:lnTo>
                    <a:pt x="0" y="187452"/>
                  </a:lnTo>
                  <a:lnTo>
                    <a:pt x="0" y="640080"/>
                  </a:lnTo>
                  <a:lnTo>
                    <a:pt x="128016" y="640080"/>
                  </a:lnTo>
                  <a:lnTo>
                    <a:pt x="128016" y="187452"/>
                  </a:lnTo>
                  <a:close/>
                </a:path>
                <a:path w="864235" h="640079">
                  <a:moveTo>
                    <a:pt x="864108" y="0"/>
                  </a:moveTo>
                  <a:lnTo>
                    <a:pt x="736092" y="0"/>
                  </a:lnTo>
                  <a:lnTo>
                    <a:pt x="736092" y="640080"/>
                  </a:lnTo>
                  <a:lnTo>
                    <a:pt x="864108" y="640080"/>
                  </a:lnTo>
                  <a:lnTo>
                    <a:pt x="864108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860036" y="4640580"/>
              <a:ext cx="443865" cy="0"/>
            </a:xfrm>
            <a:custGeom>
              <a:avLst/>
              <a:gdLst/>
              <a:ahLst/>
              <a:cxnLst/>
              <a:rect l="l" t="t" r="r" b="b"/>
              <a:pathLst>
                <a:path w="443864" h="0">
                  <a:moveTo>
                    <a:pt x="0" y="0"/>
                  </a:moveTo>
                  <a:lnTo>
                    <a:pt x="283463" y="0"/>
                  </a:lnTo>
                </a:path>
                <a:path w="443864" h="0">
                  <a:moveTo>
                    <a:pt x="411479" y="0"/>
                  </a:moveTo>
                  <a:lnTo>
                    <a:pt x="443484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5143500" y="4320540"/>
              <a:ext cx="128270" cy="695325"/>
            </a:xfrm>
            <a:custGeom>
              <a:avLst/>
              <a:gdLst/>
              <a:ahLst/>
              <a:cxnLst/>
              <a:rect l="l" t="t" r="r" b="b"/>
              <a:pathLst>
                <a:path w="128270" h="695325">
                  <a:moveTo>
                    <a:pt x="128015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128015" y="694944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759D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860036" y="4261104"/>
              <a:ext cx="608330" cy="379730"/>
            </a:xfrm>
            <a:custGeom>
              <a:avLst/>
              <a:gdLst/>
              <a:ahLst/>
              <a:cxnLst/>
              <a:rect l="l" t="t" r="r" b="b"/>
              <a:pathLst>
                <a:path w="608329" h="379729">
                  <a:moveTo>
                    <a:pt x="571500" y="379476"/>
                  </a:moveTo>
                  <a:lnTo>
                    <a:pt x="608076" y="379476"/>
                  </a:lnTo>
                </a:path>
                <a:path w="608329" h="379729">
                  <a:moveTo>
                    <a:pt x="0" y="0"/>
                  </a:moveTo>
                  <a:lnTo>
                    <a:pt x="443484" y="0"/>
                  </a:lnTo>
                </a:path>
                <a:path w="608329" h="379729">
                  <a:moveTo>
                    <a:pt x="571500" y="0"/>
                  </a:moveTo>
                  <a:lnTo>
                    <a:pt x="608076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303520" y="3959352"/>
              <a:ext cx="128270" cy="1056640"/>
            </a:xfrm>
            <a:custGeom>
              <a:avLst/>
              <a:gdLst/>
              <a:ahLst/>
              <a:cxnLst/>
              <a:rect l="l" t="t" r="r" b="b"/>
              <a:pathLst>
                <a:path w="128270" h="1056639">
                  <a:moveTo>
                    <a:pt x="128015" y="0"/>
                  </a:moveTo>
                  <a:lnTo>
                    <a:pt x="0" y="0"/>
                  </a:lnTo>
                  <a:lnTo>
                    <a:pt x="0" y="1056132"/>
                  </a:lnTo>
                  <a:lnTo>
                    <a:pt x="128015" y="1056132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2C60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732020" y="3118103"/>
              <a:ext cx="3077210" cy="1897380"/>
            </a:xfrm>
            <a:custGeom>
              <a:avLst/>
              <a:gdLst/>
              <a:ahLst/>
              <a:cxnLst/>
              <a:rect l="l" t="t" r="r" b="b"/>
              <a:pathLst>
                <a:path w="3077209" h="1897379">
                  <a:moveTo>
                    <a:pt x="128016" y="1115568"/>
                  </a:moveTo>
                  <a:lnTo>
                    <a:pt x="0" y="1115568"/>
                  </a:lnTo>
                  <a:lnTo>
                    <a:pt x="0" y="1897380"/>
                  </a:lnTo>
                  <a:lnTo>
                    <a:pt x="128016" y="1897380"/>
                  </a:lnTo>
                  <a:lnTo>
                    <a:pt x="128016" y="1115568"/>
                  </a:lnTo>
                  <a:close/>
                </a:path>
                <a:path w="3077209" h="1897379">
                  <a:moveTo>
                    <a:pt x="864108" y="896112"/>
                  </a:moveTo>
                  <a:lnTo>
                    <a:pt x="736092" y="896112"/>
                  </a:lnTo>
                  <a:lnTo>
                    <a:pt x="736092" y="1897380"/>
                  </a:lnTo>
                  <a:lnTo>
                    <a:pt x="864108" y="1897380"/>
                  </a:lnTo>
                  <a:lnTo>
                    <a:pt x="864108" y="896112"/>
                  </a:lnTo>
                  <a:close/>
                </a:path>
                <a:path w="3077209" h="1897379">
                  <a:moveTo>
                    <a:pt x="1600200" y="640080"/>
                  </a:moveTo>
                  <a:lnTo>
                    <a:pt x="1472184" y="640080"/>
                  </a:lnTo>
                  <a:lnTo>
                    <a:pt x="1472184" y="1897380"/>
                  </a:lnTo>
                  <a:lnTo>
                    <a:pt x="1600200" y="1897380"/>
                  </a:lnTo>
                  <a:lnTo>
                    <a:pt x="1600200" y="640080"/>
                  </a:lnTo>
                  <a:close/>
                </a:path>
                <a:path w="3077209" h="1897379">
                  <a:moveTo>
                    <a:pt x="2340864" y="342900"/>
                  </a:moveTo>
                  <a:lnTo>
                    <a:pt x="2208276" y="342900"/>
                  </a:lnTo>
                  <a:lnTo>
                    <a:pt x="2208276" y="1897380"/>
                  </a:lnTo>
                  <a:lnTo>
                    <a:pt x="2340864" y="1897380"/>
                  </a:lnTo>
                  <a:lnTo>
                    <a:pt x="2340864" y="342900"/>
                  </a:lnTo>
                  <a:close/>
                </a:path>
                <a:path w="3077209" h="1897379">
                  <a:moveTo>
                    <a:pt x="3076956" y="0"/>
                  </a:moveTo>
                  <a:lnTo>
                    <a:pt x="2948940" y="0"/>
                  </a:lnTo>
                  <a:lnTo>
                    <a:pt x="2948940" y="1897380"/>
                  </a:lnTo>
                  <a:lnTo>
                    <a:pt x="3076956" y="1897380"/>
                  </a:lnTo>
                  <a:lnTo>
                    <a:pt x="3076956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545067" y="3136392"/>
              <a:ext cx="142240" cy="1504315"/>
            </a:xfrm>
            <a:custGeom>
              <a:avLst/>
              <a:gdLst/>
              <a:ahLst/>
              <a:cxnLst/>
              <a:rect l="l" t="t" r="r" b="b"/>
              <a:pathLst>
                <a:path w="142240" h="1504314">
                  <a:moveTo>
                    <a:pt x="0" y="1504188"/>
                  </a:moveTo>
                  <a:lnTo>
                    <a:pt x="141731" y="1504188"/>
                  </a:lnTo>
                </a:path>
                <a:path w="142240" h="1504314">
                  <a:moveTo>
                    <a:pt x="0" y="1124712"/>
                  </a:moveTo>
                  <a:lnTo>
                    <a:pt x="141731" y="1124712"/>
                  </a:lnTo>
                </a:path>
                <a:path w="142240" h="1504314">
                  <a:moveTo>
                    <a:pt x="0" y="749808"/>
                  </a:moveTo>
                  <a:lnTo>
                    <a:pt x="141731" y="749808"/>
                  </a:lnTo>
                </a:path>
                <a:path w="142240" h="1504314">
                  <a:moveTo>
                    <a:pt x="0" y="374904"/>
                  </a:moveTo>
                  <a:lnTo>
                    <a:pt x="141731" y="374904"/>
                  </a:lnTo>
                </a:path>
                <a:path w="142240" h="1504314">
                  <a:moveTo>
                    <a:pt x="0" y="0"/>
                  </a:moveTo>
                  <a:lnTo>
                    <a:pt x="141731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417052" y="2784348"/>
              <a:ext cx="128270" cy="2231390"/>
            </a:xfrm>
            <a:custGeom>
              <a:avLst/>
              <a:gdLst/>
              <a:ahLst/>
              <a:cxnLst/>
              <a:rect l="l" t="t" r="r" b="b"/>
              <a:pathLst>
                <a:path w="128270" h="2231390">
                  <a:moveTo>
                    <a:pt x="128016" y="0"/>
                  </a:moveTo>
                  <a:lnTo>
                    <a:pt x="0" y="0"/>
                  </a:lnTo>
                  <a:lnTo>
                    <a:pt x="0" y="2231135"/>
                  </a:lnTo>
                  <a:lnTo>
                    <a:pt x="128016" y="2231135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316736" y="5015483"/>
              <a:ext cx="7370445" cy="0"/>
            </a:xfrm>
            <a:custGeom>
              <a:avLst/>
              <a:gdLst/>
              <a:ahLst/>
              <a:cxnLst/>
              <a:rect l="l" t="t" r="r" b="b"/>
              <a:pathLst>
                <a:path w="7370445" h="0">
                  <a:moveTo>
                    <a:pt x="0" y="0"/>
                  </a:moveTo>
                  <a:lnTo>
                    <a:pt x="737006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/>
          <p:nvPr/>
        </p:nvSpPr>
        <p:spPr>
          <a:xfrm>
            <a:off x="1316736" y="2382011"/>
            <a:ext cx="7370445" cy="0"/>
          </a:xfrm>
          <a:custGeom>
            <a:avLst/>
            <a:gdLst/>
            <a:ahLst/>
            <a:cxnLst/>
            <a:rect l="l" t="t" r="r" b="b"/>
            <a:pathLst>
              <a:path w="7370445" h="0">
                <a:moveTo>
                  <a:pt x="0" y="0"/>
                </a:moveTo>
                <a:lnTo>
                  <a:pt x="7370063" y="0"/>
                </a:lnTo>
              </a:path>
            </a:pathLst>
          </a:custGeom>
          <a:ln w="9144">
            <a:solidFill>
              <a:srgbClr val="E7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1316736" y="2007107"/>
            <a:ext cx="7370445" cy="0"/>
          </a:xfrm>
          <a:custGeom>
            <a:avLst/>
            <a:gdLst/>
            <a:ahLst/>
            <a:cxnLst/>
            <a:rect l="l" t="t" r="r" b="b"/>
            <a:pathLst>
              <a:path w="7370445" h="0">
                <a:moveTo>
                  <a:pt x="0" y="0"/>
                </a:moveTo>
                <a:lnTo>
                  <a:pt x="7370063" y="0"/>
                </a:lnTo>
              </a:path>
            </a:pathLst>
          </a:custGeom>
          <a:ln w="9144">
            <a:solidFill>
              <a:srgbClr val="E7EBE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 descr=""/>
          <p:cNvSpPr txBox="1"/>
          <p:nvPr/>
        </p:nvSpPr>
        <p:spPr>
          <a:xfrm>
            <a:off x="817880" y="1889201"/>
            <a:ext cx="374015" cy="3216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r" marR="6985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050505"/>
                </a:solidFill>
                <a:latin typeface="Calibri"/>
                <a:cs typeface="Calibri"/>
              </a:rPr>
              <a:t>4,000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150" spc="-10">
                <a:solidFill>
                  <a:srgbClr val="050505"/>
                </a:solidFill>
                <a:latin typeface="Calibri"/>
                <a:cs typeface="Calibri"/>
              </a:rPr>
              <a:t>3,500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150" spc="-10">
                <a:solidFill>
                  <a:srgbClr val="050505"/>
                </a:solidFill>
                <a:latin typeface="Calibri"/>
                <a:cs typeface="Calibri"/>
              </a:rPr>
              <a:t>3,000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200" spc="-10">
                <a:solidFill>
                  <a:srgbClr val="050505"/>
                </a:solidFill>
                <a:latin typeface="Calibri"/>
                <a:cs typeface="Calibri"/>
              </a:rPr>
              <a:t>2,500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150" spc="-10">
                <a:solidFill>
                  <a:srgbClr val="050505"/>
                </a:solidFill>
                <a:latin typeface="Calibri"/>
                <a:cs typeface="Calibri"/>
              </a:rPr>
              <a:t>2,000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5"/>
              </a:spcBef>
            </a:pPr>
            <a:r>
              <a:rPr dirty="0" sz="1150" spc="-10">
                <a:solidFill>
                  <a:srgbClr val="050505"/>
                </a:solidFill>
                <a:latin typeface="Calibri"/>
                <a:cs typeface="Calibri"/>
              </a:rPr>
              <a:t>1,500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150" spc="-10">
                <a:solidFill>
                  <a:srgbClr val="050505"/>
                </a:solidFill>
                <a:latin typeface="Calibri"/>
                <a:cs typeface="Calibri"/>
              </a:rPr>
              <a:t>1,000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500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</a:pPr>
            <a:r>
              <a:rPr dirty="0" sz="1150" spc="15">
                <a:solidFill>
                  <a:srgbClr val="050505"/>
                </a:solidFill>
                <a:latin typeface="Calibri"/>
                <a:cs typeface="Calibri"/>
              </a:rPr>
              <a:t>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519555" y="5097271"/>
            <a:ext cx="33655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2023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870964" y="5097271"/>
            <a:ext cx="1830705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4604">
              <a:lnSpc>
                <a:spcPct val="100000"/>
              </a:lnSpc>
              <a:spcBef>
                <a:spcPts val="135"/>
              </a:spcBef>
              <a:tabLst>
                <a:tab pos="751840" algn="l"/>
              </a:tabLst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2024</a:t>
            </a:r>
            <a:r>
              <a:rPr dirty="0" sz="1150">
                <a:solidFill>
                  <a:srgbClr val="050505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2025</a:t>
            </a:r>
            <a:endParaRPr sz="1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dirty="0" sz="1200" spc="-10">
                <a:solidFill>
                  <a:srgbClr val="050505"/>
                </a:solidFill>
                <a:latin typeface="Calibri"/>
                <a:cs typeface="Calibri"/>
              </a:rPr>
              <a:t>Transportation</a:t>
            </a:r>
            <a:r>
              <a:rPr dirty="0" sz="1200" spc="2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Summer</a:t>
            </a:r>
            <a:r>
              <a:rPr dirty="0" sz="1200" spc="2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050505"/>
                </a:solidFill>
                <a:latin typeface="Calibri"/>
                <a:cs typeface="Calibri"/>
              </a:rPr>
              <a:t>Peak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3731133" y="5097271"/>
            <a:ext cx="33655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2026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4111878" y="5097271"/>
            <a:ext cx="1744980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135"/>
              </a:spcBef>
              <a:tabLst>
                <a:tab pos="778510" algn="l"/>
              </a:tabLst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2027</a:t>
            </a:r>
            <a:r>
              <a:rPr dirty="0" sz="1150">
                <a:solidFill>
                  <a:srgbClr val="050505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2028</a:t>
            </a:r>
            <a:endParaRPr sz="1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10"/>
              </a:spcBef>
            </a:pP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Transportation</a:t>
            </a: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Winter</a:t>
            </a:r>
            <a:r>
              <a:rPr dirty="0" sz="1200" spc="-3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050505"/>
                </a:solidFill>
                <a:latin typeface="Calibri"/>
                <a:cs typeface="Calibri"/>
              </a:rPr>
              <a:t>Peak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5942457" y="5097271"/>
            <a:ext cx="33782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2029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6261353" y="5097271"/>
            <a:ext cx="1492250" cy="5035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431165">
              <a:lnSpc>
                <a:spcPct val="100000"/>
              </a:lnSpc>
              <a:spcBef>
                <a:spcPts val="135"/>
              </a:spcBef>
              <a:tabLst>
                <a:tab pos="1167765" algn="l"/>
              </a:tabLst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2030</a:t>
            </a:r>
            <a:r>
              <a:rPr dirty="0" sz="1150">
                <a:solidFill>
                  <a:srgbClr val="050505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2031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Heating</a:t>
            </a:r>
            <a:r>
              <a:rPr dirty="0" sz="12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50505"/>
                </a:solidFill>
                <a:latin typeface="Calibri"/>
                <a:cs typeface="Calibri"/>
              </a:rPr>
              <a:t>Winter</a:t>
            </a:r>
            <a:r>
              <a:rPr dirty="0" sz="1200" spc="-5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050505"/>
                </a:solidFill>
                <a:latin typeface="Calibri"/>
                <a:cs typeface="Calibri"/>
              </a:rPr>
              <a:t>Peak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8154161" y="5097271"/>
            <a:ext cx="33655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20">
                <a:solidFill>
                  <a:srgbClr val="050505"/>
                </a:solidFill>
                <a:latin typeface="Calibri"/>
                <a:cs typeface="Calibri"/>
              </a:rPr>
              <a:t>2032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606577" y="2907812"/>
            <a:ext cx="194945" cy="12179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360"/>
              </a:lnSpc>
            </a:pPr>
            <a:r>
              <a:rPr dirty="0" sz="1300">
                <a:solidFill>
                  <a:srgbClr val="050505"/>
                </a:solidFill>
                <a:latin typeface="Calibri"/>
                <a:cs typeface="Calibri"/>
              </a:rPr>
              <a:t>Megawatts</a:t>
            </a:r>
            <a:r>
              <a:rPr dirty="0" sz="1300" spc="-20">
                <a:solidFill>
                  <a:srgbClr val="050505"/>
                </a:solidFill>
                <a:latin typeface="Calibri"/>
                <a:cs typeface="Calibri"/>
              </a:rPr>
              <a:t> (MW)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816098" y="1314145"/>
            <a:ext cx="3620770" cy="51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050505"/>
                </a:solidFill>
                <a:latin typeface="Calibri"/>
                <a:cs typeface="Calibri"/>
              </a:rPr>
              <a:t>Transportation</a:t>
            </a:r>
            <a:r>
              <a:rPr dirty="0" sz="1800" spc="-65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50505"/>
                </a:solidFill>
                <a:latin typeface="Calibri"/>
                <a:cs typeface="Calibri"/>
              </a:rPr>
              <a:t>and</a:t>
            </a:r>
            <a:r>
              <a:rPr dirty="0" sz="1800" spc="25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50505"/>
                </a:solidFill>
                <a:latin typeface="Calibri"/>
                <a:cs typeface="Calibri"/>
              </a:rPr>
              <a:t>Heating</a:t>
            </a:r>
            <a:r>
              <a:rPr dirty="0" sz="1800" spc="35" b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50505"/>
                </a:solidFill>
                <a:latin typeface="Calibri"/>
                <a:cs typeface="Calibri"/>
              </a:rPr>
              <a:t>Forecasts:</a:t>
            </a:r>
            <a:endParaRPr sz="180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  <a:spcBef>
                <a:spcPts val="45"/>
              </a:spcBef>
            </a:pPr>
            <a:r>
              <a:rPr dirty="0" sz="1400">
                <a:solidFill>
                  <a:srgbClr val="050505"/>
                </a:solidFill>
                <a:latin typeface="Calibri"/>
                <a:cs typeface="Calibri"/>
              </a:rPr>
              <a:t>Impact</a:t>
            </a:r>
            <a:r>
              <a:rPr dirty="0" sz="1400" spc="-4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50505"/>
                </a:solidFill>
                <a:latin typeface="Calibri"/>
                <a:cs typeface="Calibri"/>
              </a:rPr>
              <a:t>on</a:t>
            </a:r>
            <a:r>
              <a:rPr dirty="0" sz="1400" spc="-5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50505"/>
                </a:solidFill>
                <a:latin typeface="Calibri"/>
                <a:cs typeface="Calibri"/>
              </a:rPr>
              <a:t>Peak</a:t>
            </a:r>
            <a:r>
              <a:rPr dirty="0" sz="1400" spc="-3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50505"/>
                </a:solidFill>
                <a:latin typeface="Calibri"/>
                <a:cs typeface="Calibri"/>
              </a:rPr>
              <a:t>Electricity</a:t>
            </a:r>
            <a:r>
              <a:rPr dirty="0" sz="14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50505"/>
                </a:solidFill>
                <a:latin typeface="Calibri"/>
                <a:cs typeface="Calibri"/>
              </a:rPr>
              <a:t>Demand,</a:t>
            </a:r>
            <a:r>
              <a:rPr dirty="0" sz="1400" spc="-25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50505"/>
                </a:solidFill>
                <a:latin typeface="Calibri"/>
                <a:cs typeface="Calibri"/>
              </a:rPr>
              <a:t>2023‒2032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1760220" y="5468111"/>
            <a:ext cx="86995" cy="82550"/>
          </a:xfrm>
          <a:custGeom>
            <a:avLst/>
            <a:gdLst/>
            <a:ahLst/>
            <a:cxnLst/>
            <a:rect l="l" t="t" r="r" b="b"/>
            <a:pathLst>
              <a:path w="86994" h="82550">
                <a:moveTo>
                  <a:pt x="86868" y="0"/>
                </a:moveTo>
                <a:lnTo>
                  <a:pt x="0" y="0"/>
                </a:lnTo>
                <a:lnTo>
                  <a:pt x="0" y="82296"/>
                </a:lnTo>
                <a:lnTo>
                  <a:pt x="86868" y="82296"/>
                </a:lnTo>
                <a:lnTo>
                  <a:pt x="86868" y="0"/>
                </a:lnTo>
                <a:close/>
              </a:path>
            </a:pathLst>
          </a:custGeom>
          <a:solidFill>
            <a:srgbClr val="759D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4000500" y="5468111"/>
            <a:ext cx="86995" cy="82550"/>
          </a:xfrm>
          <a:custGeom>
            <a:avLst/>
            <a:gdLst/>
            <a:ahLst/>
            <a:cxnLst/>
            <a:rect l="l" t="t" r="r" b="b"/>
            <a:pathLst>
              <a:path w="86995" h="82550">
                <a:moveTo>
                  <a:pt x="86867" y="0"/>
                </a:moveTo>
                <a:lnTo>
                  <a:pt x="0" y="0"/>
                </a:lnTo>
                <a:lnTo>
                  <a:pt x="0" y="82296"/>
                </a:lnTo>
                <a:lnTo>
                  <a:pt x="86867" y="82296"/>
                </a:lnTo>
                <a:lnTo>
                  <a:pt x="86867" y="0"/>
                </a:lnTo>
                <a:close/>
              </a:path>
            </a:pathLst>
          </a:custGeom>
          <a:solidFill>
            <a:srgbClr val="2C60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6149340" y="5468111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296" y="0"/>
                </a:moveTo>
                <a:lnTo>
                  <a:pt x="0" y="0"/>
                </a:lnTo>
                <a:lnTo>
                  <a:pt x="0" y="82296"/>
                </a:lnTo>
                <a:lnTo>
                  <a:pt x="82296" y="82296"/>
                </a:lnTo>
                <a:lnTo>
                  <a:pt x="82296" y="0"/>
                </a:lnTo>
                <a:close/>
              </a:path>
            </a:pathLst>
          </a:custGeom>
          <a:solidFill>
            <a:srgbClr val="37C7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3" name="object 6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75397" y="1961197"/>
            <a:ext cx="6607175" cy="3105150"/>
            <a:chOff x="1275397" y="1961197"/>
            <a:chExt cx="6607175" cy="3105150"/>
          </a:xfrm>
        </p:grpSpPr>
        <p:sp>
          <p:nvSpPr>
            <p:cNvPr id="3" name="object 3" descr=""/>
            <p:cNvSpPr/>
            <p:nvPr/>
          </p:nvSpPr>
          <p:spPr>
            <a:xfrm>
              <a:off x="1280160" y="4032504"/>
              <a:ext cx="1431290" cy="516890"/>
            </a:xfrm>
            <a:custGeom>
              <a:avLst/>
              <a:gdLst/>
              <a:ahLst/>
              <a:cxnLst/>
              <a:rect l="l" t="t" r="r" b="b"/>
              <a:pathLst>
                <a:path w="1431289" h="516889">
                  <a:moveTo>
                    <a:pt x="0" y="516636"/>
                  </a:moveTo>
                  <a:lnTo>
                    <a:pt x="329184" y="516636"/>
                  </a:lnTo>
                </a:path>
                <a:path w="1431289" h="516889">
                  <a:moveTo>
                    <a:pt x="772667" y="516636"/>
                  </a:moveTo>
                  <a:lnTo>
                    <a:pt x="1431036" y="516636"/>
                  </a:lnTo>
                </a:path>
                <a:path w="1431289" h="516889">
                  <a:moveTo>
                    <a:pt x="0" y="0"/>
                  </a:moveTo>
                  <a:lnTo>
                    <a:pt x="329184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52828" y="4030217"/>
              <a:ext cx="1755775" cy="5080"/>
            </a:xfrm>
            <a:custGeom>
              <a:avLst/>
              <a:gdLst/>
              <a:ahLst/>
              <a:cxnLst/>
              <a:rect l="l" t="t" r="r" b="b"/>
              <a:pathLst>
                <a:path w="1755775" h="5079">
                  <a:moveTo>
                    <a:pt x="0" y="4571"/>
                  </a:moveTo>
                  <a:lnTo>
                    <a:pt x="1755648" y="4571"/>
                  </a:lnTo>
                </a:path>
                <a:path w="1755775" h="5079">
                  <a:moveTo>
                    <a:pt x="0" y="0"/>
                  </a:moveTo>
                  <a:lnTo>
                    <a:pt x="658368" y="0"/>
                  </a:lnTo>
                </a:path>
                <a:path w="1755775" h="5079">
                  <a:moveTo>
                    <a:pt x="1097280" y="0"/>
                  </a:moveTo>
                  <a:lnTo>
                    <a:pt x="1755648" y="0"/>
                  </a:lnTo>
                </a:path>
              </a:pathLst>
            </a:custGeom>
            <a:ln w="4572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609344" y="4023360"/>
              <a:ext cx="443865" cy="1038225"/>
            </a:xfrm>
            <a:custGeom>
              <a:avLst/>
              <a:gdLst/>
              <a:ahLst/>
              <a:cxnLst/>
              <a:rect l="l" t="t" r="r" b="b"/>
              <a:pathLst>
                <a:path w="443864" h="1038225">
                  <a:moveTo>
                    <a:pt x="443483" y="0"/>
                  </a:moveTo>
                  <a:lnTo>
                    <a:pt x="0" y="0"/>
                  </a:lnTo>
                  <a:lnTo>
                    <a:pt x="0" y="1037844"/>
                  </a:lnTo>
                  <a:lnTo>
                    <a:pt x="443483" y="1037844"/>
                  </a:lnTo>
                  <a:lnTo>
                    <a:pt x="443483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50108" y="4549139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 h="0">
                  <a:moveTo>
                    <a:pt x="0" y="0"/>
                  </a:moveTo>
                  <a:lnTo>
                    <a:pt x="658368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711196" y="4032504"/>
              <a:ext cx="439420" cy="1028700"/>
            </a:xfrm>
            <a:custGeom>
              <a:avLst/>
              <a:gdLst/>
              <a:ahLst/>
              <a:cxnLst/>
              <a:rect l="l" t="t" r="r" b="b"/>
              <a:pathLst>
                <a:path w="439419" h="1028700">
                  <a:moveTo>
                    <a:pt x="438912" y="0"/>
                  </a:moveTo>
                  <a:lnTo>
                    <a:pt x="0" y="0"/>
                  </a:lnTo>
                  <a:lnTo>
                    <a:pt x="0" y="1028700"/>
                  </a:lnTo>
                  <a:lnTo>
                    <a:pt x="438912" y="102870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251960" y="4549139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 h="0">
                  <a:moveTo>
                    <a:pt x="0" y="0"/>
                  </a:moveTo>
                  <a:lnTo>
                    <a:pt x="658367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251960" y="4030217"/>
              <a:ext cx="658495" cy="5080"/>
            </a:xfrm>
            <a:custGeom>
              <a:avLst/>
              <a:gdLst/>
              <a:ahLst/>
              <a:cxnLst/>
              <a:rect l="l" t="t" r="r" b="b"/>
              <a:pathLst>
                <a:path w="658495" h="5079">
                  <a:moveTo>
                    <a:pt x="0" y="4571"/>
                  </a:moveTo>
                  <a:lnTo>
                    <a:pt x="658367" y="4571"/>
                  </a:lnTo>
                </a:path>
                <a:path w="658495" h="5079">
                  <a:moveTo>
                    <a:pt x="0" y="0"/>
                  </a:moveTo>
                  <a:lnTo>
                    <a:pt x="658367" y="0"/>
                  </a:lnTo>
                </a:path>
              </a:pathLst>
            </a:custGeom>
            <a:ln w="4572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808476" y="3986783"/>
              <a:ext cx="443865" cy="1074420"/>
            </a:xfrm>
            <a:custGeom>
              <a:avLst/>
              <a:gdLst/>
              <a:ahLst/>
              <a:cxnLst/>
              <a:rect l="l" t="t" r="r" b="b"/>
              <a:pathLst>
                <a:path w="443864" h="1074420">
                  <a:moveTo>
                    <a:pt x="443484" y="0"/>
                  </a:moveTo>
                  <a:lnTo>
                    <a:pt x="0" y="0"/>
                  </a:lnTo>
                  <a:lnTo>
                    <a:pt x="0" y="1074420"/>
                  </a:lnTo>
                  <a:lnTo>
                    <a:pt x="443484" y="1074420"/>
                  </a:lnTo>
                  <a:lnTo>
                    <a:pt x="443484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349239" y="4549139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 h="0">
                  <a:moveTo>
                    <a:pt x="0" y="0"/>
                  </a:moveTo>
                  <a:lnTo>
                    <a:pt x="658368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10327" y="4247388"/>
              <a:ext cx="439420" cy="814069"/>
            </a:xfrm>
            <a:custGeom>
              <a:avLst/>
              <a:gdLst/>
              <a:ahLst/>
              <a:cxnLst/>
              <a:rect l="l" t="t" r="r" b="b"/>
              <a:pathLst>
                <a:path w="439420" h="814070">
                  <a:moveTo>
                    <a:pt x="438912" y="0"/>
                  </a:moveTo>
                  <a:lnTo>
                    <a:pt x="0" y="0"/>
                  </a:lnTo>
                  <a:lnTo>
                    <a:pt x="0" y="813816"/>
                  </a:lnTo>
                  <a:lnTo>
                    <a:pt x="438912" y="813816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46519" y="4549139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 h="0">
                  <a:moveTo>
                    <a:pt x="0" y="0"/>
                  </a:moveTo>
                  <a:lnTo>
                    <a:pt x="662939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007607" y="4229100"/>
              <a:ext cx="439420" cy="832485"/>
            </a:xfrm>
            <a:custGeom>
              <a:avLst/>
              <a:gdLst/>
              <a:ahLst/>
              <a:cxnLst/>
              <a:rect l="l" t="t" r="r" b="b"/>
              <a:pathLst>
                <a:path w="439420" h="832485">
                  <a:moveTo>
                    <a:pt x="438912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438912" y="832104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548372" y="4549139"/>
              <a:ext cx="329565" cy="0"/>
            </a:xfrm>
            <a:custGeom>
              <a:avLst/>
              <a:gdLst/>
              <a:ahLst/>
              <a:cxnLst/>
              <a:rect l="l" t="t" r="r" b="b"/>
              <a:pathLst>
                <a:path w="329565" h="0">
                  <a:moveTo>
                    <a:pt x="0" y="0"/>
                  </a:moveTo>
                  <a:lnTo>
                    <a:pt x="329183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109460" y="4229100"/>
              <a:ext cx="439420" cy="832485"/>
            </a:xfrm>
            <a:custGeom>
              <a:avLst/>
              <a:gdLst/>
              <a:ahLst/>
              <a:cxnLst/>
              <a:rect l="l" t="t" r="r" b="b"/>
              <a:pathLst>
                <a:path w="439420" h="832485">
                  <a:moveTo>
                    <a:pt x="438912" y="0"/>
                  </a:moveTo>
                  <a:lnTo>
                    <a:pt x="0" y="0"/>
                  </a:lnTo>
                  <a:lnTo>
                    <a:pt x="0" y="832104"/>
                  </a:lnTo>
                  <a:lnTo>
                    <a:pt x="438912" y="832104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609344" y="3666743"/>
              <a:ext cx="1541145" cy="365760"/>
            </a:xfrm>
            <a:custGeom>
              <a:avLst/>
              <a:gdLst/>
              <a:ahLst/>
              <a:cxnLst/>
              <a:rect l="l" t="t" r="r" b="b"/>
              <a:pathLst>
                <a:path w="1541145" h="365760">
                  <a:moveTo>
                    <a:pt x="443484" y="160020"/>
                  </a:moveTo>
                  <a:lnTo>
                    <a:pt x="0" y="160020"/>
                  </a:lnTo>
                  <a:lnTo>
                    <a:pt x="0" y="356616"/>
                  </a:lnTo>
                  <a:lnTo>
                    <a:pt x="443484" y="356616"/>
                  </a:lnTo>
                  <a:lnTo>
                    <a:pt x="443484" y="160020"/>
                  </a:lnTo>
                  <a:close/>
                </a:path>
                <a:path w="1541145" h="365760">
                  <a:moveTo>
                    <a:pt x="1540764" y="0"/>
                  </a:moveTo>
                  <a:lnTo>
                    <a:pt x="1101852" y="0"/>
                  </a:lnTo>
                  <a:lnTo>
                    <a:pt x="1101852" y="365760"/>
                  </a:lnTo>
                  <a:lnTo>
                    <a:pt x="1540764" y="365760"/>
                  </a:lnTo>
                  <a:lnTo>
                    <a:pt x="1540764" y="0"/>
                  </a:lnTo>
                  <a:close/>
                </a:path>
              </a:pathLst>
            </a:custGeom>
            <a:solidFill>
              <a:srgbClr val="855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50108" y="3515868"/>
              <a:ext cx="1760220" cy="0"/>
            </a:xfrm>
            <a:custGeom>
              <a:avLst/>
              <a:gdLst/>
              <a:ahLst/>
              <a:cxnLst/>
              <a:rect l="l" t="t" r="r" b="b"/>
              <a:pathLst>
                <a:path w="1760220" h="0">
                  <a:moveTo>
                    <a:pt x="0" y="0"/>
                  </a:moveTo>
                  <a:lnTo>
                    <a:pt x="658368" y="0"/>
                  </a:lnTo>
                </a:path>
                <a:path w="1760220" h="0">
                  <a:moveTo>
                    <a:pt x="1101852" y="0"/>
                  </a:moveTo>
                  <a:lnTo>
                    <a:pt x="1760220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808476" y="3332987"/>
              <a:ext cx="1541145" cy="914400"/>
            </a:xfrm>
            <a:custGeom>
              <a:avLst/>
              <a:gdLst/>
              <a:ahLst/>
              <a:cxnLst/>
              <a:rect l="l" t="t" r="r" b="b"/>
              <a:pathLst>
                <a:path w="1541145" h="914400">
                  <a:moveTo>
                    <a:pt x="443484" y="0"/>
                  </a:moveTo>
                  <a:lnTo>
                    <a:pt x="0" y="0"/>
                  </a:lnTo>
                  <a:lnTo>
                    <a:pt x="0" y="653796"/>
                  </a:lnTo>
                  <a:lnTo>
                    <a:pt x="443484" y="653796"/>
                  </a:lnTo>
                  <a:lnTo>
                    <a:pt x="443484" y="0"/>
                  </a:lnTo>
                  <a:close/>
                </a:path>
                <a:path w="1541145" h="914400">
                  <a:moveTo>
                    <a:pt x="1540764" y="786384"/>
                  </a:moveTo>
                  <a:lnTo>
                    <a:pt x="1101852" y="786384"/>
                  </a:lnTo>
                  <a:lnTo>
                    <a:pt x="1101852" y="914400"/>
                  </a:lnTo>
                  <a:lnTo>
                    <a:pt x="1540764" y="914400"/>
                  </a:lnTo>
                  <a:lnTo>
                    <a:pt x="1540764" y="786384"/>
                  </a:lnTo>
                  <a:close/>
                </a:path>
              </a:pathLst>
            </a:custGeom>
            <a:solidFill>
              <a:srgbClr val="855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349239" y="4030217"/>
              <a:ext cx="1760220" cy="5080"/>
            </a:xfrm>
            <a:custGeom>
              <a:avLst/>
              <a:gdLst/>
              <a:ahLst/>
              <a:cxnLst/>
              <a:rect l="l" t="t" r="r" b="b"/>
              <a:pathLst>
                <a:path w="1760220" h="5079">
                  <a:moveTo>
                    <a:pt x="0" y="4571"/>
                  </a:moveTo>
                  <a:lnTo>
                    <a:pt x="658368" y="4571"/>
                  </a:lnTo>
                </a:path>
                <a:path w="1760220" h="5079">
                  <a:moveTo>
                    <a:pt x="0" y="0"/>
                  </a:moveTo>
                  <a:lnTo>
                    <a:pt x="658368" y="0"/>
                  </a:lnTo>
                </a:path>
                <a:path w="1760220" h="5079">
                  <a:moveTo>
                    <a:pt x="1097280" y="4571"/>
                  </a:moveTo>
                  <a:lnTo>
                    <a:pt x="1760219" y="4571"/>
                  </a:lnTo>
                </a:path>
                <a:path w="1760220" h="5079">
                  <a:moveTo>
                    <a:pt x="1097280" y="0"/>
                  </a:moveTo>
                  <a:lnTo>
                    <a:pt x="1760219" y="0"/>
                  </a:lnTo>
                </a:path>
              </a:pathLst>
            </a:custGeom>
            <a:ln w="4572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007607" y="4023360"/>
              <a:ext cx="439420" cy="205740"/>
            </a:xfrm>
            <a:custGeom>
              <a:avLst/>
              <a:gdLst/>
              <a:ahLst/>
              <a:cxnLst/>
              <a:rect l="l" t="t" r="r" b="b"/>
              <a:pathLst>
                <a:path w="439420" h="205739">
                  <a:moveTo>
                    <a:pt x="438912" y="0"/>
                  </a:moveTo>
                  <a:lnTo>
                    <a:pt x="0" y="0"/>
                  </a:lnTo>
                  <a:lnTo>
                    <a:pt x="0" y="205739"/>
                  </a:lnTo>
                  <a:lnTo>
                    <a:pt x="438912" y="205739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855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548372" y="4030217"/>
              <a:ext cx="329565" cy="5080"/>
            </a:xfrm>
            <a:custGeom>
              <a:avLst/>
              <a:gdLst/>
              <a:ahLst/>
              <a:cxnLst/>
              <a:rect l="l" t="t" r="r" b="b"/>
              <a:pathLst>
                <a:path w="329565" h="5079">
                  <a:moveTo>
                    <a:pt x="0" y="4571"/>
                  </a:moveTo>
                  <a:lnTo>
                    <a:pt x="329183" y="4571"/>
                  </a:lnTo>
                </a:path>
                <a:path w="329565" h="5079">
                  <a:moveTo>
                    <a:pt x="0" y="0"/>
                  </a:moveTo>
                  <a:lnTo>
                    <a:pt x="329183" y="0"/>
                  </a:lnTo>
                </a:path>
              </a:pathLst>
            </a:custGeom>
            <a:ln w="4572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109460" y="3822192"/>
              <a:ext cx="439420" cy="407034"/>
            </a:xfrm>
            <a:custGeom>
              <a:avLst/>
              <a:gdLst/>
              <a:ahLst/>
              <a:cxnLst/>
              <a:rect l="l" t="t" r="r" b="b"/>
              <a:pathLst>
                <a:path w="439420" h="407035">
                  <a:moveTo>
                    <a:pt x="438912" y="0"/>
                  </a:moveTo>
                  <a:lnTo>
                    <a:pt x="0" y="0"/>
                  </a:lnTo>
                  <a:lnTo>
                    <a:pt x="0" y="406907"/>
                  </a:lnTo>
                  <a:lnTo>
                    <a:pt x="438912" y="406907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855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09344" y="3214115"/>
              <a:ext cx="2642870" cy="612775"/>
            </a:xfrm>
            <a:custGeom>
              <a:avLst/>
              <a:gdLst/>
              <a:ahLst/>
              <a:cxnLst/>
              <a:rect l="l" t="t" r="r" b="b"/>
              <a:pathLst>
                <a:path w="2642870" h="612775">
                  <a:moveTo>
                    <a:pt x="443484" y="553212"/>
                  </a:moveTo>
                  <a:lnTo>
                    <a:pt x="0" y="553212"/>
                  </a:lnTo>
                  <a:lnTo>
                    <a:pt x="0" y="612648"/>
                  </a:lnTo>
                  <a:lnTo>
                    <a:pt x="443484" y="612648"/>
                  </a:lnTo>
                  <a:lnTo>
                    <a:pt x="443484" y="553212"/>
                  </a:lnTo>
                  <a:close/>
                </a:path>
                <a:path w="2642870" h="612775">
                  <a:moveTo>
                    <a:pt x="1540764" y="370332"/>
                  </a:moveTo>
                  <a:lnTo>
                    <a:pt x="1101852" y="370332"/>
                  </a:lnTo>
                  <a:lnTo>
                    <a:pt x="1101852" y="452628"/>
                  </a:lnTo>
                  <a:lnTo>
                    <a:pt x="1540764" y="452628"/>
                  </a:lnTo>
                  <a:lnTo>
                    <a:pt x="1540764" y="370332"/>
                  </a:lnTo>
                  <a:close/>
                </a:path>
                <a:path w="2642870" h="612775">
                  <a:moveTo>
                    <a:pt x="2642616" y="0"/>
                  </a:moveTo>
                  <a:lnTo>
                    <a:pt x="2199132" y="0"/>
                  </a:lnTo>
                  <a:lnTo>
                    <a:pt x="2199132" y="118872"/>
                  </a:lnTo>
                  <a:lnTo>
                    <a:pt x="2642616" y="118872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77B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349239" y="3515868"/>
              <a:ext cx="658495" cy="0"/>
            </a:xfrm>
            <a:custGeom>
              <a:avLst/>
              <a:gdLst/>
              <a:ahLst/>
              <a:cxnLst/>
              <a:rect l="l" t="t" r="r" b="b"/>
              <a:pathLst>
                <a:path w="658495" h="0">
                  <a:moveTo>
                    <a:pt x="0" y="0"/>
                  </a:moveTo>
                  <a:lnTo>
                    <a:pt x="658368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910327" y="3250692"/>
              <a:ext cx="439420" cy="868680"/>
            </a:xfrm>
            <a:custGeom>
              <a:avLst/>
              <a:gdLst/>
              <a:ahLst/>
              <a:cxnLst/>
              <a:rect l="l" t="t" r="r" b="b"/>
              <a:pathLst>
                <a:path w="439420" h="868679">
                  <a:moveTo>
                    <a:pt x="438912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438912" y="868680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77B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446519" y="3515868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 h="0">
                  <a:moveTo>
                    <a:pt x="0" y="0"/>
                  </a:moveTo>
                  <a:lnTo>
                    <a:pt x="662939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80160" y="2996946"/>
              <a:ext cx="4727575" cy="5080"/>
            </a:xfrm>
            <a:custGeom>
              <a:avLst/>
              <a:gdLst/>
              <a:ahLst/>
              <a:cxnLst/>
              <a:rect l="l" t="t" r="r" b="b"/>
              <a:pathLst>
                <a:path w="4727575" h="5080">
                  <a:moveTo>
                    <a:pt x="0" y="4572"/>
                  </a:moveTo>
                  <a:lnTo>
                    <a:pt x="4727448" y="4572"/>
                  </a:lnTo>
                </a:path>
                <a:path w="4727575" h="5080">
                  <a:moveTo>
                    <a:pt x="0" y="0"/>
                  </a:moveTo>
                  <a:lnTo>
                    <a:pt x="4727448" y="0"/>
                  </a:lnTo>
                </a:path>
              </a:pathLst>
            </a:custGeom>
            <a:ln w="4572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446519" y="2999232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40" h="0">
                  <a:moveTo>
                    <a:pt x="0" y="0"/>
                  </a:moveTo>
                  <a:lnTo>
                    <a:pt x="662939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007607" y="2843784"/>
              <a:ext cx="439420" cy="1179830"/>
            </a:xfrm>
            <a:custGeom>
              <a:avLst/>
              <a:gdLst/>
              <a:ahLst/>
              <a:cxnLst/>
              <a:rect l="l" t="t" r="r" b="b"/>
              <a:pathLst>
                <a:path w="439420" h="1179829">
                  <a:moveTo>
                    <a:pt x="43891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438912" y="1179576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77B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80160" y="2482596"/>
              <a:ext cx="6597650" cy="1033780"/>
            </a:xfrm>
            <a:custGeom>
              <a:avLst/>
              <a:gdLst/>
              <a:ahLst/>
              <a:cxnLst/>
              <a:rect l="l" t="t" r="r" b="b"/>
              <a:pathLst>
                <a:path w="6597650" h="1033779">
                  <a:moveTo>
                    <a:pt x="6268212" y="1033271"/>
                  </a:moveTo>
                  <a:lnTo>
                    <a:pt x="6597396" y="1033271"/>
                  </a:lnTo>
                </a:path>
                <a:path w="6597650" h="1033779">
                  <a:moveTo>
                    <a:pt x="6268212" y="516636"/>
                  </a:moveTo>
                  <a:lnTo>
                    <a:pt x="6597396" y="516636"/>
                  </a:lnTo>
                </a:path>
                <a:path w="6597650" h="1033779">
                  <a:moveTo>
                    <a:pt x="0" y="0"/>
                  </a:moveTo>
                  <a:lnTo>
                    <a:pt x="5829299" y="0"/>
                  </a:lnTo>
                </a:path>
                <a:path w="6597650" h="1033779">
                  <a:moveTo>
                    <a:pt x="6268212" y="0"/>
                  </a:moveTo>
                  <a:lnTo>
                    <a:pt x="6597396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09460" y="2121408"/>
              <a:ext cx="439420" cy="1701164"/>
            </a:xfrm>
            <a:custGeom>
              <a:avLst/>
              <a:gdLst/>
              <a:ahLst/>
              <a:cxnLst/>
              <a:rect l="l" t="t" r="r" b="b"/>
              <a:pathLst>
                <a:path w="439420" h="1701164">
                  <a:moveTo>
                    <a:pt x="438912" y="0"/>
                  </a:moveTo>
                  <a:lnTo>
                    <a:pt x="0" y="0"/>
                  </a:lnTo>
                  <a:lnTo>
                    <a:pt x="0" y="1700783"/>
                  </a:lnTo>
                  <a:lnTo>
                    <a:pt x="438912" y="1700783"/>
                  </a:lnTo>
                  <a:lnTo>
                    <a:pt x="438912" y="0"/>
                  </a:lnTo>
                  <a:close/>
                </a:path>
              </a:pathLst>
            </a:custGeom>
            <a:solidFill>
              <a:srgbClr val="77B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80160" y="3515868"/>
              <a:ext cx="1431290" cy="0"/>
            </a:xfrm>
            <a:custGeom>
              <a:avLst/>
              <a:gdLst/>
              <a:ahLst/>
              <a:cxnLst/>
              <a:rect l="l" t="t" r="r" b="b"/>
              <a:pathLst>
                <a:path w="1431289" h="0">
                  <a:moveTo>
                    <a:pt x="0" y="0"/>
                  </a:moveTo>
                  <a:lnTo>
                    <a:pt x="1431036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609344" y="2999231"/>
              <a:ext cx="2642870" cy="768350"/>
            </a:xfrm>
            <a:custGeom>
              <a:avLst/>
              <a:gdLst/>
              <a:ahLst/>
              <a:cxnLst/>
              <a:rect l="l" t="t" r="r" b="b"/>
              <a:pathLst>
                <a:path w="2642870" h="768350">
                  <a:moveTo>
                    <a:pt x="443484" y="548640"/>
                  </a:moveTo>
                  <a:lnTo>
                    <a:pt x="0" y="548640"/>
                  </a:lnTo>
                  <a:lnTo>
                    <a:pt x="0" y="768096"/>
                  </a:lnTo>
                  <a:lnTo>
                    <a:pt x="443484" y="768096"/>
                  </a:lnTo>
                  <a:lnTo>
                    <a:pt x="443484" y="548640"/>
                  </a:lnTo>
                  <a:close/>
                </a:path>
                <a:path w="2642870" h="768350">
                  <a:moveTo>
                    <a:pt x="1540764" y="388620"/>
                  </a:moveTo>
                  <a:lnTo>
                    <a:pt x="1101852" y="388620"/>
                  </a:lnTo>
                  <a:lnTo>
                    <a:pt x="1101852" y="585216"/>
                  </a:lnTo>
                  <a:lnTo>
                    <a:pt x="1540764" y="585216"/>
                  </a:lnTo>
                  <a:lnTo>
                    <a:pt x="1540764" y="388620"/>
                  </a:lnTo>
                  <a:close/>
                </a:path>
                <a:path w="2642870" h="768350">
                  <a:moveTo>
                    <a:pt x="2642616" y="0"/>
                  </a:moveTo>
                  <a:lnTo>
                    <a:pt x="2199132" y="0"/>
                  </a:lnTo>
                  <a:lnTo>
                    <a:pt x="2199132" y="214884"/>
                  </a:lnTo>
                  <a:lnTo>
                    <a:pt x="2642616" y="214884"/>
                  </a:lnTo>
                  <a:lnTo>
                    <a:pt x="2642616" y="0"/>
                  </a:lnTo>
                  <a:close/>
                </a:path>
              </a:pathLst>
            </a:custGeom>
            <a:solidFill>
              <a:srgbClr val="FCD4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280160" y="1965960"/>
              <a:ext cx="6597650" cy="3095625"/>
            </a:xfrm>
            <a:custGeom>
              <a:avLst/>
              <a:gdLst/>
              <a:ahLst/>
              <a:cxnLst/>
              <a:rect l="l" t="t" r="r" b="b"/>
              <a:pathLst>
                <a:path w="6597650" h="3095625">
                  <a:moveTo>
                    <a:pt x="0" y="3095244"/>
                  </a:moveTo>
                  <a:lnTo>
                    <a:pt x="6597396" y="3095244"/>
                  </a:lnTo>
                </a:path>
                <a:path w="6597650" h="3095625">
                  <a:moveTo>
                    <a:pt x="0" y="0"/>
                  </a:moveTo>
                  <a:lnTo>
                    <a:pt x="6597396" y="0"/>
                  </a:lnTo>
                </a:path>
              </a:pathLst>
            </a:custGeom>
            <a:ln w="9144">
              <a:solidFill>
                <a:srgbClr val="E7EBE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051356" y="4947615"/>
            <a:ext cx="102235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>
                <a:solidFill>
                  <a:srgbClr val="95A8AD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05104" y="3399535"/>
            <a:ext cx="450215" cy="123888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95A8AD"/>
                </a:solidFill>
                <a:latin typeface="Calibri"/>
                <a:cs typeface="Calibri"/>
              </a:rPr>
              <a:t>30,000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 spc="-10">
                <a:solidFill>
                  <a:srgbClr val="95A8AD"/>
                </a:solidFill>
                <a:latin typeface="Calibri"/>
                <a:cs typeface="Calibri"/>
              </a:rPr>
              <a:t>20,000</a:t>
            </a:r>
            <a:endParaRPr sz="11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50" spc="-10">
                <a:solidFill>
                  <a:srgbClr val="95A8AD"/>
                </a:solidFill>
                <a:latin typeface="Calibri"/>
                <a:cs typeface="Calibri"/>
              </a:rPr>
              <a:t>10,000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705104" y="2883153"/>
            <a:ext cx="45021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95A8AD"/>
                </a:solidFill>
                <a:latin typeface="Calibri"/>
                <a:cs typeface="Calibri"/>
              </a:rPr>
              <a:t>40,000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5104" y="2366594"/>
            <a:ext cx="450215" cy="207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>
                <a:solidFill>
                  <a:srgbClr val="95A8AD"/>
                </a:solidFill>
                <a:latin typeface="Calibri"/>
                <a:cs typeface="Calibri"/>
              </a:rPr>
              <a:t>50,000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05104" y="1850897"/>
            <a:ext cx="450215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95A8AD"/>
                </a:solidFill>
                <a:latin typeface="Calibri"/>
                <a:cs typeface="Calibri"/>
              </a:rPr>
              <a:t>60,000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45539" y="5039055"/>
            <a:ext cx="3056255" cy="116078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532130">
              <a:lnSpc>
                <a:spcPct val="100000"/>
              </a:lnSpc>
              <a:spcBef>
                <a:spcPts val="975"/>
              </a:spcBef>
              <a:tabLst>
                <a:tab pos="1631950" algn="l"/>
                <a:tab pos="2731770" algn="l"/>
              </a:tabLst>
            </a:pP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2035</a:t>
            </a:r>
            <a:r>
              <a:rPr dirty="0" sz="1150">
                <a:solidFill>
                  <a:srgbClr val="95A8AD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2040</a:t>
            </a:r>
            <a:r>
              <a:rPr dirty="0" sz="1150">
                <a:solidFill>
                  <a:srgbClr val="95A8AD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2050</a:t>
            </a: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Load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Calibri"/>
                <a:cs typeface="Calibri"/>
              </a:rPr>
              <a:t>Heating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Electrification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10">
                <a:latin typeface="Calibri"/>
                <a:cs typeface="Calibri"/>
              </a:rPr>
              <a:t>All-</a:t>
            </a:r>
            <a:r>
              <a:rPr dirty="0" sz="1400">
                <a:latin typeface="Calibri"/>
                <a:cs typeface="Calibri"/>
              </a:rPr>
              <a:t>time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System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Peak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Demand </a:t>
            </a:r>
            <a:r>
              <a:rPr dirty="0" sz="1400" spc="-10">
                <a:latin typeface="Calibri"/>
                <a:cs typeface="Calibri"/>
              </a:rPr>
              <a:t>(8/2/2006)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800091" y="5039055"/>
            <a:ext cx="3101340" cy="1160780"/>
          </a:xfrm>
          <a:prstGeom prst="rect">
            <a:avLst/>
          </a:prstGeom>
        </p:spPr>
        <p:txBody>
          <a:bodyPr wrap="square" lIns="0" tIns="123825" rIns="0" bIns="0" rtlCol="0" vert="horz">
            <a:spAutoFit/>
          </a:bodyPr>
          <a:lstStyle/>
          <a:p>
            <a:pPr marL="177165">
              <a:lnSpc>
                <a:spcPct val="100000"/>
              </a:lnSpc>
              <a:spcBef>
                <a:spcPts val="975"/>
              </a:spcBef>
              <a:tabLst>
                <a:tab pos="1276985" algn="l"/>
                <a:tab pos="2376805" algn="l"/>
              </a:tabLst>
            </a:pP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2035</a:t>
            </a:r>
            <a:r>
              <a:rPr dirty="0" sz="1150">
                <a:solidFill>
                  <a:srgbClr val="95A8AD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2040</a:t>
            </a:r>
            <a:r>
              <a:rPr dirty="0" sz="1150">
                <a:solidFill>
                  <a:srgbClr val="95A8AD"/>
                </a:solidFill>
                <a:latin typeface="Calibri"/>
                <a:cs typeface="Calibri"/>
              </a:rPr>
              <a:t>	</a:t>
            </a:r>
            <a:r>
              <a:rPr dirty="0" sz="1150" spc="-20">
                <a:solidFill>
                  <a:srgbClr val="95A8AD"/>
                </a:solidFill>
                <a:latin typeface="Calibri"/>
                <a:cs typeface="Calibri"/>
              </a:rPr>
              <a:t>2050</a:t>
            </a:r>
            <a:endParaRPr sz="1150">
              <a:latin typeface="Calibri"/>
              <a:cs typeface="Calibri"/>
            </a:endParaRPr>
          </a:p>
          <a:p>
            <a:pPr marL="12700" marR="958850">
              <a:lnSpc>
                <a:spcPct val="118900"/>
              </a:lnSpc>
              <a:spcBef>
                <a:spcPts val="690"/>
              </a:spcBef>
            </a:pPr>
            <a:r>
              <a:rPr dirty="0" sz="1400">
                <a:latin typeface="Calibri"/>
                <a:cs typeface="Calibri"/>
              </a:rPr>
              <a:t>Transportation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Electrification </a:t>
            </a:r>
            <a:r>
              <a:rPr dirty="0" sz="1400">
                <a:latin typeface="Calibri"/>
                <a:cs typeface="Calibri"/>
              </a:rPr>
              <a:t>Air </a:t>
            </a:r>
            <a:r>
              <a:rPr dirty="0" sz="1400" spc="-10">
                <a:latin typeface="Calibri"/>
                <a:cs typeface="Calibri"/>
              </a:rPr>
              <a:t>Conditioning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1400" spc="-10">
                <a:latin typeface="Calibri"/>
                <a:cs typeface="Calibri"/>
              </a:rPr>
              <a:t>All-</a:t>
            </a:r>
            <a:r>
              <a:rPr dirty="0" sz="1400">
                <a:latin typeface="Calibri"/>
                <a:cs typeface="Calibri"/>
              </a:rPr>
              <a:t>time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Winter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Peak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Demand</a:t>
            </a:r>
            <a:r>
              <a:rPr dirty="0" sz="1400" spc="-10">
                <a:latin typeface="Calibri"/>
                <a:cs typeface="Calibri"/>
              </a:rPr>
              <a:t> (1/15/2004)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/>
          <p:nvPr/>
        </p:nvSpPr>
        <p:spPr>
          <a:xfrm>
            <a:off x="1014983" y="5541264"/>
            <a:ext cx="100965" cy="96520"/>
          </a:xfrm>
          <a:custGeom>
            <a:avLst/>
            <a:gdLst/>
            <a:ahLst/>
            <a:cxnLst/>
            <a:rect l="l" t="t" r="r" b="b"/>
            <a:pathLst>
              <a:path w="100965" h="96520">
                <a:moveTo>
                  <a:pt x="100584" y="0"/>
                </a:moveTo>
                <a:lnTo>
                  <a:pt x="0" y="0"/>
                </a:lnTo>
                <a:lnTo>
                  <a:pt x="0" y="96012"/>
                </a:lnTo>
                <a:lnTo>
                  <a:pt x="100584" y="96012"/>
                </a:lnTo>
                <a:lnTo>
                  <a:pt x="100584" y="0"/>
                </a:lnTo>
                <a:close/>
              </a:path>
            </a:pathLst>
          </a:custGeom>
          <a:solidFill>
            <a:srgbClr val="1794D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4668011" y="5541264"/>
            <a:ext cx="100965" cy="96520"/>
          </a:xfrm>
          <a:custGeom>
            <a:avLst/>
            <a:gdLst/>
            <a:ahLst/>
            <a:cxnLst/>
            <a:rect l="l" t="t" r="r" b="b"/>
            <a:pathLst>
              <a:path w="100964" h="96520">
                <a:moveTo>
                  <a:pt x="100584" y="0"/>
                </a:moveTo>
                <a:lnTo>
                  <a:pt x="0" y="0"/>
                </a:lnTo>
                <a:lnTo>
                  <a:pt x="0" y="96012"/>
                </a:lnTo>
                <a:lnTo>
                  <a:pt x="100584" y="96012"/>
                </a:lnTo>
                <a:lnTo>
                  <a:pt x="100584" y="0"/>
                </a:lnTo>
                <a:close/>
              </a:path>
            </a:pathLst>
          </a:custGeom>
          <a:solidFill>
            <a:srgbClr val="8554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1014983" y="579272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584" y="0"/>
                </a:moveTo>
                <a:lnTo>
                  <a:pt x="0" y="0"/>
                </a:lnTo>
                <a:lnTo>
                  <a:pt x="0" y="100584"/>
                </a:lnTo>
                <a:lnTo>
                  <a:pt x="100584" y="100584"/>
                </a:lnTo>
                <a:lnTo>
                  <a:pt x="100584" y="0"/>
                </a:lnTo>
                <a:close/>
              </a:path>
            </a:pathLst>
          </a:custGeom>
          <a:solidFill>
            <a:srgbClr val="77BC2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4668011" y="5792723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4">
                <a:moveTo>
                  <a:pt x="100584" y="0"/>
                </a:moveTo>
                <a:lnTo>
                  <a:pt x="0" y="0"/>
                </a:lnTo>
                <a:lnTo>
                  <a:pt x="0" y="100584"/>
                </a:lnTo>
                <a:lnTo>
                  <a:pt x="100584" y="100584"/>
                </a:lnTo>
                <a:lnTo>
                  <a:pt x="100584" y="0"/>
                </a:lnTo>
                <a:close/>
              </a:path>
            </a:pathLst>
          </a:custGeom>
          <a:solidFill>
            <a:srgbClr val="FCD48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1435353" y="3593338"/>
            <a:ext cx="6311900" cy="306705"/>
            <a:chOff x="1435353" y="3593338"/>
            <a:chExt cx="6311900" cy="306705"/>
          </a:xfrm>
        </p:grpSpPr>
        <p:sp>
          <p:nvSpPr>
            <p:cNvPr id="48" name="object 48" descr=""/>
            <p:cNvSpPr/>
            <p:nvPr/>
          </p:nvSpPr>
          <p:spPr>
            <a:xfrm>
              <a:off x="4722875" y="3881628"/>
              <a:ext cx="3010535" cy="4445"/>
            </a:xfrm>
            <a:custGeom>
              <a:avLst/>
              <a:gdLst/>
              <a:ahLst/>
              <a:cxnLst/>
              <a:rect l="l" t="t" r="r" b="b"/>
              <a:pathLst>
                <a:path w="3010534" h="4445">
                  <a:moveTo>
                    <a:pt x="0" y="4445"/>
                  </a:moveTo>
                  <a:lnTo>
                    <a:pt x="3010154" y="0"/>
                  </a:lnTo>
                </a:path>
              </a:pathLst>
            </a:custGeom>
            <a:ln w="27432">
              <a:solidFill>
                <a:srgbClr val="A7E1F9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449323" y="3607308"/>
              <a:ext cx="3017520" cy="0"/>
            </a:xfrm>
            <a:custGeom>
              <a:avLst/>
              <a:gdLst/>
              <a:ahLst/>
              <a:cxnLst/>
              <a:rect l="l" t="t" r="r" b="b"/>
              <a:pathLst>
                <a:path w="3017520" h="0">
                  <a:moveTo>
                    <a:pt x="0" y="0"/>
                  </a:moveTo>
                  <a:lnTo>
                    <a:pt x="3017520" y="0"/>
                  </a:lnTo>
                </a:path>
              </a:pathLst>
            </a:custGeom>
            <a:ln w="27432">
              <a:solidFill>
                <a:srgbClr val="FF99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536244" y="119837"/>
            <a:ext cx="7875905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New</a:t>
            </a:r>
            <a:r>
              <a:rPr dirty="0" sz="3200" spc="-114"/>
              <a:t> </a:t>
            </a:r>
            <a:r>
              <a:rPr dirty="0" sz="3200"/>
              <a:t>England</a:t>
            </a:r>
            <a:r>
              <a:rPr dirty="0" sz="3200" spc="-90"/>
              <a:t> </a:t>
            </a:r>
            <a:r>
              <a:rPr dirty="0" sz="3200"/>
              <a:t>System</a:t>
            </a:r>
            <a:r>
              <a:rPr dirty="0" sz="3200" spc="-60"/>
              <a:t> </a:t>
            </a:r>
            <a:r>
              <a:rPr dirty="0" sz="3200"/>
              <a:t>Peak</a:t>
            </a:r>
            <a:r>
              <a:rPr dirty="0" sz="3200" spc="-90"/>
              <a:t> </a:t>
            </a:r>
            <a:r>
              <a:rPr dirty="0" sz="3200"/>
              <a:t>Grows</a:t>
            </a:r>
            <a:r>
              <a:rPr dirty="0" sz="3200" spc="-85"/>
              <a:t> </a:t>
            </a:r>
            <a:r>
              <a:rPr dirty="0" sz="3200" spc="-10"/>
              <a:t>Substantially</a:t>
            </a:r>
            <a:endParaRPr sz="3200"/>
          </a:p>
        </p:txBody>
      </p:sp>
      <p:sp>
        <p:nvSpPr>
          <p:cNvPr id="51" name="object 51" descr=""/>
          <p:cNvSpPr txBox="1"/>
          <p:nvPr/>
        </p:nvSpPr>
        <p:spPr>
          <a:xfrm>
            <a:off x="5691378" y="1644472"/>
            <a:ext cx="103187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Winter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Peak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2283332" y="1625041"/>
            <a:ext cx="115697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latin typeface="Calibri"/>
                <a:cs typeface="Calibri"/>
              </a:rPr>
              <a:t>Summer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Peak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4572000" y="1613916"/>
            <a:ext cx="12065" cy="3657600"/>
          </a:xfrm>
          <a:custGeom>
            <a:avLst/>
            <a:gdLst/>
            <a:ahLst/>
            <a:cxnLst/>
            <a:rect l="l" t="t" r="r" b="b"/>
            <a:pathLst>
              <a:path w="12064" h="3657600">
                <a:moveTo>
                  <a:pt x="0" y="0"/>
                </a:moveTo>
                <a:lnTo>
                  <a:pt x="12064" y="3657600"/>
                </a:lnTo>
              </a:path>
            </a:pathLst>
          </a:custGeom>
          <a:ln w="9144">
            <a:solidFill>
              <a:srgbClr val="6177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7131177" y="1928571"/>
            <a:ext cx="416559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57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4588636" y="3010865"/>
            <a:ext cx="141922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28295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35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4588636" y="2620466"/>
            <a:ext cx="252095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44907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43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1624964" y="3255645"/>
            <a:ext cx="416559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29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2730500" y="3142233"/>
            <a:ext cx="416559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32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3812794" y="2773121"/>
            <a:ext cx="416559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61777E"/>
                </a:solidFill>
                <a:latin typeface="Calibri"/>
                <a:cs typeface="Calibri"/>
              </a:rPr>
              <a:t>40</a:t>
            </a:r>
            <a:r>
              <a:rPr dirty="0" sz="1100" spc="-10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61777E"/>
                </a:solidFill>
                <a:latin typeface="Calibri"/>
                <a:cs typeface="Calibri"/>
              </a:rPr>
              <a:t>GW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36244" y="387086"/>
            <a:ext cx="5347970" cy="1183640"/>
          </a:xfrm>
          <a:prstGeom prst="rect">
            <a:avLst/>
          </a:prstGeom>
        </p:spPr>
        <p:txBody>
          <a:bodyPr wrap="square" lIns="0" tIns="2355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dirty="0" sz="3200" b="1">
                <a:latin typeface="Calibri"/>
                <a:cs typeface="Calibri"/>
              </a:rPr>
              <a:t>and</a:t>
            </a:r>
            <a:r>
              <a:rPr dirty="0" sz="3200" spc="-3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Shifts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to </a:t>
            </a:r>
            <a:r>
              <a:rPr dirty="0" sz="3200" spc="-10" b="1">
                <a:latin typeface="Calibri"/>
                <a:cs typeface="Calibri"/>
              </a:rPr>
              <a:t>Winter-Peaking</a:t>
            </a:r>
            <a:endParaRPr sz="3200">
              <a:latin typeface="Calibri"/>
              <a:cs typeface="Calibri"/>
            </a:endParaRPr>
          </a:p>
          <a:p>
            <a:pPr marL="2736215">
              <a:lnSpc>
                <a:spcPct val="100000"/>
              </a:lnSpc>
              <a:spcBef>
                <a:spcPts val="1120"/>
              </a:spcBef>
            </a:pPr>
            <a:r>
              <a:rPr dirty="0" sz="2000" b="1">
                <a:latin typeface="Calibri"/>
                <a:cs typeface="Calibri"/>
              </a:rPr>
              <a:t>2050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Transmission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Study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1" name="object 61" descr=""/>
          <p:cNvSpPr/>
          <p:nvPr/>
        </p:nvSpPr>
        <p:spPr>
          <a:xfrm>
            <a:off x="992124" y="6080759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 h="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27432">
            <a:solidFill>
              <a:srgbClr val="FF99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4649723" y="6080759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0" y="0"/>
                </a:moveTo>
                <a:lnTo>
                  <a:pt x="91439" y="0"/>
                </a:lnTo>
              </a:path>
            </a:pathLst>
          </a:custGeom>
          <a:ln w="27432">
            <a:solidFill>
              <a:srgbClr val="C5EBFA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 txBox="1"/>
          <p:nvPr/>
        </p:nvSpPr>
        <p:spPr>
          <a:xfrm>
            <a:off x="309168" y="3117538"/>
            <a:ext cx="226695" cy="93599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50" spc="-10">
                <a:solidFill>
                  <a:srgbClr val="9EADB5"/>
                </a:solidFill>
                <a:latin typeface="Calibri"/>
                <a:cs typeface="Calibri"/>
              </a:rPr>
              <a:t>Megawatts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4681728" y="864108"/>
            <a:ext cx="4364355" cy="2771140"/>
            <a:chOff x="4681728" y="864108"/>
            <a:chExt cx="4364355" cy="2771140"/>
          </a:xfrm>
        </p:grpSpPr>
        <p:sp>
          <p:nvSpPr>
            <p:cNvPr id="65" name="object 65" descr=""/>
            <p:cNvSpPr/>
            <p:nvPr/>
          </p:nvSpPr>
          <p:spPr>
            <a:xfrm>
              <a:off x="4695444" y="1938527"/>
              <a:ext cx="3127375" cy="1682750"/>
            </a:xfrm>
            <a:custGeom>
              <a:avLst/>
              <a:gdLst/>
              <a:ahLst/>
              <a:cxnLst/>
              <a:rect l="l" t="t" r="r" b="b"/>
              <a:pathLst>
                <a:path w="3127375" h="1682750">
                  <a:moveTo>
                    <a:pt x="0" y="280416"/>
                  </a:moveTo>
                  <a:lnTo>
                    <a:pt x="3671" y="234944"/>
                  </a:lnTo>
                  <a:lnTo>
                    <a:pt x="14301" y="191804"/>
                  </a:lnTo>
                  <a:lnTo>
                    <a:pt x="31310" y="151573"/>
                  </a:lnTo>
                  <a:lnTo>
                    <a:pt x="54120" y="114830"/>
                  </a:lnTo>
                  <a:lnTo>
                    <a:pt x="82153" y="82153"/>
                  </a:lnTo>
                  <a:lnTo>
                    <a:pt x="114830" y="54120"/>
                  </a:lnTo>
                  <a:lnTo>
                    <a:pt x="151573" y="31310"/>
                  </a:lnTo>
                  <a:lnTo>
                    <a:pt x="191804" y="14301"/>
                  </a:lnTo>
                  <a:lnTo>
                    <a:pt x="234944" y="3671"/>
                  </a:lnTo>
                  <a:lnTo>
                    <a:pt x="280415" y="0"/>
                  </a:lnTo>
                  <a:lnTo>
                    <a:pt x="2846831" y="0"/>
                  </a:lnTo>
                  <a:lnTo>
                    <a:pt x="2892303" y="3671"/>
                  </a:lnTo>
                  <a:lnTo>
                    <a:pt x="2935443" y="14301"/>
                  </a:lnTo>
                  <a:lnTo>
                    <a:pt x="2975674" y="31310"/>
                  </a:lnTo>
                  <a:lnTo>
                    <a:pt x="3012417" y="54120"/>
                  </a:lnTo>
                  <a:lnTo>
                    <a:pt x="3045094" y="82153"/>
                  </a:lnTo>
                  <a:lnTo>
                    <a:pt x="3073127" y="114830"/>
                  </a:lnTo>
                  <a:lnTo>
                    <a:pt x="3095937" y="151573"/>
                  </a:lnTo>
                  <a:lnTo>
                    <a:pt x="3112946" y="191804"/>
                  </a:lnTo>
                  <a:lnTo>
                    <a:pt x="3123576" y="234944"/>
                  </a:lnTo>
                  <a:lnTo>
                    <a:pt x="3127248" y="280416"/>
                  </a:lnTo>
                  <a:lnTo>
                    <a:pt x="3127248" y="1402080"/>
                  </a:lnTo>
                  <a:lnTo>
                    <a:pt x="3123576" y="1447551"/>
                  </a:lnTo>
                  <a:lnTo>
                    <a:pt x="3112946" y="1490691"/>
                  </a:lnTo>
                  <a:lnTo>
                    <a:pt x="3095937" y="1530922"/>
                  </a:lnTo>
                  <a:lnTo>
                    <a:pt x="3073127" y="1567665"/>
                  </a:lnTo>
                  <a:lnTo>
                    <a:pt x="3045094" y="1600342"/>
                  </a:lnTo>
                  <a:lnTo>
                    <a:pt x="3012417" y="1628375"/>
                  </a:lnTo>
                  <a:lnTo>
                    <a:pt x="2975674" y="1651185"/>
                  </a:lnTo>
                  <a:lnTo>
                    <a:pt x="2935443" y="1668194"/>
                  </a:lnTo>
                  <a:lnTo>
                    <a:pt x="2892303" y="1678824"/>
                  </a:lnTo>
                  <a:lnTo>
                    <a:pt x="2846831" y="1682496"/>
                  </a:lnTo>
                  <a:lnTo>
                    <a:pt x="280415" y="1682496"/>
                  </a:lnTo>
                  <a:lnTo>
                    <a:pt x="234944" y="1678824"/>
                  </a:lnTo>
                  <a:lnTo>
                    <a:pt x="191804" y="1668194"/>
                  </a:lnTo>
                  <a:lnTo>
                    <a:pt x="151573" y="1651185"/>
                  </a:lnTo>
                  <a:lnTo>
                    <a:pt x="114830" y="1628375"/>
                  </a:lnTo>
                  <a:lnTo>
                    <a:pt x="82153" y="1600342"/>
                  </a:lnTo>
                  <a:lnTo>
                    <a:pt x="54120" y="1567665"/>
                  </a:lnTo>
                  <a:lnTo>
                    <a:pt x="31310" y="1530922"/>
                  </a:lnTo>
                  <a:lnTo>
                    <a:pt x="14301" y="1490691"/>
                  </a:lnTo>
                  <a:lnTo>
                    <a:pt x="3671" y="1447551"/>
                  </a:lnTo>
                  <a:lnTo>
                    <a:pt x="0" y="1402080"/>
                  </a:lnTo>
                  <a:lnTo>
                    <a:pt x="0" y="280416"/>
                  </a:lnTo>
                  <a:close/>
                </a:path>
              </a:pathLst>
            </a:custGeom>
            <a:ln w="27432">
              <a:solidFill>
                <a:srgbClr val="0D6C9A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70548" y="877824"/>
              <a:ext cx="2375154" cy="1104138"/>
            </a:xfrm>
            <a:prstGeom prst="rect">
              <a:avLst/>
            </a:prstGeom>
          </p:spPr>
        </p:pic>
        <p:pic>
          <p:nvPicPr>
            <p:cNvPr id="67" name="object 6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4264" y="864108"/>
              <a:ext cx="2352294" cy="976122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6702552" y="909828"/>
              <a:ext cx="2258695" cy="988060"/>
            </a:xfrm>
            <a:custGeom>
              <a:avLst/>
              <a:gdLst/>
              <a:ahLst/>
              <a:cxnLst/>
              <a:rect l="l" t="t" r="r" b="b"/>
              <a:pathLst>
                <a:path w="2258695" h="988060">
                  <a:moveTo>
                    <a:pt x="2258568" y="0"/>
                  </a:moveTo>
                  <a:lnTo>
                    <a:pt x="0" y="0"/>
                  </a:lnTo>
                  <a:lnTo>
                    <a:pt x="0" y="788288"/>
                  </a:lnTo>
                  <a:lnTo>
                    <a:pt x="524891" y="779907"/>
                  </a:lnTo>
                  <a:lnTo>
                    <a:pt x="649986" y="987551"/>
                  </a:lnTo>
                  <a:lnTo>
                    <a:pt x="801370" y="788288"/>
                  </a:lnTo>
                  <a:lnTo>
                    <a:pt x="2258568" y="788288"/>
                  </a:lnTo>
                  <a:lnTo>
                    <a:pt x="2258568" y="0"/>
                  </a:lnTo>
                  <a:close/>
                </a:path>
              </a:pathLst>
            </a:custGeom>
            <a:solidFill>
              <a:srgbClr val="1794D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 descr=""/>
          <p:cNvSpPr txBox="1"/>
          <p:nvPr/>
        </p:nvSpPr>
        <p:spPr>
          <a:xfrm>
            <a:off x="6819645" y="929716"/>
            <a:ext cx="2035810" cy="714375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algn="just" marL="12700" marR="5080" indent="59055">
              <a:lnSpc>
                <a:spcPct val="100000"/>
              </a:lnSpc>
              <a:spcBef>
                <a:spcPts val="115"/>
              </a:spcBef>
            </a:pP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Region</a:t>
            </a:r>
            <a:r>
              <a:rPr dirty="0" sz="1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address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dirty="0" sz="15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 b="1">
                <a:solidFill>
                  <a:srgbClr val="FFFFFF"/>
                </a:solidFill>
                <a:latin typeface="Calibri"/>
                <a:cs typeface="Calibri"/>
              </a:rPr>
              <a:t>adequacy</a:t>
            </a:r>
            <a:r>
              <a:rPr dirty="0" sz="15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1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5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>
                <a:solidFill>
                  <a:srgbClr val="FFFFFF"/>
                </a:solidFill>
                <a:latin typeface="Calibri"/>
                <a:cs typeface="Calibri"/>
              </a:rPr>
              <a:t>load</a:t>
            </a:r>
            <a:r>
              <a:rPr dirty="0" sz="1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71" name="object 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5240020" cy="4810125"/>
            <a:chOff x="0" y="0"/>
            <a:chExt cx="5240020" cy="48101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25795" cy="480974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557015" y="2258567"/>
              <a:ext cx="1668780" cy="1143000"/>
            </a:xfrm>
            <a:custGeom>
              <a:avLst/>
              <a:gdLst/>
              <a:ahLst/>
              <a:cxnLst/>
              <a:rect l="l" t="t" r="r" b="b"/>
              <a:pathLst>
                <a:path w="1668779" h="1143000">
                  <a:moveTo>
                    <a:pt x="166878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1668780" y="1143000"/>
                  </a:lnTo>
                  <a:lnTo>
                    <a:pt x="16687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557015" y="2258567"/>
              <a:ext cx="1668780" cy="1143000"/>
            </a:xfrm>
            <a:custGeom>
              <a:avLst/>
              <a:gdLst/>
              <a:ahLst/>
              <a:cxnLst/>
              <a:rect l="l" t="t" r="r" b="b"/>
              <a:pathLst>
                <a:path w="1668779" h="1143000">
                  <a:moveTo>
                    <a:pt x="0" y="1143000"/>
                  </a:moveTo>
                  <a:lnTo>
                    <a:pt x="1668780" y="1143000"/>
                  </a:lnTo>
                  <a:lnTo>
                    <a:pt x="166878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ln w="2743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39774" y="5056759"/>
            <a:ext cx="2094230" cy="57277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065" marR="5080" indent="-635">
              <a:lnSpc>
                <a:spcPct val="104400"/>
              </a:lnSpc>
              <a:spcBef>
                <a:spcPts val="75"/>
              </a:spcBef>
            </a:pP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Lines</a:t>
            </a:r>
            <a:r>
              <a:rPr dirty="0" sz="1150" spc="6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represent</a:t>
            </a:r>
            <a:r>
              <a:rPr dirty="0" sz="1150" spc="10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types</a:t>
            </a:r>
            <a:r>
              <a:rPr dirty="0" sz="1150" spc="114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1150" spc="6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spc="-20" i="1">
                <a:solidFill>
                  <a:srgbClr val="7E7E7E"/>
                </a:solidFill>
                <a:latin typeface="Calibri"/>
                <a:cs typeface="Calibri"/>
              </a:rPr>
              <a:t>ETUs</a:t>
            </a:r>
            <a:r>
              <a:rPr dirty="0" sz="1150" spc="-2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private</a:t>
            </a:r>
            <a:r>
              <a:rPr dirty="0" sz="1150" spc="10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developers</a:t>
            </a:r>
            <a:r>
              <a:rPr dirty="0" sz="1150" spc="15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have</a:t>
            </a:r>
            <a:r>
              <a:rPr dirty="0" sz="1150" spc="10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spc="-10" i="1">
                <a:solidFill>
                  <a:srgbClr val="7E7E7E"/>
                </a:solidFill>
                <a:latin typeface="Calibri"/>
                <a:cs typeface="Calibri"/>
              </a:rPr>
              <a:t>proposed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in</a:t>
            </a:r>
            <a:r>
              <a:rPr dirty="0" sz="1150" spc="4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i="1">
                <a:solidFill>
                  <a:srgbClr val="7E7E7E"/>
                </a:solidFill>
                <a:latin typeface="Calibri"/>
                <a:cs typeface="Calibri"/>
              </a:rPr>
              <a:t>recent</a:t>
            </a:r>
            <a:r>
              <a:rPr dirty="0" sz="1150" spc="9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50" spc="-10" i="1">
                <a:solidFill>
                  <a:srgbClr val="7E7E7E"/>
                </a:solidFill>
                <a:latin typeface="Calibri"/>
                <a:cs typeface="Calibri"/>
              </a:rPr>
              <a:t>years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3890898" y="3541014"/>
            <a:ext cx="4835525" cy="166179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757555" marR="5080" indent="-288290">
              <a:lnSpc>
                <a:spcPct val="82300"/>
              </a:lnSpc>
              <a:spcBef>
                <a:spcPts val="459"/>
              </a:spcBef>
              <a:tabLst>
                <a:tab pos="757555" algn="l"/>
              </a:tabLst>
            </a:pPr>
            <a:r>
              <a:rPr dirty="0" sz="1550" spc="-50">
                <a:latin typeface="Arial"/>
                <a:cs typeface="Arial"/>
              </a:rPr>
              <a:t>–</a:t>
            </a:r>
            <a:r>
              <a:rPr dirty="0" sz="1550">
                <a:latin typeface="Arial"/>
                <a:cs typeface="Arial"/>
              </a:rPr>
              <a:t>	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England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Clean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Energy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Connect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(NECEC)</a:t>
            </a:r>
            <a:r>
              <a:rPr dirty="0" sz="1550" spc="21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50">
                <a:latin typeface="Calibri"/>
                <a:cs typeface="Calibri"/>
              </a:rPr>
              <a:t>a </a:t>
            </a:r>
            <a:r>
              <a:rPr dirty="0" sz="1550" spc="-10">
                <a:latin typeface="Calibri"/>
                <a:cs typeface="Calibri"/>
              </a:rPr>
              <a:t>145-</a:t>
            </a:r>
            <a:r>
              <a:rPr dirty="0" sz="1550">
                <a:latin typeface="Calibri"/>
                <a:cs typeface="Calibri"/>
              </a:rPr>
              <a:t>mile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HVDC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transmission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line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proposed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 spc="-25">
                <a:latin typeface="Calibri"/>
                <a:cs typeface="Calibri"/>
              </a:rPr>
              <a:t>by </a:t>
            </a:r>
            <a:r>
              <a:rPr dirty="0" sz="1550">
                <a:latin typeface="Calibri"/>
                <a:cs typeface="Calibri"/>
              </a:rPr>
              <a:t>Central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Maine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Power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bring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1,200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MW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large- </a:t>
            </a:r>
            <a:r>
              <a:rPr dirty="0" sz="1550">
                <a:latin typeface="Calibri"/>
                <a:cs typeface="Calibri"/>
              </a:rPr>
              <a:t>scale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hydropower</a:t>
            </a:r>
            <a:r>
              <a:rPr dirty="0" sz="1550" spc="20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from</a:t>
            </a:r>
            <a:r>
              <a:rPr dirty="0" sz="1550" spc="13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Hydro-</a:t>
            </a:r>
            <a:r>
              <a:rPr dirty="0" sz="1550">
                <a:latin typeface="Calibri"/>
                <a:cs typeface="Calibri"/>
              </a:rPr>
              <a:t>Québec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eastern </a:t>
            </a:r>
            <a:r>
              <a:rPr dirty="0" sz="1550">
                <a:latin typeface="Calibri"/>
                <a:cs typeface="Calibri"/>
              </a:rPr>
              <a:t>Canada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Maine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ISO-NE</a:t>
            </a:r>
            <a:r>
              <a:rPr dirty="0" sz="1550" spc="1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system</a:t>
            </a:r>
            <a:endParaRPr sz="1550">
              <a:latin typeface="Calibri"/>
              <a:cs typeface="Calibri"/>
            </a:endParaRPr>
          </a:p>
          <a:p>
            <a:pPr marL="355600" marR="341630" indent="-342900">
              <a:lnSpc>
                <a:spcPts val="1839"/>
              </a:lnSpc>
              <a:spcBef>
                <a:spcPts val="11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Wind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projects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make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up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nearly </a:t>
            </a:r>
            <a:r>
              <a:rPr dirty="0" sz="1900" b="1">
                <a:latin typeface="Calibri"/>
                <a:cs typeface="Calibri"/>
              </a:rPr>
              <a:t>50%</a:t>
            </a:r>
            <a:r>
              <a:rPr dirty="0" sz="1900" spc="-90" b="1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new </a:t>
            </a:r>
            <a:r>
              <a:rPr dirty="0" sz="1900" spc="-10">
                <a:latin typeface="Calibri"/>
                <a:cs typeface="Calibri"/>
              </a:rPr>
              <a:t>resource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proposals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ISO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Queue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348098" y="5192648"/>
            <a:ext cx="4429125" cy="104902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00355" marR="5080" indent="-288290">
              <a:lnSpc>
                <a:spcPct val="82800"/>
              </a:lnSpc>
              <a:spcBef>
                <a:spcPts val="450"/>
              </a:spcBef>
              <a:tabLst>
                <a:tab pos="300355" algn="l"/>
              </a:tabLst>
            </a:pPr>
            <a:r>
              <a:rPr dirty="0" sz="1550" spc="-50">
                <a:latin typeface="Arial"/>
                <a:cs typeface="Arial"/>
              </a:rPr>
              <a:t>–</a:t>
            </a:r>
            <a:r>
              <a:rPr dirty="0" sz="1550">
                <a:latin typeface="Arial"/>
                <a:cs typeface="Arial"/>
              </a:rPr>
              <a:t>	</a:t>
            </a:r>
            <a:r>
              <a:rPr dirty="0" sz="1550">
                <a:latin typeface="Calibri"/>
                <a:cs typeface="Calibri"/>
              </a:rPr>
              <a:t>Most</a:t>
            </a:r>
            <a:r>
              <a:rPr dirty="0" sz="1550" spc="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offshore</a:t>
            </a:r>
            <a:r>
              <a:rPr dirty="0" sz="1550" spc="1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proposals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southern</a:t>
            </a:r>
            <a:r>
              <a:rPr dirty="0" sz="1550" spc="5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England,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but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some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are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onshore</a:t>
            </a:r>
            <a:r>
              <a:rPr dirty="0" sz="1550" spc="190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wind </a:t>
            </a:r>
            <a:r>
              <a:rPr dirty="0" sz="1550">
                <a:latin typeface="Calibri"/>
                <a:cs typeface="Calibri"/>
              </a:rPr>
              <a:t>proposals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northern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New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England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55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would </a:t>
            </a:r>
            <a:r>
              <a:rPr dirty="0" sz="1550" b="1">
                <a:latin typeface="Calibri"/>
                <a:cs typeface="Calibri"/>
              </a:rPr>
              <a:t>require</a:t>
            </a:r>
            <a:r>
              <a:rPr dirty="0" sz="1550" spc="30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transmission</a:t>
            </a:r>
            <a:r>
              <a:rPr dirty="0" sz="1550" spc="95" b="1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deliver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1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energy</a:t>
            </a:r>
            <a:r>
              <a:rPr dirty="0" sz="1550" spc="1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to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load </a:t>
            </a:r>
            <a:r>
              <a:rPr dirty="0" sz="1550" spc="-10">
                <a:latin typeface="Calibri"/>
                <a:cs typeface="Calibri"/>
              </a:rPr>
              <a:t>centers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63134" y="324434"/>
            <a:ext cx="2921635" cy="1304925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29"/>
              </a:spcBef>
            </a:pPr>
            <a:r>
              <a:rPr dirty="0"/>
              <a:t>Major</a:t>
            </a:r>
            <a:r>
              <a:rPr dirty="0" spc="-25"/>
              <a:t> </a:t>
            </a:r>
            <a:r>
              <a:rPr dirty="0" spc="-20"/>
              <a:t>Transmission </a:t>
            </a:r>
            <a:r>
              <a:rPr dirty="0" spc="-10"/>
              <a:t>Investment</a:t>
            </a:r>
          </a:p>
          <a:p>
            <a:pPr marL="12700">
              <a:lnSpc>
                <a:spcPts val="3240"/>
              </a:lnSpc>
            </a:pPr>
            <a:r>
              <a:rPr dirty="0"/>
              <a:t>Will</a:t>
            </a:r>
            <a:r>
              <a:rPr dirty="0" spc="-70"/>
              <a:t> </a:t>
            </a:r>
            <a:r>
              <a:rPr dirty="0"/>
              <a:t>Be</a:t>
            </a:r>
            <a:r>
              <a:rPr dirty="0" spc="-40"/>
              <a:t> </a:t>
            </a:r>
            <a:r>
              <a:rPr dirty="0"/>
              <a:t>Required</a:t>
            </a:r>
            <a:r>
              <a:rPr dirty="0" spc="-55"/>
              <a:t> </a:t>
            </a:r>
            <a:r>
              <a:rPr dirty="0" spc="-25"/>
              <a:t>to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3890898" y="1605483"/>
            <a:ext cx="4852670" cy="20046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384935" marR="5080">
              <a:lnSpc>
                <a:spcPts val="3350"/>
              </a:lnSpc>
              <a:spcBef>
                <a:spcPts val="229"/>
              </a:spcBef>
            </a:pPr>
            <a:r>
              <a:rPr dirty="0" sz="2800" b="1">
                <a:latin typeface="Calibri"/>
                <a:cs typeface="Calibri"/>
              </a:rPr>
              <a:t>Support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 </a:t>
            </a:r>
            <a:r>
              <a:rPr dirty="0" sz="2800" spc="-10" b="1">
                <a:latin typeface="Calibri"/>
                <a:cs typeface="Calibri"/>
              </a:rPr>
              <a:t>Region’s </a:t>
            </a:r>
            <a:r>
              <a:rPr dirty="0" sz="2800" b="1">
                <a:latin typeface="Calibri"/>
                <a:cs typeface="Calibri"/>
              </a:rPr>
              <a:t>Clean</a:t>
            </a:r>
            <a:r>
              <a:rPr dirty="0" sz="2800" spc="-3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Energy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Transition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ts val="2060"/>
              </a:lnSpc>
              <a:spcBef>
                <a:spcPts val="994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 spc="-10">
                <a:latin typeface="Calibri"/>
                <a:cs typeface="Calibri"/>
              </a:rPr>
              <a:t>Developers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proposing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nine</a:t>
            </a:r>
            <a:endParaRPr sz="1900">
              <a:latin typeface="Calibri"/>
              <a:cs typeface="Calibri"/>
            </a:endParaRPr>
          </a:p>
          <a:p>
            <a:pPr marL="355600" marR="80010">
              <a:lnSpc>
                <a:spcPct val="79800"/>
              </a:lnSpc>
              <a:spcBef>
                <a:spcPts val="240"/>
              </a:spcBef>
            </a:pPr>
            <a:r>
              <a:rPr dirty="0" sz="1900">
                <a:latin typeface="Calibri"/>
                <a:cs typeface="Calibri"/>
              </a:rPr>
              <a:t>elective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transmission</a:t>
            </a:r>
            <a:r>
              <a:rPr dirty="0" sz="1900" spc="-9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upgrades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(ETUs)</a:t>
            </a:r>
            <a:r>
              <a:rPr dirty="0" sz="1900" spc="-10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to</a:t>
            </a:r>
            <a:r>
              <a:rPr dirty="0" sz="1900" spc="50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help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deliver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over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15,000</a:t>
            </a:r>
            <a:r>
              <a:rPr dirty="0" sz="1900" spc="-9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MW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clean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energy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New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England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load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centers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88644" y="5924803"/>
            <a:ext cx="24752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Calibri"/>
                <a:cs typeface="Calibri"/>
              </a:rPr>
              <a:t>Source:</a:t>
            </a:r>
            <a:r>
              <a:rPr dirty="0" sz="1000" spc="-40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ISO</a:t>
            </a:r>
            <a:r>
              <a:rPr dirty="0" u="sng" sz="100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Interconnection</a:t>
            </a:r>
            <a:r>
              <a:rPr dirty="0" u="sng" sz="10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Queue</a:t>
            </a:r>
            <a:r>
              <a:rPr dirty="0" sz="100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(June</a:t>
            </a:r>
            <a:r>
              <a:rPr dirty="0" sz="1000" spc="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2023)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62" y="334721"/>
            <a:ext cx="8084820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/>
              <a:t>Energy</a:t>
            </a:r>
            <a:r>
              <a:rPr dirty="0" sz="3200" spc="-100"/>
              <a:t> </a:t>
            </a:r>
            <a:r>
              <a:rPr dirty="0" sz="3200"/>
              <a:t>Storage</a:t>
            </a:r>
            <a:r>
              <a:rPr dirty="0" sz="3200" spc="-45"/>
              <a:t> </a:t>
            </a:r>
            <a:r>
              <a:rPr dirty="0" sz="3200"/>
              <a:t>Is</a:t>
            </a:r>
            <a:r>
              <a:rPr dirty="0" sz="3200" spc="-65"/>
              <a:t> </a:t>
            </a:r>
            <a:r>
              <a:rPr dirty="0" sz="3200"/>
              <a:t>a</a:t>
            </a:r>
            <a:r>
              <a:rPr dirty="0" sz="3200" spc="-40"/>
              <a:t> </a:t>
            </a:r>
            <a:r>
              <a:rPr dirty="0" sz="3200"/>
              <a:t>Key</a:t>
            </a:r>
            <a:r>
              <a:rPr dirty="0" sz="3200" spc="-50"/>
              <a:t> </a:t>
            </a:r>
            <a:r>
              <a:rPr dirty="0" sz="3200"/>
              <a:t>Part</a:t>
            </a:r>
            <a:r>
              <a:rPr dirty="0" sz="3200" spc="-40"/>
              <a:t> </a:t>
            </a:r>
            <a:r>
              <a:rPr dirty="0" sz="3200"/>
              <a:t>of</a:t>
            </a:r>
            <a:r>
              <a:rPr dirty="0" sz="3200" spc="-45"/>
              <a:t> </a:t>
            </a:r>
            <a:r>
              <a:rPr dirty="0" sz="3200"/>
              <a:t>the</a:t>
            </a:r>
            <a:r>
              <a:rPr dirty="0" sz="3200" spc="-65"/>
              <a:t> </a:t>
            </a:r>
            <a:r>
              <a:rPr dirty="0" sz="3200"/>
              <a:t>New</a:t>
            </a:r>
            <a:r>
              <a:rPr dirty="0" sz="3200" spc="-40"/>
              <a:t> </a:t>
            </a:r>
            <a:r>
              <a:rPr dirty="0" sz="3200" spc="-10"/>
              <a:t>England </a:t>
            </a:r>
            <a:r>
              <a:rPr dirty="0" sz="3200"/>
              <a:t>Power</a:t>
            </a:r>
            <a:r>
              <a:rPr dirty="0" sz="3200" spc="-75"/>
              <a:t> </a:t>
            </a:r>
            <a:r>
              <a:rPr dirty="0" sz="3200" spc="-10"/>
              <a:t>Grid’s</a:t>
            </a:r>
            <a:r>
              <a:rPr dirty="0" sz="3200" spc="-125"/>
              <a:t> </a:t>
            </a:r>
            <a:r>
              <a:rPr dirty="0" sz="3200" i="1">
                <a:latin typeface="Calibri"/>
                <a:cs typeface="Calibri"/>
              </a:rPr>
              <a:t>Past,</a:t>
            </a:r>
            <a:r>
              <a:rPr dirty="0" sz="3200" spc="-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Present,</a:t>
            </a:r>
            <a:r>
              <a:rPr dirty="0" sz="3200" spc="-7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and</a:t>
            </a:r>
            <a:r>
              <a:rPr dirty="0" sz="3200" spc="-75" i="1">
                <a:latin typeface="Calibri"/>
                <a:cs typeface="Calibri"/>
              </a:rPr>
              <a:t> </a:t>
            </a:r>
            <a:r>
              <a:rPr dirty="0" sz="3200" spc="-10" i="1">
                <a:latin typeface="Calibri"/>
                <a:cs typeface="Calibri"/>
              </a:rPr>
              <a:t>Future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0" y="1380744"/>
            <a:ext cx="630935" cy="123443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3195" y="1380744"/>
            <a:ext cx="630935" cy="123443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8462" y="1394586"/>
            <a:ext cx="8258809" cy="4860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Two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pumped-storage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hydro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facilities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have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operated</a:t>
            </a:r>
            <a:r>
              <a:rPr dirty="0" sz="2200" spc="-25">
                <a:latin typeface="Calibri"/>
                <a:cs typeface="Calibri"/>
              </a:rPr>
              <a:t> in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2200">
                <a:latin typeface="Calibri"/>
                <a:cs typeface="Calibri"/>
              </a:rPr>
              <a:t>New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England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since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1970s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ts val="2390"/>
              </a:lnSpc>
              <a:spcBef>
                <a:spcPts val="1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These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resources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supply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up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1,800</a:t>
            </a:r>
            <a:r>
              <a:rPr dirty="0" sz="2000" spc="-25" b="1">
                <a:latin typeface="Calibri"/>
                <a:cs typeface="Calibri"/>
              </a:rPr>
              <a:t> MW</a:t>
            </a:r>
            <a:endParaRPr sz="2000">
              <a:latin typeface="Calibri"/>
              <a:cs typeface="Calibri"/>
            </a:endParaRPr>
          </a:p>
          <a:p>
            <a:pPr marL="758190">
              <a:lnSpc>
                <a:spcPts val="2390"/>
              </a:lnSpc>
            </a:pP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10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minutes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for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up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7</a:t>
            </a:r>
            <a:r>
              <a:rPr dirty="0" sz="2000" spc="-10" b="1">
                <a:latin typeface="Calibri"/>
                <a:cs typeface="Calibri"/>
              </a:rPr>
              <a:t> hours</a:t>
            </a:r>
            <a:endParaRPr sz="2000">
              <a:latin typeface="Calibri"/>
              <a:cs typeface="Calibri"/>
            </a:endParaRPr>
          </a:p>
          <a:p>
            <a:pPr marL="355600" marR="581025" indent="-343535">
              <a:lnSpc>
                <a:spcPts val="2630"/>
              </a:lnSpc>
              <a:spcBef>
                <a:spcPts val="13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b="1">
                <a:latin typeface="Calibri"/>
                <a:cs typeface="Calibri"/>
              </a:rPr>
              <a:t>In</a:t>
            </a:r>
            <a:r>
              <a:rPr dirty="0" sz="2200" spc="-6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2016</a:t>
            </a:r>
            <a:r>
              <a:rPr dirty="0" sz="2200">
                <a:latin typeface="Calibri"/>
                <a:cs typeface="Calibri"/>
              </a:rPr>
              <a:t>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together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with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our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stakeholders,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began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efforts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to </a:t>
            </a:r>
            <a:r>
              <a:rPr dirty="0" sz="2200">
                <a:latin typeface="Calibri"/>
                <a:cs typeface="Calibri"/>
              </a:rPr>
              <a:t>enable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other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energy-</a:t>
            </a:r>
            <a:r>
              <a:rPr dirty="0" sz="2200" spc="-10">
                <a:latin typeface="Calibri"/>
                <a:cs typeface="Calibri"/>
              </a:rPr>
              <a:t>storage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technologies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to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participate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in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the </a:t>
            </a:r>
            <a:r>
              <a:rPr dirty="0" sz="2200">
                <a:latin typeface="Calibri"/>
                <a:cs typeface="Calibri"/>
              </a:rPr>
              <a:t>wholesale</a:t>
            </a:r>
            <a:r>
              <a:rPr dirty="0" sz="2200" spc="-9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markets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ts val="2325"/>
              </a:lnSpc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ISO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filed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Energy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Storage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Device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Project</a:t>
            </a:r>
            <a:endParaRPr sz="2000">
              <a:latin typeface="Calibri"/>
              <a:cs typeface="Calibri"/>
            </a:endParaRPr>
          </a:p>
          <a:p>
            <a:pPr marL="469900" indent="28829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Oct.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2018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FERC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approved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effective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April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2019</a:t>
            </a:r>
            <a:endParaRPr sz="2000">
              <a:latin typeface="Calibri"/>
              <a:cs typeface="Calibri"/>
            </a:endParaRPr>
          </a:p>
          <a:p>
            <a:pPr lvl="1" marL="758190" marR="1929764" indent="-288925">
              <a:lnSpc>
                <a:spcPts val="2380"/>
              </a:lnSpc>
              <a:spcBef>
                <a:spcPts val="11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project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largely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addressed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major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requirements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FERC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Order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841,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issued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Feb.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635"/>
              </a:lnSpc>
              <a:spcBef>
                <a:spcPts val="114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30">
                <a:latin typeface="Calibri"/>
                <a:cs typeface="Calibri"/>
              </a:rPr>
              <a:t>Currently,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about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50</a:t>
            </a:r>
            <a:r>
              <a:rPr dirty="0" sz="2200" spc="-95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MW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batteries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are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dispatchable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by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ISO,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635"/>
              </a:lnSpc>
            </a:pPr>
            <a:r>
              <a:rPr dirty="0" sz="2200">
                <a:latin typeface="Calibri"/>
                <a:cs typeface="Calibri"/>
              </a:rPr>
              <a:t>many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more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proposed</a:t>
            </a:r>
            <a:endParaRPr sz="2200">
              <a:latin typeface="Calibri"/>
              <a:cs typeface="Calibri"/>
            </a:endParaRPr>
          </a:p>
          <a:p>
            <a:pPr algn="ctr" marL="64135">
              <a:lnSpc>
                <a:spcPct val="100000"/>
              </a:lnSpc>
              <a:spcBef>
                <a:spcPts val="1675"/>
              </a:spcBef>
            </a:pPr>
            <a:r>
              <a:rPr dirty="0" sz="900">
                <a:latin typeface="Calibri"/>
                <a:cs typeface="Calibri"/>
              </a:rPr>
              <a:t>Source: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Seasonal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Claimed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Capability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Monthly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Report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February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044" y="334721"/>
            <a:ext cx="7627620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/>
              <a:t>There</a:t>
            </a:r>
            <a:r>
              <a:rPr dirty="0" sz="3200" spc="-55"/>
              <a:t> </a:t>
            </a:r>
            <a:r>
              <a:rPr dirty="0" sz="3200"/>
              <a:t>Are</a:t>
            </a:r>
            <a:r>
              <a:rPr dirty="0" sz="3200" spc="-40"/>
              <a:t> </a:t>
            </a:r>
            <a:r>
              <a:rPr dirty="0" sz="3200">
                <a:solidFill>
                  <a:srgbClr val="1794D2"/>
                </a:solidFill>
              </a:rPr>
              <a:t>Four</a:t>
            </a:r>
            <a:r>
              <a:rPr dirty="0" sz="3200" spc="-45">
                <a:solidFill>
                  <a:srgbClr val="1794D2"/>
                </a:solidFill>
              </a:rPr>
              <a:t> </a:t>
            </a:r>
            <a:r>
              <a:rPr dirty="0" sz="3200">
                <a:solidFill>
                  <a:srgbClr val="1794D2"/>
                </a:solidFill>
              </a:rPr>
              <a:t>Pillars</a:t>
            </a:r>
            <a:r>
              <a:rPr dirty="0" sz="3200" spc="-20">
                <a:solidFill>
                  <a:srgbClr val="1794D2"/>
                </a:solidFill>
              </a:rPr>
              <a:t> </a:t>
            </a:r>
            <a:r>
              <a:rPr dirty="0" sz="3200"/>
              <a:t>Necessary</a:t>
            </a:r>
            <a:r>
              <a:rPr dirty="0" sz="3200" spc="-105"/>
              <a:t> </a:t>
            </a:r>
            <a:r>
              <a:rPr dirty="0" sz="3200"/>
              <a:t>to</a:t>
            </a:r>
            <a:r>
              <a:rPr dirty="0" sz="3200" spc="-20"/>
              <a:t> </a:t>
            </a:r>
            <a:r>
              <a:rPr dirty="0" sz="3200"/>
              <a:t>Support</a:t>
            </a:r>
            <a:r>
              <a:rPr dirty="0" sz="3200" spc="-55"/>
              <a:t> </a:t>
            </a:r>
            <a:r>
              <a:rPr dirty="0" sz="3200" spc="-50"/>
              <a:t>a </a:t>
            </a:r>
            <a:r>
              <a:rPr dirty="0" sz="3200"/>
              <a:t>Successful</a:t>
            </a:r>
            <a:r>
              <a:rPr dirty="0" sz="3200" spc="-114"/>
              <a:t> </a:t>
            </a:r>
            <a:r>
              <a:rPr dirty="0" sz="3200"/>
              <a:t>Clean</a:t>
            </a:r>
            <a:r>
              <a:rPr dirty="0" sz="3200" spc="-25"/>
              <a:t> </a:t>
            </a:r>
            <a:r>
              <a:rPr dirty="0" sz="3200"/>
              <a:t>Energy</a:t>
            </a:r>
            <a:r>
              <a:rPr dirty="0" sz="3200" spc="-85"/>
              <a:t> </a:t>
            </a:r>
            <a:r>
              <a:rPr dirty="0" sz="3200" spc="-10"/>
              <a:t>Transition</a:t>
            </a:r>
            <a:endParaRPr sz="3200"/>
          </a:p>
        </p:txBody>
      </p:sp>
      <p:grpSp>
        <p:nvGrpSpPr>
          <p:cNvPr id="3" name="object 3" descr=""/>
          <p:cNvGrpSpPr/>
          <p:nvPr/>
        </p:nvGrpSpPr>
        <p:grpSpPr>
          <a:xfrm>
            <a:off x="397763" y="2198791"/>
            <a:ext cx="1564005" cy="1666875"/>
            <a:chOff x="397763" y="2198791"/>
            <a:chExt cx="1564005" cy="16668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56" y="2198791"/>
              <a:ext cx="1501245" cy="12350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59001" y="347243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10"/>
                  </a:lnTo>
                </a:path>
              </a:pathLst>
            </a:custGeom>
            <a:ln w="13716">
              <a:solidFill>
                <a:srgbClr val="C0DCC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7763" y="3429000"/>
              <a:ext cx="1564005" cy="91440"/>
            </a:xfrm>
            <a:custGeom>
              <a:avLst/>
              <a:gdLst/>
              <a:ahLst/>
              <a:cxnLst/>
              <a:rect l="l" t="t" r="r" b="b"/>
              <a:pathLst>
                <a:path w="1564005" h="91439">
                  <a:moveTo>
                    <a:pt x="156362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563624" y="91439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C0DC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11251" y="4213352"/>
            <a:ext cx="1330960" cy="1095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5080">
              <a:lnSpc>
                <a:spcPct val="100299"/>
              </a:lnSpc>
              <a:spcBef>
                <a:spcPts val="95"/>
              </a:spcBef>
            </a:pPr>
            <a:r>
              <a:rPr dirty="0" sz="1400" spc="-10" b="1">
                <a:solidFill>
                  <a:srgbClr val="0C9FCD"/>
                </a:solidFill>
                <a:latin typeface="Calibri"/>
                <a:cs typeface="Calibri"/>
              </a:rPr>
              <a:t>Significant </a:t>
            </a: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amounts</a:t>
            </a:r>
            <a:r>
              <a:rPr dirty="0" sz="1400" spc="-65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of</a:t>
            </a:r>
            <a:r>
              <a:rPr dirty="0" sz="1400" spc="-45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0C9FCD"/>
                </a:solidFill>
                <a:latin typeface="Calibri"/>
                <a:cs typeface="Calibri"/>
              </a:rPr>
              <a:t>clean </a:t>
            </a: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energy</a:t>
            </a:r>
            <a:r>
              <a:rPr dirty="0" sz="1400" spc="-65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to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 power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the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 economy</a:t>
            </a:r>
            <a:r>
              <a:rPr dirty="0" sz="1400" spc="-4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with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a</a:t>
            </a:r>
            <a:r>
              <a:rPr dirty="0" sz="1400" spc="-6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greener</a:t>
            </a:r>
            <a:r>
              <a:rPr dirty="0" sz="1400" spc="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grid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665476" y="2265328"/>
            <a:ext cx="1564005" cy="1600200"/>
            <a:chOff x="2665476" y="2265328"/>
            <a:chExt cx="1564005" cy="160020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86268" y="2265328"/>
              <a:ext cx="1530355" cy="116855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665476" y="3429000"/>
              <a:ext cx="1564005" cy="91440"/>
            </a:xfrm>
            <a:custGeom>
              <a:avLst/>
              <a:gdLst/>
              <a:ahLst/>
              <a:cxnLst/>
              <a:rect l="l" t="t" r="r" b="b"/>
              <a:pathLst>
                <a:path w="1564004" h="91439">
                  <a:moveTo>
                    <a:pt x="156362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563624" y="91439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C0DC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449574" y="347243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10"/>
                  </a:lnTo>
                </a:path>
              </a:pathLst>
            </a:custGeom>
            <a:ln w="13716">
              <a:solidFill>
                <a:srgbClr val="C0DCC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695448" y="4213352"/>
            <a:ext cx="149352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Balancing</a:t>
            </a:r>
            <a:r>
              <a:rPr dirty="0" sz="1400" spc="-30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C9FCD"/>
                </a:solidFill>
                <a:latin typeface="Calibri"/>
                <a:cs typeface="Calibri"/>
              </a:rPr>
              <a:t>resources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that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keep</a:t>
            </a:r>
            <a:r>
              <a:rPr dirty="0" sz="1400" spc="-3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electricity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supply</a:t>
            </a:r>
            <a:r>
              <a:rPr dirty="0" sz="1400" spc="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and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demand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in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equilibrium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933188" y="2406720"/>
            <a:ext cx="1564005" cy="1458595"/>
            <a:chOff x="4933188" y="2406720"/>
            <a:chExt cx="1564005" cy="1458595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2298" y="2406720"/>
              <a:ext cx="1501245" cy="1031326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5717286" y="3472434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10"/>
                  </a:lnTo>
                </a:path>
              </a:pathLst>
            </a:custGeom>
            <a:ln w="13716">
              <a:solidFill>
                <a:srgbClr val="C0DCC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933188" y="3429000"/>
              <a:ext cx="1564005" cy="91440"/>
            </a:xfrm>
            <a:custGeom>
              <a:avLst/>
              <a:gdLst/>
              <a:ahLst/>
              <a:cxnLst/>
              <a:rect l="l" t="t" r="r" b="b"/>
              <a:pathLst>
                <a:path w="1564004" h="91439">
                  <a:moveTo>
                    <a:pt x="156362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563624" y="91439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C0DC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752847" y="4213352"/>
            <a:ext cx="1925320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3175">
              <a:lnSpc>
                <a:spcPct val="100099"/>
              </a:lnSpc>
              <a:spcBef>
                <a:spcPts val="100"/>
              </a:spcBef>
            </a:pP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Energy</a:t>
            </a:r>
            <a:r>
              <a:rPr dirty="0" sz="1400" spc="-25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C9FCD"/>
                </a:solidFill>
                <a:latin typeface="Calibri"/>
                <a:cs typeface="Calibri"/>
              </a:rPr>
              <a:t>adequacy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—</a:t>
            </a:r>
            <a:r>
              <a:rPr dirty="0" sz="1400" spc="-50">
                <a:solidFill>
                  <a:srgbClr val="202E43"/>
                </a:solidFill>
                <a:latin typeface="Calibri"/>
                <a:cs typeface="Calibri"/>
              </a:rPr>
              <a:t>a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dependable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energy</a:t>
            </a:r>
            <a:r>
              <a:rPr dirty="0" sz="1400" spc="-6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supply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chain</a:t>
            </a:r>
            <a:r>
              <a:rPr dirty="0" sz="1400" spc="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and/or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a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robust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energy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reserve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to</a:t>
            </a:r>
            <a:r>
              <a:rPr dirty="0" sz="1400" spc="-6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manage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through</a:t>
            </a:r>
            <a:r>
              <a:rPr dirty="0" sz="1400" spc="-7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extended</a:t>
            </a:r>
            <a:r>
              <a:rPr dirty="0" sz="1400" spc="-1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periods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of</a:t>
            </a:r>
            <a:r>
              <a:rPr dirty="0" sz="1400" spc="-5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severe</a:t>
            </a:r>
            <a:r>
              <a:rPr dirty="0" sz="1400" spc="-3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weather </a:t>
            </a:r>
            <a:r>
              <a:rPr dirty="0" sz="1400" spc="-25">
                <a:solidFill>
                  <a:srgbClr val="202E43"/>
                </a:solidFill>
                <a:latin typeface="Calibri"/>
                <a:cs typeface="Calibri"/>
              </a:rPr>
              <a:t>or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energy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supply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constraints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200900" y="2381682"/>
            <a:ext cx="1564005" cy="1483995"/>
            <a:chOff x="7200900" y="2381682"/>
            <a:chExt cx="1564005" cy="1483995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4168" y="2381682"/>
              <a:ext cx="1497086" cy="104768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984998" y="3472433"/>
              <a:ext cx="0" cy="393065"/>
            </a:xfrm>
            <a:custGeom>
              <a:avLst/>
              <a:gdLst/>
              <a:ahLst/>
              <a:cxnLst/>
              <a:rect l="l" t="t" r="r" b="b"/>
              <a:pathLst>
                <a:path w="0" h="393064">
                  <a:moveTo>
                    <a:pt x="0" y="0"/>
                  </a:moveTo>
                  <a:lnTo>
                    <a:pt x="0" y="392810"/>
                  </a:lnTo>
                </a:path>
              </a:pathLst>
            </a:custGeom>
            <a:ln w="13716">
              <a:solidFill>
                <a:srgbClr val="C0DCC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200900" y="3428999"/>
              <a:ext cx="1564005" cy="91440"/>
            </a:xfrm>
            <a:custGeom>
              <a:avLst/>
              <a:gdLst/>
              <a:ahLst/>
              <a:cxnLst/>
              <a:rect l="l" t="t" r="r" b="b"/>
              <a:pathLst>
                <a:path w="1564004" h="91439">
                  <a:moveTo>
                    <a:pt x="156362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1563624" y="91439"/>
                  </a:lnTo>
                  <a:lnTo>
                    <a:pt x="1563624" y="0"/>
                  </a:lnTo>
                  <a:close/>
                </a:path>
              </a:pathLst>
            </a:custGeom>
            <a:solidFill>
              <a:srgbClr val="C0DC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217409" y="4213352"/>
            <a:ext cx="1536700" cy="15208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299"/>
              </a:lnSpc>
              <a:spcBef>
                <a:spcPts val="95"/>
              </a:spcBef>
            </a:pPr>
            <a:r>
              <a:rPr dirty="0" sz="1400" b="1">
                <a:solidFill>
                  <a:srgbClr val="0C9FCD"/>
                </a:solidFill>
                <a:latin typeface="Calibri"/>
                <a:cs typeface="Calibri"/>
              </a:rPr>
              <a:t>Robust</a:t>
            </a:r>
            <a:r>
              <a:rPr dirty="0" sz="1400" spc="-65" b="1">
                <a:solidFill>
                  <a:srgbClr val="0C9FCD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0C9FCD"/>
                </a:solidFill>
                <a:latin typeface="Calibri"/>
                <a:cs typeface="Calibri"/>
              </a:rPr>
              <a:t>transmission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to</a:t>
            </a:r>
            <a:r>
              <a:rPr dirty="0" sz="1400" spc="-2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integrate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renewable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resources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and</a:t>
            </a:r>
            <a:r>
              <a:rPr dirty="0" sz="1400" spc="-3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move</a:t>
            </a:r>
            <a:r>
              <a:rPr dirty="0" sz="1400" spc="-4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20">
                <a:solidFill>
                  <a:srgbClr val="202E43"/>
                </a:solidFill>
                <a:latin typeface="Calibri"/>
                <a:cs typeface="Calibri"/>
              </a:rPr>
              <a:t>clean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electricity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202E43"/>
                </a:solidFill>
                <a:latin typeface="Calibri"/>
                <a:cs typeface="Calibri"/>
              </a:rPr>
              <a:t>to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consumers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60"/>
              </a:lnSpc>
            </a:pP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across</a:t>
            </a:r>
            <a:r>
              <a:rPr dirty="0" sz="1400" spc="-40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02E43"/>
                </a:solidFill>
                <a:latin typeface="Calibri"/>
                <a:cs typeface="Calibri"/>
              </a:rPr>
              <a:t>New</a:t>
            </a:r>
            <a:r>
              <a:rPr dirty="0" sz="1400" spc="-55">
                <a:solidFill>
                  <a:srgbClr val="202E43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02E43"/>
                </a:solidFill>
                <a:latin typeface="Calibri"/>
                <a:cs typeface="Calibri"/>
              </a:rPr>
              <a:t>England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2284" y="4002785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 h="0">
                <a:moveTo>
                  <a:pt x="0" y="0"/>
                </a:moveTo>
                <a:lnTo>
                  <a:pt x="1008127" y="0"/>
                </a:lnTo>
              </a:path>
            </a:pathLst>
          </a:custGeom>
          <a:ln w="13715">
            <a:solidFill>
              <a:srgbClr val="C0DCC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303019" y="4002785"/>
            <a:ext cx="2002789" cy="0"/>
          </a:xfrm>
          <a:custGeom>
            <a:avLst/>
            <a:gdLst/>
            <a:ahLst/>
            <a:cxnLst/>
            <a:rect l="l" t="t" r="r" b="b"/>
            <a:pathLst>
              <a:path w="2002789" h="0">
                <a:moveTo>
                  <a:pt x="0" y="0"/>
                </a:moveTo>
                <a:lnTo>
                  <a:pt x="2002535" y="0"/>
                </a:lnTo>
              </a:path>
            </a:pathLst>
          </a:custGeom>
          <a:ln w="13715">
            <a:solidFill>
              <a:srgbClr val="C0DCC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593591" y="4002785"/>
            <a:ext cx="1975485" cy="0"/>
          </a:xfrm>
          <a:custGeom>
            <a:avLst/>
            <a:gdLst/>
            <a:ahLst/>
            <a:cxnLst/>
            <a:rect l="l" t="t" r="r" b="b"/>
            <a:pathLst>
              <a:path w="1975485" h="0">
                <a:moveTo>
                  <a:pt x="0" y="0"/>
                </a:moveTo>
                <a:lnTo>
                  <a:pt x="1975104" y="0"/>
                </a:lnTo>
              </a:path>
            </a:pathLst>
          </a:custGeom>
          <a:ln w="13715">
            <a:solidFill>
              <a:srgbClr val="C0DCC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5856732" y="4002785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 h="0">
                <a:moveTo>
                  <a:pt x="0" y="0"/>
                </a:moveTo>
                <a:lnTo>
                  <a:pt x="1979675" y="0"/>
                </a:lnTo>
              </a:path>
            </a:pathLst>
          </a:custGeom>
          <a:ln w="13715">
            <a:solidFill>
              <a:srgbClr val="C0DCC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8124443" y="4002785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 h="0">
                <a:moveTo>
                  <a:pt x="0" y="0"/>
                </a:moveTo>
                <a:lnTo>
                  <a:pt x="488442" y="0"/>
                </a:lnTo>
              </a:path>
            </a:pathLst>
          </a:custGeom>
          <a:ln w="13715">
            <a:solidFill>
              <a:srgbClr val="C0DCC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010411" y="3867911"/>
            <a:ext cx="292735" cy="288290"/>
          </a:xfrm>
          <a:prstGeom prst="rect">
            <a:avLst/>
          </a:prstGeom>
          <a:solidFill>
            <a:srgbClr val="202E44"/>
          </a:solidFill>
        </p:spPr>
        <p:txBody>
          <a:bodyPr wrap="square" lIns="0" tIns="2032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60"/>
              </a:spcBef>
            </a:pPr>
            <a:r>
              <a:rPr dirty="0" sz="1550" spc="15">
                <a:solidFill>
                  <a:srgbClr val="94C1AC"/>
                </a:solidFill>
                <a:latin typeface="Calibri"/>
                <a:cs typeface="Calibri"/>
              </a:rPr>
              <a:t>1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05555" y="3867911"/>
            <a:ext cx="288290" cy="288290"/>
          </a:xfrm>
          <a:prstGeom prst="rect">
            <a:avLst/>
          </a:prstGeom>
          <a:solidFill>
            <a:srgbClr val="202E44"/>
          </a:solidFill>
        </p:spPr>
        <p:txBody>
          <a:bodyPr wrap="square" lIns="0" tIns="203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60"/>
              </a:spcBef>
            </a:pPr>
            <a:r>
              <a:rPr dirty="0" sz="1550" spc="15">
                <a:solidFill>
                  <a:srgbClr val="94C1AC"/>
                </a:solidFill>
                <a:latin typeface="Calibri"/>
                <a:cs typeface="Calibri"/>
              </a:rPr>
              <a:t>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568696" y="3867911"/>
            <a:ext cx="288290" cy="288290"/>
          </a:xfrm>
          <a:prstGeom prst="rect">
            <a:avLst/>
          </a:prstGeom>
          <a:solidFill>
            <a:srgbClr val="202E44"/>
          </a:solidFill>
        </p:spPr>
        <p:txBody>
          <a:bodyPr wrap="square" lIns="0" tIns="20320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160"/>
              </a:spcBef>
            </a:pPr>
            <a:r>
              <a:rPr dirty="0" sz="1550" spc="15">
                <a:solidFill>
                  <a:srgbClr val="94C1AC"/>
                </a:solidFill>
                <a:latin typeface="Calibri"/>
                <a:cs typeface="Calibri"/>
              </a:rPr>
              <a:t>3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836407" y="3867911"/>
            <a:ext cx="288290" cy="288290"/>
          </a:xfrm>
          <a:prstGeom prst="rect">
            <a:avLst/>
          </a:prstGeom>
          <a:solidFill>
            <a:srgbClr val="202E44"/>
          </a:solidFill>
        </p:spPr>
        <p:txBody>
          <a:bodyPr wrap="square" lIns="0" tIns="20320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160"/>
              </a:spcBef>
            </a:pPr>
            <a:r>
              <a:rPr dirty="0" sz="1550" spc="15">
                <a:solidFill>
                  <a:srgbClr val="94C1AC"/>
                </a:solidFill>
                <a:latin typeface="Calibri"/>
                <a:cs typeface="Calibri"/>
              </a:rPr>
              <a:t>4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8627364" y="3954779"/>
            <a:ext cx="96520" cy="114300"/>
          </a:xfrm>
          <a:custGeom>
            <a:avLst/>
            <a:gdLst/>
            <a:ahLst/>
            <a:cxnLst/>
            <a:rect l="l" t="t" r="r" b="b"/>
            <a:pathLst>
              <a:path w="96520" h="114300">
                <a:moveTo>
                  <a:pt x="0" y="0"/>
                </a:moveTo>
                <a:lnTo>
                  <a:pt x="0" y="114300"/>
                </a:lnTo>
                <a:lnTo>
                  <a:pt x="96011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C0DCC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5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Overview</a:t>
            </a:r>
            <a:r>
              <a:rPr dirty="0" sz="3200" spc="-70"/>
              <a:t> </a:t>
            </a:r>
            <a:r>
              <a:rPr dirty="0" sz="3200"/>
              <a:t>of</a:t>
            </a:r>
            <a:r>
              <a:rPr dirty="0" sz="3200" spc="-10"/>
              <a:t> </a:t>
            </a:r>
            <a:r>
              <a:rPr dirty="0" sz="3200"/>
              <a:t>Studies</a:t>
            </a:r>
            <a:r>
              <a:rPr dirty="0" sz="3200" spc="-35"/>
              <a:t> </a:t>
            </a:r>
            <a:r>
              <a:rPr dirty="0" sz="3200"/>
              <a:t>Supporting</a:t>
            </a:r>
            <a:r>
              <a:rPr dirty="0" sz="3200" spc="-130"/>
              <a:t> </a:t>
            </a:r>
            <a:r>
              <a:rPr dirty="0" sz="3200"/>
              <a:t>the</a:t>
            </a:r>
            <a:r>
              <a:rPr dirty="0" sz="3200" spc="5"/>
              <a:t> </a:t>
            </a:r>
            <a:r>
              <a:rPr dirty="0" sz="3200"/>
              <a:t>Future </a:t>
            </a:r>
            <a:r>
              <a:rPr dirty="0" sz="3200" spc="-20"/>
              <a:t>Grid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082116"/>
            <a:ext cx="7952105" cy="4784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 b="1">
                <a:latin typeface="Calibri"/>
                <a:cs typeface="Calibri"/>
              </a:rPr>
              <a:t>Weather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-85">
                <a:latin typeface="Calibri"/>
                <a:cs typeface="Calibri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Operational</a:t>
            </a:r>
            <a:r>
              <a:rPr dirty="0" u="sng" sz="22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Impacts</a:t>
            </a:r>
            <a:r>
              <a:rPr dirty="0" u="sng" sz="2200" spc="-10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of</a:t>
            </a:r>
            <a:r>
              <a:rPr dirty="0" u="sng" sz="2200" spc="-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Extreme</a:t>
            </a:r>
            <a:r>
              <a:rPr dirty="0" u="sng" sz="2200" spc="-5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Weather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Events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 spc="-10">
                <a:latin typeface="Calibri"/>
                <a:cs typeface="Calibri"/>
              </a:rPr>
              <a:t>Rigorously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likelihood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impact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extreme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weather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events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20" b="1">
                <a:latin typeface="Calibri"/>
                <a:cs typeface="Calibri"/>
              </a:rPr>
              <a:t>Transmission</a:t>
            </a:r>
            <a:r>
              <a:rPr dirty="0" sz="2200" spc="-20">
                <a:latin typeface="Calibri"/>
                <a:cs typeface="Calibri"/>
              </a:rPr>
              <a:t>: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2050</a:t>
            </a:r>
            <a:r>
              <a:rPr dirty="0" u="sng" sz="2200" spc="-6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Transmission</a:t>
            </a:r>
            <a:r>
              <a:rPr dirty="0" u="sng" sz="220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Study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Determine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transmission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renewable/high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load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future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 b="1">
                <a:latin typeface="Calibri"/>
                <a:cs typeface="Calibri"/>
              </a:rPr>
              <a:t>Operations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-90">
                <a:latin typeface="Calibri"/>
                <a:cs typeface="Calibri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Future</a:t>
            </a:r>
            <a:r>
              <a:rPr dirty="0" u="sng" sz="220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Grid</a:t>
            </a:r>
            <a:r>
              <a:rPr dirty="0" u="sng" sz="2200" spc="-8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Reliability</a:t>
            </a:r>
            <a:r>
              <a:rPr dirty="0" u="sng" sz="220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Study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Phase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1- </a:t>
            </a:r>
            <a:r>
              <a:rPr dirty="0" sz="2000" spc="-10">
                <a:latin typeface="Calibri"/>
                <a:cs typeface="Calibri"/>
              </a:rPr>
              <a:t>Examine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operational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effects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renewable-</a:t>
            </a:r>
            <a:r>
              <a:rPr dirty="0" sz="2000">
                <a:latin typeface="Calibri"/>
                <a:cs typeface="Calibri"/>
              </a:rPr>
              <a:t>heavy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grid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 b="1">
                <a:latin typeface="Calibri"/>
                <a:cs typeface="Calibri"/>
              </a:rPr>
              <a:t>Markets</a:t>
            </a:r>
            <a:r>
              <a:rPr dirty="0" sz="2200" spc="-10">
                <a:latin typeface="Calibri"/>
                <a:cs typeface="Calibri"/>
              </a:rPr>
              <a:t>: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Pathways</a:t>
            </a:r>
            <a:r>
              <a:rPr dirty="0" u="sng" sz="22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to</a:t>
            </a:r>
            <a:r>
              <a:rPr dirty="0" u="sng" sz="2200" spc="-5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the</a:t>
            </a:r>
            <a:r>
              <a:rPr dirty="0" u="sng" sz="2200" spc="-6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Future</a:t>
            </a:r>
            <a:r>
              <a:rPr dirty="0" u="sng" sz="22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Grid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 spc="-20">
                <a:latin typeface="Calibri"/>
                <a:cs typeface="Calibri"/>
              </a:rPr>
              <a:t>Evaluate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different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market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options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758190">
              <a:lnSpc>
                <a:spcPct val="100000"/>
              </a:lnSpc>
              <a:spcBef>
                <a:spcPts val="15"/>
              </a:spcBef>
            </a:pPr>
            <a:r>
              <a:rPr dirty="0" sz="2000" spc="-10">
                <a:latin typeface="Calibri"/>
                <a:cs typeface="Calibri"/>
              </a:rPr>
              <a:t>renewable-heavy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grid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 b="1">
                <a:latin typeface="Calibri"/>
                <a:cs typeface="Calibri"/>
                <a:hlinkClick r:id="rId6"/>
              </a:rPr>
              <a:t>Reliability</a:t>
            </a:r>
            <a:r>
              <a:rPr dirty="0" sz="2200" spc="-10">
                <a:latin typeface="Calibri"/>
                <a:cs typeface="Calibri"/>
                <a:hlinkClick r:id="rId6"/>
              </a:rPr>
              <a:t>:</a:t>
            </a:r>
            <a:r>
              <a:rPr dirty="0" sz="2200" spc="-45">
                <a:latin typeface="Calibri"/>
                <a:cs typeface="Calibri"/>
                <a:hlinkClick r:id="rId6"/>
              </a:rPr>
              <a:t> 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Transmission</a:t>
            </a:r>
            <a:r>
              <a:rPr dirty="0" u="sng" sz="220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Planning</a:t>
            </a:r>
            <a:r>
              <a:rPr dirty="0" u="sng" sz="2200" spc="-6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for</a:t>
            </a:r>
            <a:r>
              <a:rPr dirty="0" u="sng" sz="22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0"/>
              </a:spcBef>
            </a:pP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Clean</a:t>
            </a:r>
            <a:r>
              <a:rPr dirty="0" u="sng" sz="2200" spc="-9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Energy</a:t>
            </a:r>
            <a:r>
              <a:rPr dirty="0" u="sng" sz="2200" spc="-8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Transition</a:t>
            </a:r>
            <a:endParaRPr sz="2200">
              <a:latin typeface="Calibri"/>
              <a:cs typeface="Calibri"/>
            </a:endParaRPr>
          </a:p>
          <a:p>
            <a:pPr lvl="1" marL="758190" marR="2760980" indent="-288290">
              <a:lnSpc>
                <a:spcPts val="2380"/>
              </a:lnSpc>
              <a:spcBef>
                <a:spcPts val="10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 spc="-10">
                <a:latin typeface="Calibri"/>
                <a:cs typeface="Calibri"/>
              </a:rPr>
              <a:t>Explore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how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near-term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needs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assessments </a:t>
            </a: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evolve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renewables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43700" y="3886200"/>
            <a:ext cx="2171700" cy="2171700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39128" y="3886200"/>
            <a:ext cx="2176272" cy="21762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5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Responsive</a:t>
            </a:r>
            <a:r>
              <a:rPr dirty="0" sz="3200" spc="-185"/>
              <a:t> </a:t>
            </a:r>
            <a:r>
              <a:rPr dirty="0" sz="3200"/>
              <a:t>Market</a:t>
            </a:r>
            <a:r>
              <a:rPr dirty="0" sz="3200" spc="-114"/>
              <a:t> </a:t>
            </a:r>
            <a:r>
              <a:rPr dirty="0" sz="3200" spc="-10"/>
              <a:t>Designs</a:t>
            </a:r>
            <a:endParaRPr sz="3200"/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536244" y="1050112"/>
            <a:ext cx="7807959" cy="50457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2520"/>
              </a:lnSpc>
              <a:spcBef>
                <a:spcPts val="9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FERC</a:t>
            </a:r>
            <a:r>
              <a:rPr dirty="0" u="sng" sz="22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Order</a:t>
            </a:r>
            <a:r>
              <a:rPr dirty="0" u="sng" sz="220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No.</a:t>
            </a:r>
            <a:r>
              <a:rPr dirty="0" u="sng" sz="2200" spc="-7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2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2222</a:t>
            </a:r>
            <a:endParaRPr sz="2200">
              <a:latin typeface="Calibri"/>
              <a:cs typeface="Calibri"/>
            </a:endParaRPr>
          </a:p>
          <a:p>
            <a:pPr lvl="1" marL="758190" indent="-288290">
              <a:lnSpc>
                <a:spcPts val="2160"/>
              </a:lnSpc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Further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integrate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Distributed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Energy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Resources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(DERs)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DER</a:t>
            </a:r>
            <a:endParaRPr sz="2000">
              <a:latin typeface="Calibri"/>
              <a:cs typeface="Calibri"/>
            </a:endParaRPr>
          </a:p>
          <a:p>
            <a:pPr marL="75819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Aggregations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markets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535"/>
              </a:lnSpc>
              <a:spcBef>
                <a:spcPts val="9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200" spc="-10">
                <a:latin typeface="Calibri"/>
                <a:cs typeface="Calibri"/>
              </a:rPr>
              <a:t>Alternative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FCM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Commitment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Horizons</a:t>
            </a:r>
            <a:r>
              <a:rPr dirty="0" sz="2200" spc="-10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(Prompt/</a:t>
            </a:r>
            <a:r>
              <a:rPr dirty="0" sz="2200" spc="-114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Seasonal)</a:t>
            </a:r>
            <a:endParaRPr sz="2200">
              <a:latin typeface="Calibri"/>
              <a:cs typeface="Calibri"/>
            </a:endParaRPr>
          </a:p>
          <a:p>
            <a:pPr lvl="1" marL="758190" marR="5080" indent="-288290">
              <a:lnSpc>
                <a:spcPct val="90100"/>
              </a:lnSpc>
              <a:spcBef>
                <a:spcPts val="135"/>
              </a:spcBef>
              <a:buChar char="–"/>
              <a:tabLst>
                <a:tab pos="758190" algn="l"/>
                <a:tab pos="812800" algn="l"/>
              </a:tabLst>
            </a:pP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0">
                <a:latin typeface="Calibri"/>
                <a:cs typeface="Calibri"/>
              </a:rPr>
              <a:t>Evaluate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possible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market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design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Forward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Capacity Market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(FCM)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commitment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horizon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would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replace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Forward </a:t>
            </a:r>
            <a:r>
              <a:rPr dirty="0" sz="2000">
                <a:latin typeface="Calibri"/>
                <a:cs typeface="Calibri"/>
              </a:rPr>
              <a:t>Capacity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Auction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(FCA)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“prompt”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capacity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auction,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would </a:t>
            </a:r>
            <a:r>
              <a:rPr dirty="0" sz="2000">
                <a:latin typeface="Calibri"/>
                <a:cs typeface="Calibri"/>
              </a:rPr>
              <a:t>structure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capacity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seasonal</a:t>
            </a:r>
            <a:r>
              <a:rPr dirty="0" sz="2000" spc="-10">
                <a:latin typeface="Calibri"/>
                <a:cs typeface="Calibri"/>
              </a:rPr>
              <a:t> product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555"/>
              </a:lnSpc>
              <a:spcBef>
                <a:spcPts val="1075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Resource</a:t>
            </a:r>
            <a:r>
              <a:rPr dirty="0" u="sng" sz="22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Capacity</a:t>
            </a:r>
            <a:r>
              <a:rPr dirty="0" u="sng" sz="2200" spc="-5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Accreditation</a:t>
            </a:r>
            <a:r>
              <a:rPr dirty="0" u="sng" sz="22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(RCA)</a:t>
            </a:r>
            <a:r>
              <a:rPr dirty="0" u="sng" sz="22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in</a:t>
            </a:r>
            <a:r>
              <a:rPr dirty="0" u="sng" sz="22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the</a:t>
            </a:r>
            <a:r>
              <a:rPr dirty="0" u="sng" sz="2200" spc="-4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22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FCM</a:t>
            </a:r>
            <a:endParaRPr sz="2200">
              <a:latin typeface="Calibri"/>
              <a:cs typeface="Calibri"/>
            </a:endParaRPr>
          </a:p>
          <a:p>
            <a:pPr lvl="1" marL="758190" marR="1515745" indent="-288290">
              <a:lnSpc>
                <a:spcPts val="2160"/>
              </a:lnSpc>
              <a:spcBef>
                <a:spcPts val="185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 spc="-10">
                <a:latin typeface="Calibri"/>
                <a:cs typeface="Calibri"/>
              </a:rPr>
              <a:t>Implement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methodologies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accredit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resources’ </a:t>
            </a:r>
            <a:r>
              <a:rPr dirty="0" sz="2000">
                <a:latin typeface="Calibri"/>
                <a:cs typeface="Calibri"/>
              </a:rPr>
              <a:t>capacity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contributions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regional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resource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adequacy</a:t>
            </a:r>
            <a:endParaRPr sz="2000">
              <a:latin typeface="Calibri"/>
              <a:cs typeface="Calibri"/>
            </a:endParaRPr>
          </a:p>
          <a:p>
            <a:pPr marL="355600" indent="-343535">
              <a:lnSpc>
                <a:spcPts val="2520"/>
              </a:lnSpc>
              <a:spcBef>
                <a:spcPts val="90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  <a:tab pos="469900" algn="l"/>
              </a:tabLst>
            </a:pPr>
            <a:r>
              <a:rPr dirty="0" u="sng" sz="22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Day-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Ahead</a:t>
            </a:r>
            <a:r>
              <a:rPr dirty="0" u="sng" sz="2200" spc="-8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Ancillary</a:t>
            </a:r>
            <a:r>
              <a:rPr dirty="0" u="sng" sz="2200" spc="-7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Services</a:t>
            </a:r>
            <a:r>
              <a:rPr dirty="0" u="sng" sz="22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Initiative</a:t>
            </a:r>
            <a:r>
              <a:rPr dirty="0" u="sng" sz="22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dirty="0" u="sng" sz="22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(DASI)</a:t>
            </a:r>
            <a:endParaRPr sz="2200">
              <a:latin typeface="Calibri"/>
              <a:cs typeface="Calibri"/>
            </a:endParaRPr>
          </a:p>
          <a:p>
            <a:pPr lvl="1" marL="758190" marR="1500505" indent="-288290">
              <a:lnSpc>
                <a:spcPct val="90100"/>
              </a:lnSpc>
              <a:spcBef>
                <a:spcPts val="12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2000">
                <a:latin typeface="Calibri"/>
                <a:cs typeface="Calibri"/>
              </a:rPr>
              <a:t>Develop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market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constructs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procuring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transparently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pricing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ancillary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service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capabilities </a:t>
            </a:r>
            <a:r>
              <a:rPr dirty="0" sz="2000">
                <a:latin typeface="Calibri"/>
                <a:cs typeface="Calibri"/>
              </a:rPr>
              <a:t>needed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reliable,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next-</a:t>
            </a:r>
            <a:r>
              <a:rPr dirty="0" sz="2000">
                <a:latin typeface="Calibri"/>
                <a:cs typeface="Calibri"/>
              </a:rPr>
              <a:t>day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operating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 </a:t>
            </a:r>
            <a:r>
              <a:rPr dirty="0" sz="2000">
                <a:latin typeface="Calibri"/>
                <a:cs typeface="Calibri"/>
              </a:rPr>
              <a:t>evolving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resource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mix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6244" y="5680049"/>
            <a:ext cx="8417560" cy="6096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55600" marR="5080" indent="-343535">
              <a:lnSpc>
                <a:spcPct val="101200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energy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adequacy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risk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profile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dynamic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will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function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evolution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both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supply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demand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profiles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119837"/>
            <a:ext cx="7971790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/>
              <a:t>Operational</a:t>
            </a:r>
            <a:r>
              <a:rPr dirty="0" sz="3200" spc="-130"/>
              <a:t> </a:t>
            </a:r>
            <a:r>
              <a:rPr dirty="0" sz="3200"/>
              <a:t>Impact</a:t>
            </a:r>
            <a:r>
              <a:rPr dirty="0" sz="3200" spc="-90"/>
              <a:t> </a:t>
            </a:r>
            <a:r>
              <a:rPr dirty="0" sz="3200"/>
              <a:t>of</a:t>
            </a:r>
            <a:r>
              <a:rPr dirty="0" sz="3200" spc="-20"/>
              <a:t> </a:t>
            </a:r>
            <a:r>
              <a:rPr dirty="0" sz="3200"/>
              <a:t>Extreme</a:t>
            </a:r>
            <a:r>
              <a:rPr dirty="0" sz="3200" spc="-90"/>
              <a:t> </a:t>
            </a:r>
            <a:r>
              <a:rPr dirty="0" sz="3200" spc="-10"/>
              <a:t>Weather</a:t>
            </a:r>
            <a:r>
              <a:rPr dirty="0" sz="3200" spc="-110"/>
              <a:t> </a:t>
            </a:r>
            <a:r>
              <a:rPr dirty="0" sz="3200" spc="-10"/>
              <a:t>Events </a:t>
            </a:r>
            <a:r>
              <a:rPr dirty="0" sz="3200"/>
              <a:t>–</a:t>
            </a:r>
            <a:r>
              <a:rPr dirty="0" sz="3200" spc="10"/>
              <a:t> </a:t>
            </a:r>
            <a:r>
              <a:rPr dirty="0" sz="3200"/>
              <a:t>Energy</a:t>
            </a:r>
            <a:r>
              <a:rPr dirty="0" sz="3200" spc="-50"/>
              <a:t> </a:t>
            </a:r>
            <a:r>
              <a:rPr dirty="0" sz="3200"/>
              <a:t>Adequacy</a:t>
            </a:r>
            <a:r>
              <a:rPr dirty="0" sz="3200" spc="-85"/>
              <a:t> </a:t>
            </a:r>
            <a:r>
              <a:rPr dirty="0" sz="3200" spc="-10"/>
              <a:t>Study</a:t>
            </a:r>
            <a:endParaRPr sz="3200"/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7206" y="4073652"/>
            <a:ext cx="5027993" cy="165963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973571" y="4490023"/>
            <a:ext cx="1033144" cy="73596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r>
              <a:rPr dirty="0" sz="1400" spc="-20" b="1">
                <a:latin typeface="Calibri"/>
                <a:cs typeface="Calibri"/>
              </a:rPr>
              <a:t>ISO-</a:t>
            </a:r>
            <a:r>
              <a:rPr dirty="0" sz="1400" spc="-25" b="1">
                <a:latin typeface="Calibri"/>
                <a:cs typeface="Calibri"/>
              </a:rPr>
              <a:t>NE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530"/>
              </a:lnSpc>
              <a:spcBef>
                <a:spcPts val="425"/>
              </a:spcBef>
            </a:pPr>
            <a:r>
              <a:rPr dirty="0" sz="1350" b="1">
                <a:latin typeface="Calibri"/>
                <a:cs typeface="Calibri"/>
              </a:rPr>
              <a:t>Step</a:t>
            </a:r>
            <a:r>
              <a:rPr dirty="0" sz="1350" spc="-6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3:</a:t>
            </a:r>
            <a:r>
              <a:rPr dirty="0" sz="1350" spc="10" b="1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Energy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ts val="1530"/>
              </a:lnSpc>
            </a:pPr>
            <a:r>
              <a:rPr dirty="0" sz="1350" spc="-10">
                <a:latin typeface="Calibri"/>
                <a:cs typeface="Calibri"/>
              </a:rPr>
              <a:t>Assessments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536244" y="1311401"/>
            <a:ext cx="8415020" cy="31095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ISO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is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working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with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Electric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Power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Research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Institute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conduct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probabilistic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1900">
                <a:latin typeface="Calibri"/>
                <a:cs typeface="Calibri"/>
              </a:rPr>
              <a:t>energy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adequacy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study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New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England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under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extreme weather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events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Study</a:t>
            </a:r>
            <a:r>
              <a:rPr dirty="0" sz="1900" spc="-9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results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intended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to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inform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region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on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energy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adequacy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risks</a:t>
            </a:r>
            <a:endParaRPr sz="19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75"/>
              </a:spcBef>
              <a:tabLst>
                <a:tab pos="758190" algn="l"/>
              </a:tabLst>
            </a:pPr>
            <a:r>
              <a:rPr dirty="0" sz="1550" spc="-50">
                <a:latin typeface="Arial"/>
                <a:cs typeface="Arial"/>
              </a:rPr>
              <a:t>–</a:t>
            </a:r>
            <a:r>
              <a:rPr dirty="0" sz="1550">
                <a:latin typeface="Arial"/>
                <a:cs typeface="Arial"/>
              </a:rPr>
              <a:t>	</a:t>
            </a:r>
            <a:r>
              <a:rPr dirty="0" sz="1550">
                <a:latin typeface="Calibri"/>
                <a:cs typeface="Calibri"/>
              </a:rPr>
              <a:t>These</a:t>
            </a:r>
            <a:r>
              <a:rPr dirty="0" sz="1550" spc="114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results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may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help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in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‘quantifying’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</a:t>
            </a:r>
            <a:r>
              <a:rPr dirty="0" sz="1550" spc="6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problem</a:t>
            </a:r>
            <a:r>
              <a:rPr dirty="0" sz="1550" spc="1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statement</a:t>
            </a:r>
            <a:r>
              <a:rPr dirty="0" sz="1550" spc="4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on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energy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adequacy,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against</a:t>
            </a:r>
            <a:endParaRPr sz="1550">
              <a:latin typeface="Calibri"/>
              <a:cs typeface="Calibri"/>
            </a:endParaRPr>
          </a:p>
          <a:p>
            <a:pPr marL="758190">
              <a:lnSpc>
                <a:spcPct val="100000"/>
              </a:lnSpc>
              <a:spcBef>
                <a:spcPts val="85"/>
              </a:spcBef>
            </a:pPr>
            <a:r>
              <a:rPr dirty="0" sz="1550">
                <a:latin typeface="Calibri"/>
                <a:cs typeface="Calibri"/>
              </a:rPr>
              <a:t>which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possible</a:t>
            </a:r>
            <a:r>
              <a:rPr dirty="0" sz="1550" spc="17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solutions</a:t>
            </a:r>
            <a:r>
              <a:rPr dirty="0" sz="1550" spc="12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can</a:t>
            </a:r>
            <a:r>
              <a:rPr dirty="0" sz="1550" spc="3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be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assessed</a:t>
            </a:r>
            <a:endParaRPr sz="1550">
              <a:latin typeface="Calibri"/>
              <a:cs typeface="Calibri"/>
            </a:endParaRPr>
          </a:p>
          <a:p>
            <a:pPr marL="355600" marR="456565" indent="-34353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Study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establishes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framework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for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risk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analysis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that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can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be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updated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climate projections</a:t>
            </a:r>
            <a:r>
              <a:rPr dirty="0" sz="1900" spc="-7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refined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the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resource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mix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evolves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 spc="-10">
                <a:latin typeface="Calibri"/>
                <a:cs typeface="Calibri"/>
              </a:rPr>
              <a:t>Framework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contains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three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major</a:t>
            </a:r>
            <a:r>
              <a:rPr dirty="0" sz="1900" spc="-5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steps:</a:t>
            </a:r>
            <a:endParaRPr sz="1900">
              <a:latin typeface="Calibri"/>
              <a:cs typeface="Calibri"/>
            </a:endParaRPr>
          </a:p>
          <a:p>
            <a:pPr algn="ctr" marL="117475">
              <a:lnSpc>
                <a:spcPct val="100000"/>
              </a:lnSpc>
              <a:spcBef>
                <a:spcPts val="1205"/>
              </a:spcBef>
            </a:pPr>
            <a:r>
              <a:rPr dirty="0" sz="1350" spc="-20" b="1">
                <a:latin typeface="Calibri"/>
                <a:cs typeface="Calibri"/>
              </a:rPr>
              <a:t>EPRI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309364" y="4442840"/>
            <a:ext cx="979805" cy="1158240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 marL="12700" marR="5080" indent="2540">
              <a:lnSpc>
                <a:spcPct val="89800"/>
              </a:lnSpc>
              <a:spcBef>
                <a:spcPts val="280"/>
              </a:spcBef>
            </a:pPr>
            <a:r>
              <a:rPr dirty="0" sz="1350" b="1">
                <a:latin typeface="Calibri"/>
                <a:cs typeface="Calibri"/>
              </a:rPr>
              <a:t>Step</a:t>
            </a:r>
            <a:r>
              <a:rPr dirty="0" sz="1350" spc="-65" b="1">
                <a:latin typeface="Calibri"/>
                <a:cs typeface="Calibri"/>
              </a:rPr>
              <a:t> </a:t>
            </a:r>
            <a:r>
              <a:rPr dirty="0" sz="1350" b="1">
                <a:latin typeface="Calibri"/>
                <a:cs typeface="Calibri"/>
              </a:rPr>
              <a:t>2:</a:t>
            </a:r>
            <a:r>
              <a:rPr dirty="0" sz="1350" spc="10" b="1">
                <a:latin typeface="Calibri"/>
                <a:cs typeface="Calibri"/>
              </a:rPr>
              <a:t> </a:t>
            </a:r>
            <a:r>
              <a:rPr dirty="0" sz="1350" spc="-20">
                <a:latin typeface="Calibri"/>
                <a:cs typeface="Calibri"/>
              </a:rPr>
              <a:t>Risk </a:t>
            </a:r>
            <a:r>
              <a:rPr dirty="0" sz="1350" spc="-10">
                <a:latin typeface="Calibri"/>
                <a:cs typeface="Calibri"/>
              </a:rPr>
              <a:t>Screening Model Development </a:t>
            </a:r>
            <a:r>
              <a:rPr dirty="0" sz="1350">
                <a:latin typeface="Calibri"/>
                <a:cs typeface="Calibri"/>
              </a:rPr>
              <a:t>and</a:t>
            </a:r>
            <a:r>
              <a:rPr dirty="0" sz="1350" spc="-15">
                <a:latin typeface="Calibri"/>
                <a:cs typeface="Calibri"/>
              </a:rPr>
              <a:t> </a:t>
            </a:r>
            <a:r>
              <a:rPr dirty="0" sz="1350" spc="-10">
                <a:latin typeface="Calibri"/>
                <a:cs typeface="Calibri"/>
              </a:rPr>
              <a:t>Scenario Generation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64282" y="4397183"/>
            <a:ext cx="697230" cy="92392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985">
              <a:lnSpc>
                <a:spcPct val="100000"/>
              </a:lnSpc>
              <a:spcBef>
                <a:spcPts val="520"/>
              </a:spcBef>
            </a:pPr>
            <a:r>
              <a:rPr dirty="0" sz="1400" spc="-20" b="1">
                <a:latin typeface="Calibri"/>
                <a:cs typeface="Calibri"/>
              </a:rPr>
              <a:t>EPRI</a:t>
            </a:r>
            <a:endParaRPr sz="1400">
              <a:latin typeface="Calibri"/>
              <a:cs typeface="Calibri"/>
            </a:endParaRPr>
          </a:p>
          <a:p>
            <a:pPr algn="ctr" marL="12065" marR="5080" indent="6985">
              <a:lnSpc>
                <a:spcPct val="90100"/>
              </a:lnSpc>
              <a:spcBef>
                <a:spcPts val="585"/>
              </a:spcBef>
            </a:pPr>
            <a:r>
              <a:rPr dirty="0" sz="1350" b="1">
                <a:latin typeface="Calibri"/>
                <a:cs typeface="Calibri"/>
              </a:rPr>
              <a:t>Step</a:t>
            </a:r>
            <a:r>
              <a:rPr dirty="0" sz="1350" spc="-55" b="1">
                <a:latin typeface="Calibri"/>
                <a:cs typeface="Calibri"/>
              </a:rPr>
              <a:t> </a:t>
            </a:r>
            <a:r>
              <a:rPr dirty="0" sz="1350" spc="-25" b="1">
                <a:latin typeface="Calibri"/>
                <a:cs typeface="Calibri"/>
              </a:rPr>
              <a:t>1: </a:t>
            </a:r>
            <a:r>
              <a:rPr dirty="0" sz="1350" spc="-10">
                <a:latin typeface="Calibri"/>
                <a:cs typeface="Calibri"/>
              </a:rPr>
              <a:t>Weather Modeling</a:t>
            </a:r>
            <a:endParaRPr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180797"/>
            <a:ext cx="721233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ISO’s</a:t>
            </a:r>
            <a:r>
              <a:rPr dirty="0" sz="3200" spc="-85"/>
              <a:t> </a:t>
            </a:r>
            <a:r>
              <a:rPr dirty="0" sz="3200"/>
              <a:t>Energy</a:t>
            </a:r>
            <a:r>
              <a:rPr dirty="0" sz="3200" spc="-75"/>
              <a:t> </a:t>
            </a:r>
            <a:r>
              <a:rPr dirty="0" sz="3200"/>
              <a:t>Security</a:t>
            </a:r>
            <a:r>
              <a:rPr dirty="0" sz="3200" spc="-85"/>
              <a:t> </a:t>
            </a:r>
            <a:r>
              <a:rPr dirty="0" sz="3200"/>
              <a:t>Assessment</a:t>
            </a:r>
            <a:r>
              <a:rPr dirty="0" sz="3200" spc="-110"/>
              <a:t> </a:t>
            </a:r>
            <a:r>
              <a:rPr dirty="0" sz="3200" spc="-10"/>
              <a:t>Practices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674954"/>
            <a:ext cx="3399790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2400" b="1" i="1">
                <a:latin typeface="Calibri"/>
                <a:cs typeface="Calibri"/>
              </a:rPr>
              <a:t>21-Day</a:t>
            </a:r>
            <a:r>
              <a:rPr dirty="0" sz="2400" spc="-85" b="1" i="1">
                <a:latin typeface="Calibri"/>
                <a:cs typeface="Calibri"/>
              </a:rPr>
              <a:t> </a:t>
            </a:r>
            <a:r>
              <a:rPr dirty="0" sz="2400" b="1" i="1">
                <a:latin typeface="Calibri"/>
                <a:cs typeface="Calibri"/>
              </a:rPr>
              <a:t>Energy</a:t>
            </a:r>
            <a:r>
              <a:rPr dirty="0" sz="2400" spc="-80" b="1" i="1">
                <a:latin typeface="Calibri"/>
                <a:cs typeface="Calibri"/>
              </a:rPr>
              <a:t> </a:t>
            </a:r>
            <a:r>
              <a:rPr dirty="0" sz="2400" spc="-10" b="1" i="1">
                <a:latin typeface="Calibri"/>
                <a:cs typeface="Calibri"/>
              </a:rPr>
              <a:t>Assessment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ts val="251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Since</a:t>
            </a:r>
            <a:r>
              <a:rPr dirty="0" spc="-65"/>
              <a:t> </a:t>
            </a:r>
            <a:r>
              <a:rPr dirty="0"/>
              <a:t>2018,</a:t>
            </a:r>
            <a:r>
              <a:rPr dirty="0" spc="-55"/>
              <a:t> </a:t>
            </a:r>
            <a:r>
              <a:rPr dirty="0"/>
              <a:t>ISO</a:t>
            </a:r>
            <a:r>
              <a:rPr dirty="0" spc="-35"/>
              <a:t> </a:t>
            </a:r>
            <a:r>
              <a:rPr dirty="0"/>
              <a:t>has</a:t>
            </a:r>
            <a:r>
              <a:rPr dirty="0" spc="-50"/>
              <a:t> </a:t>
            </a:r>
            <a:r>
              <a:rPr dirty="0"/>
              <a:t>published</a:t>
            </a:r>
            <a:r>
              <a:rPr dirty="0" spc="-60"/>
              <a:t> </a:t>
            </a:r>
            <a:r>
              <a:rPr dirty="0" spc="-50"/>
              <a:t>a</a:t>
            </a:r>
          </a:p>
          <a:p>
            <a:pPr marL="354965" marR="71755">
              <a:lnSpc>
                <a:spcPts val="2380"/>
              </a:lnSpc>
              <a:spcBef>
                <a:spcPts val="165"/>
              </a:spcBef>
            </a:pPr>
            <a:r>
              <a:rPr dirty="0" spc="-10"/>
              <a:t>21-</a:t>
            </a:r>
            <a:r>
              <a:rPr dirty="0"/>
              <a:t>Day</a:t>
            </a:r>
            <a:r>
              <a:rPr dirty="0" spc="-105"/>
              <a:t> </a:t>
            </a:r>
            <a:r>
              <a:rPr dirty="0"/>
              <a:t>Energy</a:t>
            </a:r>
            <a:r>
              <a:rPr dirty="0" spc="-75"/>
              <a:t> </a:t>
            </a:r>
            <a:r>
              <a:rPr dirty="0" spc="-10"/>
              <a:t>Assessment</a:t>
            </a:r>
            <a:r>
              <a:rPr dirty="0" spc="-35"/>
              <a:t> </a:t>
            </a:r>
            <a:r>
              <a:rPr dirty="0" spc="-10"/>
              <a:t>Forecast </a:t>
            </a:r>
            <a:r>
              <a:rPr dirty="0"/>
              <a:t>to</a:t>
            </a:r>
            <a:r>
              <a:rPr dirty="0" spc="-55"/>
              <a:t> </a:t>
            </a:r>
            <a:r>
              <a:rPr dirty="0" spc="-10"/>
              <a:t>provide</a:t>
            </a:r>
            <a:r>
              <a:rPr dirty="0" spc="-95"/>
              <a:t> </a:t>
            </a:r>
            <a:r>
              <a:rPr dirty="0"/>
              <a:t>early</a:t>
            </a:r>
            <a:r>
              <a:rPr dirty="0" spc="-70"/>
              <a:t> </a:t>
            </a:r>
            <a:r>
              <a:rPr dirty="0"/>
              <a:t>warning</a:t>
            </a:r>
            <a:r>
              <a:rPr dirty="0" spc="-75"/>
              <a:t> </a:t>
            </a:r>
            <a:r>
              <a:rPr dirty="0" spc="-25"/>
              <a:t>of </a:t>
            </a:r>
            <a:r>
              <a:rPr dirty="0" spc="-10"/>
              <a:t>potential</a:t>
            </a:r>
            <a:r>
              <a:rPr dirty="0" spc="-60"/>
              <a:t> </a:t>
            </a:r>
            <a:r>
              <a:rPr dirty="0"/>
              <a:t>energy</a:t>
            </a:r>
            <a:r>
              <a:rPr dirty="0" spc="-85"/>
              <a:t> </a:t>
            </a:r>
            <a:r>
              <a:rPr dirty="0" spc="-10"/>
              <a:t>shortfalls</a:t>
            </a:r>
          </a:p>
          <a:p>
            <a:pPr marL="354965" indent="-342265">
              <a:lnSpc>
                <a:spcPts val="2545"/>
              </a:lnSpc>
              <a:spcBef>
                <a:spcPts val="88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The</a:t>
            </a:r>
            <a:r>
              <a:rPr dirty="0" spc="-70"/>
              <a:t> </a:t>
            </a:r>
            <a:r>
              <a:rPr dirty="0"/>
              <a:t>rolling</a:t>
            </a:r>
            <a:r>
              <a:rPr dirty="0" spc="-50"/>
              <a:t> </a:t>
            </a:r>
            <a:r>
              <a:rPr dirty="0" spc="-30"/>
              <a:t>three-</a:t>
            </a:r>
            <a:r>
              <a:rPr dirty="0"/>
              <a:t>week</a:t>
            </a:r>
            <a:r>
              <a:rPr dirty="0" spc="45"/>
              <a:t> </a:t>
            </a:r>
            <a:r>
              <a:rPr dirty="0" spc="-10"/>
              <a:t>forecast:</a:t>
            </a:r>
          </a:p>
          <a:p>
            <a:pPr lvl="1" marL="758190" marR="198120" indent="-288925">
              <a:lnSpc>
                <a:spcPct val="90100"/>
              </a:lnSpc>
              <a:spcBef>
                <a:spcPts val="12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800">
                <a:latin typeface="Calibri"/>
                <a:cs typeface="Calibri"/>
              </a:rPr>
              <a:t>Considers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anticipated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 </a:t>
            </a:r>
            <a:r>
              <a:rPr dirty="0" sz="1800">
                <a:latin typeface="Calibri"/>
                <a:cs typeface="Calibri"/>
              </a:rPr>
              <a:t>conditions,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forecasted </a:t>
            </a:r>
            <a:r>
              <a:rPr dirty="0" sz="1800">
                <a:latin typeface="Calibri"/>
                <a:cs typeface="Calibri"/>
              </a:rPr>
              <a:t>weather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consumer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demand, and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expected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fuel </a:t>
            </a:r>
            <a:r>
              <a:rPr dirty="0" sz="1800" spc="-10">
                <a:latin typeface="Calibri"/>
                <a:cs typeface="Calibri"/>
              </a:rPr>
              <a:t>inventories,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lvl="1" marL="757555" indent="-287655">
              <a:lnSpc>
                <a:spcPts val="1875"/>
              </a:lnSpc>
              <a:buFont typeface="Arial"/>
              <a:buChar char="–"/>
              <a:tabLst>
                <a:tab pos="757555" algn="l"/>
              </a:tabLst>
            </a:pPr>
            <a:r>
              <a:rPr dirty="0" sz="1800">
                <a:latin typeface="Calibri"/>
                <a:cs typeface="Calibri"/>
              </a:rPr>
              <a:t>Compares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hourly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energy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forecasts</a:t>
            </a:r>
            <a:endParaRPr sz="1800">
              <a:latin typeface="Calibri"/>
              <a:cs typeface="Calibri"/>
            </a:endParaRPr>
          </a:p>
          <a:p>
            <a:pPr marL="758190">
              <a:lnSpc>
                <a:spcPts val="2090"/>
              </a:lnSpc>
            </a:pPr>
            <a:r>
              <a:rPr dirty="0" sz="1800"/>
              <a:t>against</a:t>
            </a:r>
            <a:r>
              <a:rPr dirty="0" sz="1800" spc="-75"/>
              <a:t> </a:t>
            </a:r>
            <a:r>
              <a:rPr dirty="0" sz="1800"/>
              <a:t>thresholds</a:t>
            </a:r>
            <a:r>
              <a:rPr dirty="0" sz="1800" spc="-5"/>
              <a:t> </a:t>
            </a:r>
            <a:r>
              <a:rPr dirty="0" sz="1800"/>
              <a:t>established</a:t>
            </a:r>
            <a:r>
              <a:rPr dirty="0" sz="1800" spc="-25"/>
              <a:t> </a:t>
            </a:r>
            <a:r>
              <a:rPr dirty="0" sz="1800"/>
              <a:t>in</a:t>
            </a:r>
            <a:r>
              <a:rPr dirty="0" sz="1800" spc="-30"/>
              <a:t> </a:t>
            </a:r>
            <a:r>
              <a:rPr dirty="0" sz="1800" spc="-10"/>
              <a:t>OP-</a:t>
            </a:r>
            <a:r>
              <a:rPr dirty="0" sz="1800" spc="-25"/>
              <a:t>21</a:t>
            </a:r>
            <a:endParaRPr sz="1800"/>
          </a:p>
          <a:p>
            <a:pPr marL="354965" marR="5080" indent="-342900">
              <a:lnSpc>
                <a:spcPct val="90100"/>
              </a:lnSpc>
              <a:spcBef>
                <a:spcPts val="123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Results</a:t>
            </a:r>
            <a:r>
              <a:rPr dirty="0" spc="-5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assessment</a:t>
            </a:r>
            <a:r>
              <a:rPr dirty="0" spc="-35"/>
              <a:t> </a:t>
            </a:r>
            <a:r>
              <a:rPr dirty="0"/>
              <a:t>give</a:t>
            </a:r>
            <a:r>
              <a:rPr dirty="0" spc="-100"/>
              <a:t> </a:t>
            </a:r>
            <a:r>
              <a:rPr dirty="0" spc="-25"/>
              <a:t>ISO </a:t>
            </a:r>
            <a:r>
              <a:rPr dirty="0"/>
              <a:t>New</a:t>
            </a:r>
            <a:r>
              <a:rPr dirty="0" spc="-65"/>
              <a:t> </a:t>
            </a:r>
            <a:r>
              <a:rPr dirty="0"/>
              <a:t>England,</a:t>
            </a:r>
            <a:r>
              <a:rPr dirty="0" spc="-80"/>
              <a:t> </a:t>
            </a:r>
            <a:r>
              <a:rPr dirty="0"/>
              <a:t>public</a:t>
            </a:r>
            <a:r>
              <a:rPr dirty="0" spc="-100"/>
              <a:t> </a:t>
            </a:r>
            <a:r>
              <a:rPr dirty="0"/>
              <a:t>officials,</a:t>
            </a:r>
            <a:r>
              <a:rPr dirty="0" spc="-80"/>
              <a:t> </a:t>
            </a:r>
            <a:r>
              <a:rPr dirty="0" spc="-25"/>
              <a:t>and </a:t>
            </a:r>
            <a:r>
              <a:rPr dirty="0" spc="-20"/>
              <a:t>stakeholders</a:t>
            </a:r>
            <a:r>
              <a:rPr dirty="0" spc="-30"/>
              <a:t> </a:t>
            </a:r>
            <a:r>
              <a:rPr dirty="0"/>
              <a:t>time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65"/>
              <a:t> </a:t>
            </a:r>
            <a:r>
              <a:rPr dirty="0" spc="-10"/>
              <a:t>take</a:t>
            </a:r>
            <a:r>
              <a:rPr dirty="0" spc="-75"/>
              <a:t> </a:t>
            </a:r>
            <a:r>
              <a:rPr dirty="0"/>
              <a:t>action</a:t>
            </a:r>
            <a:r>
              <a:rPr dirty="0" spc="-60"/>
              <a:t> </a:t>
            </a:r>
            <a:r>
              <a:rPr dirty="0" spc="-25"/>
              <a:t>to </a:t>
            </a:r>
            <a:r>
              <a:rPr dirty="0" spc="-10"/>
              <a:t>prevent</a:t>
            </a:r>
            <a:r>
              <a:rPr dirty="0" spc="-45"/>
              <a:t> </a:t>
            </a:r>
            <a:r>
              <a:rPr dirty="0" spc="-10"/>
              <a:t>shortfalls</a:t>
            </a:r>
            <a:r>
              <a:rPr dirty="0" spc="-90"/>
              <a:t> </a:t>
            </a:r>
            <a:r>
              <a:rPr dirty="0"/>
              <a:t>from</a:t>
            </a:r>
            <a:r>
              <a:rPr dirty="0" spc="-90"/>
              <a:t> </a:t>
            </a:r>
            <a:r>
              <a:rPr dirty="0" spc="-10"/>
              <a:t>materializing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9240" y="1600200"/>
            <a:ext cx="3442716" cy="156819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9200" y="3241548"/>
            <a:ext cx="4027932" cy="233172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253871" y="3244530"/>
            <a:ext cx="1795145" cy="310515"/>
          </a:xfrm>
          <a:prstGeom prst="rect">
            <a:avLst/>
          </a:prstGeom>
          <a:solidFill>
            <a:srgbClr val="6FAC46"/>
          </a:solidFill>
          <a:ln w="5953">
            <a:solidFill>
              <a:srgbClr val="6FAC46"/>
            </a:solidFill>
          </a:ln>
        </p:spPr>
        <p:txBody>
          <a:bodyPr wrap="square" lIns="0" tIns="36195" rIns="0" bIns="0" rtlCol="0" vert="horz">
            <a:spAutoFit/>
          </a:bodyPr>
          <a:lstStyle/>
          <a:p>
            <a:pPr algn="ctr" marL="136525">
              <a:lnSpc>
                <a:spcPct val="100000"/>
              </a:lnSpc>
              <a:spcBef>
                <a:spcPts val="285"/>
              </a:spcBef>
            </a:pPr>
            <a:r>
              <a:rPr dirty="0" sz="750" spc="-45" b="1">
                <a:solidFill>
                  <a:srgbClr val="FFFFFF"/>
                </a:solidFill>
                <a:latin typeface="Calibri"/>
                <a:cs typeface="Calibri"/>
              </a:rPr>
              <a:t>FORECASTED</a:t>
            </a:r>
            <a:r>
              <a:rPr dirty="0" sz="75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40" b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750" spc="-10" b="1">
                <a:solidFill>
                  <a:srgbClr val="FFFFFF"/>
                </a:solidFill>
                <a:latin typeface="Calibri"/>
                <a:cs typeface="Calibri"/>
              </a:rPr>
              <a:t>CONDITIONS:</a:t>
            </a:r>
            <a:endParaRPr sz="7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750" spc="-10" b="1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endParaRPr sz="7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305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ISO</a:t>
            </a:r>
            <a:r>
              <a:rPr dirty="0" sz="3200" spc="-40"/>
              <a:t> </a:t>
            </a:r>
            <a:r>
              <a:rPr dirty="0" sz="3200"/>
              <a:t>New</a:t>
            </a:r>
            <a:r>
              <a:rPr dirty="0" sz="3200" spc="-70"/>
              <a:t> </a:t>
            </a:r>
            <a:r>
              <a:rPr dirty="0" sz="3200" spc="-10"/>
              <a:t>England’s</a:t>
            </a:r>
            <a:r>
              <a:rPr dirty="0" sz="3200" spc="-30"/>
              <a:t> </a:t>
            </a:r>
            <a:r>
              <a:rPr dirty="0" sz="3200" i="1">
                <a:latin typeface="Calibri"/>
                <a:cs typeface="Calibri"/>
              </a:rPr>
              <a:t>Mission</a:t>
            </a:r>
            <a:r>
              <a:rPr dirty="0" sz="3200" spc="-65" i="1">
                <a:latin typeface="Calibri"/>
                <a:cs typeface="Calibri"/>
              </a:rPr>
              <a:t> </a:t>
            </a:r>
            <a:r>
              <a:rPr dirty="0" sz="3200" i="1">
                <a:latin typeface="Calibri"/>
                <a:cs typeface="Calibri"/>
              </a:rPr>
              <a:t>and</a:t>
            </a:r>
            <a:r>
              <a:rPr dirty="0" sz="3200" spc="-25" i="1">
                <a:latin typeface="Calibri"/>
                <a:cs typeface="Calibri"/>
              </a:rPr>
              <a:t> </a:t>
            </a:r>
            <a:r>
              <a:rPr dirty="0" sz="3200" spc="-10" i="1">
                <a:latin typeface="Calibri"/>
                <a:cs typeface="Calibri"/>
              </a:rPr>
              <a:t>Vision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210252"/>
            <a:ext cx="6967855" cy="473265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869"/>
              </a:spcBef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Mission</a:t>
            </a:r>
            <a:r>
              <a:rPr dirty="0" sz="2400" b="1">
                <a:latin typeface="Calibri"/>
                <a:cs typeface="Calibri"/>
              </a:rPr>
              <a:t>:</a:t>
            </a:r>
            <a:r>
              <a:rPr dirty="0" sz="2400" spc="-85" b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What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we</a:t>
            </a:r>
            <a:r>
              <a:rPr dirty="0" sz="2400" spc="-45" i="1">
                <a:latin typeface="Calibri"/>
                <a:cs typeface="Calibri"/>
              </a:rPr>
              <a:t> </a:t>
            </a:r>
            <a:r>
              <a:rPr dirty="0" sz="2400" spc="-25" i="1"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  <a:p>
            <a:pPr algn="just" marL="12700">
              <a:lnSpc>
                <a:spcPts val="2390"/>
              </a:lnSpc>
              <a:spcBef>
                <a:spcPts val="655"/>
              </a:spcBef>
            </a:pP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collaboration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innovation,</a:t>
            </a:r>
            <a:endParaRPr sz="2000">
              <a:latin typeface="Calibri"/>
              <a:cs typeface="Calibri"/>
            </a:endParaRPr>
          </a:p>
          <a:p>
            <a:pPr algn="just" marL="12700" marR="1833245">
              <a:lnSpc>
                <a:spcPts val="2410"/>
              </a:lnSpc>
              <a:spcBef>
                <a:spcPts val="60"/>
              </a:spcBef>
            </a:pPr>
            <a:r>
              <a:rPr dirty="0" sz="2000">
                <a:latin typeface="Calibri"/>
                <a:cs typeface="Calibri"/>
              </a:rPr>
              <a:t>ISO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England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transmission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system, administers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region’s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wholesale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markets,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 </a:t>
            </a:r>
            <a:r>
              <a:rPr dirty="0" sz="2000" spc="-10">
                <a:latin typeface="Calibri"/>
                <a:cs typeface="Calibri"/>
              </a:rPr>
              <a:t>operates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ensure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reliable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ts val="2305"/>
              </a:lnSpc>
            </a:pPr>
            <a:r>
              <a:rPr dirty="0" sz="2000" spc="-10">
                <a:latin typeface="Calibri"/>
                <a:cs typeface="Calibri"/>
              </a:rPr>
              <a:t>competitively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priced wholesale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electricity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u="sng" sz="2400" b="1">
                <a:solidFill>
                  <a:srgbClr val="588E1F"/>
                </a:solidFill>
                <a:uFill>
                  <a:solidFill>
                    <a:srgbClr val="588E1F"/>
                  </a:solidFill>
                </a:uFill>
                <a:latin typeface="Calibri"/>
                <a:cs typeface="Calibri"/>
              </a:rPr>
              <a:t>Vision</a:t>
            </a:r>
            <a:r>
              <a:rPr dirty="0" sz="2400" b="1">
                <a:solidFill>
                  <a:srgbClr val="588E1F"/>
                </a:solidFill>
                <a:latin typeface="Calibri"/>
                <a:cs typeface="Calibri"/>
              </a:rPr>
              <a:t>:</a:t>
            </a:r>
            <a:r>
              <a:rPr dirty="0" sz="2400" spc="-65" b="1">
                <a:solidFill>
                  <a:srgbClr val="588E1F"/>
                </a:solidFill>
                <a:latin typeface="Calibri"/>
                <a:cs typeface="Calibri"/>
              </a:rPr>
              <a:t> </a:t>
            </a:r>
            <a:r>
              <a:rPr dirty="0" sz="2400" i="1">
                <a:solidFill>
                  <a:srgbClr val="588E1F"/>
                </a:solidFill>
                <a:latin typeface="Calibri"/>
                <a:cs typeface="Calibri"/>
              </a:rPr>
              <a:t>Where</a:t>
            </a:r>
            <a:r>
              <a:rPr dirty="0" sz="2400" spc="-90" i="1">
                <a:solidFill>
                  <a:srgbClr val="588E1F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588E1F"/>
                </a:solidFill>
                <a:latin typeface="Calibri"/>
                <a:cs typeface="Calibri"/>
              </a:rPr>
              <a:t>we’re</a:t>
            </a:r>
            <a:r>
              <a:rPr dirty="0" sz="2400" spc="-45" i="1">
                <a:solidFill>
                  <a:srgbClr val="588E1F"/>
                </a:solidFill>
                <a:latin typeface="Calibri"/>
                <a:cs typeface="Calibri"/>
              </a:rPr>
              <a:t> </a:t>
            </a:r>
            <a:r>
              <a:rPr dirty="0" sz="2400" spc="-20" i="1">
                <a:solidFill>
                  <a:srgbClr val="588E1F"/>
                </a:solidFill>
                <a:latin typeface="Calibri"/>
                <a:cs typeface="Calibri"/>
              </a:rPr>
              <a:t>going</a:t>
            </a:r>
            <a:endParaRPr sz="2400">
              <a:latin typeface="Calibri"/>
              <a:cs typeface="Calibri"/>
            </a:endParaRPr>
          </a:p>
          <a:p>
            <a:pPr marL="12700" marR="1656080">
              <a:lnSpc>
                <a:spcPct val="99800"/>
              </a:lnSpc>
              <a:spcBef>
                <a:spcPts val="660"/>
              </a:spcBef>
            </a:pPr>
            <a:r>
              <a:rPr dirty="0" sz="2000" spc="-95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harness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competition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advanced technologies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reliably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operate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grid</a:t>
            </a:r>
            <a:r>
              <a:rPr dirty="0" sz="2000" spc="5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transitions</a:t>
            </a:r>
            <a:r>
              <a:rPr dirty="0" sz="2000" spc="-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clean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00">
              <a:latin typeface="Calibri"/>
              <a:cs typeface="Calibri"/>
            </a:endParaRPr>
          </a:p>
          <a:p>
            <a:pPr marL="1231900">
              <a:lnSpc>
                <a:spcPct val="100000"/>
              </a:lnSpc>
              <a:spcBef>
                <a:spcPts val="5"/>
              </a:spcBef>
            </a:pP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2000" spc="-4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7E7E7E"/>
                </a:solidFill>
                <a:latin typeface="Calibri"/>
                <a:cs typeface="Calibri"/>
              </a:rPr>
              <a:t>ISO’s</a:t>
            </a:r>
            <a:r>
              <a:rPr dirty="0" sz="2000" spc="1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588E1F"/>
                </a:solidFill>
                <a:latin typeface="Calibri"/>
                <a:cs typeface="Calibri"/>
              </a:rPr>
              <a:t>Vision</a:t>
            </a:r>
            <a:r>
              <a:rPr dirty="0" sz="2000" spc="-65" b="1" i="1">
                <a:solidFill>
                  <a:srgbClr val="588E1F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for</a:t>
            </a:r>
            <a:r>
              <a:rPr dirty="0" sz="2000" spc="-2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2000" spc="-4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future</a:t>
            </a:r>
            <a:r>
              <a:rPr dirty="0" sz="2000" spc="-4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7E7E7E"/>
                </a:solidFill>
                <a:latin typeface="Calibri"/>
                <a:cs typeface="Calibri"/>
              </a:rPr>
              <a:t>represents</a:t>
            </a:r>
            <a:r>
              <a:rPr dirty="0" sz="2000" spc="-114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our</a:t>
            </a:r>
            <a:r>
              <a:rPr dirty="0" sz="2000" spc="-5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long-</a:t>
            </a:r>
            <a:r>
              <a:rPr dirty="0" sz="2000" spc="-20" i="1">
                <a:solidFill>
                  <a:srgbClr val="7E7E7E"/>
                </a:solidFill>
                <a:latin typeface="Calibri"/>
                <a:cs typeface="Calibri"/>
              </a:rPr>
              <a:t>term</a:t>
            </a:r>
            <a:endParaRPr sz="2000">
              <a:latin typeface="Calibri"/>
              <a:cs typeface="Calibri"/>
            </a:endParaRPr>
          </a:p>
          <a:p>
            <a:pPr marL="1231900">
              <a:lnSpc>
                <a:spcPct val="100000"/>
              </a:lnSpc>
              <a:spcBef>
                <a:spcPts val="10"/>
              </a:spcBef>
            </a:pPr>
            <a:r>
              <a:rPr dirty="0" sz="2000" spc="-10" i="1">
                <a:solidFill>
                  <a:srgbClr val="7E7E7E"/>
                </a:solidFill>
                <a:latin typeface="Calibri"/>
                <a:cs typeface="Calibri"/>
              </a:rPr>
              <a:t>intent</a:t>
            </a:r>
            <a:r>
              <a:rPr dirty="0" sz="2000" spc="-6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and</a:t>
            </a:r>
            <a:r>
              <a:rPr dirty="0" sz="2000" spc="-5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guides</a:t>
            </a:r>
            <a:r>
              <a:rPr dirty="0" sz="2000" spc="-9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the</a:t>
            </a:r>
            <a:r>
              <a:rPr dirty="0" sz="2000" spc="-5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7E7E7E"/>
                </a:solidFill>
                <a:latin typeface="Calibri"/>
                <a:cs typeface="Calibri"/>
              </a:rPr>
              <a:t>formulation</a:t>
            </a:r>
            <a:r>
              <a:rPr dirty="0" sz="2000" spc="-9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of</a:t>
            </a:r>
            <a:r>
              <a:rPr dirty="0" sz="2000" spc="-2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our</a:t>
            </a:r>
            <a:r>
              <a:rPr dirty="0" sz="2000" spc="-30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i="1">
                <a:solidFill>
                  <a:srgbClr val="7E7E7E"/>
                </a:solidFill>
                <a:latin typeface="Calibri"/>
                <a:cs typeface="Calibri"/>
              </a:rPr>
              <a:t>Strategic</a:t>
            </a:r>
            <a:r>
              <a:rPr dirty="0" sz="2000" spc="-65" i="1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2000" spc="-10" i="1">
                <a:solidFill>
                  <a:srgbClr val="7E7E7E"/>
                </a:solidFill>
                <a:latin typeface="Calibri"/>
                <a:cs typeface="Calibri"/>
              </a:rPr>
              <a:t>Goals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00611" y="5445106"/>
            <a:ext cx="528320" cy="437515"/>
            <a:chOff x="900611" y="5445106"/>
            <a:chExt cx="528320" cy="4375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11" y="5445106"/>
              <a:ext cx="528247" cy="43691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14399" y="5445251"/>
              <a:ext cx="457200" cy="384175"/>
            </a:xfrm>
            <a:custGeom>
              <a:avLst/>
              <a:gdLst/>
              <a:ahLst/>
              <a:cxnLst/>
              <a:rect l="l" t="t" r="r" b="b"/>
              <a:pathLst>
                <a:path w="457200" h="384175">
                  <a:moveTo>
                    <a:pt x="265175" y="0"/>
                  </a:moveTo>
                  <a:lnTo>
                    <a:pt x="265175" y="96012"/>
                  </a:lnTo>
                  <a:lnTo>
                    <a:pt x="0" y="96012"/>
                  </a:lnTo>
                  <a:lnTo>
                    <a:pt x="0" y="288036"/>
                  </a:lnTo>
                  <a:lnTo>
                    <a:pt x="265175" y="288036"/>
                  </a:lnTo>
                  <a:lnTo>
                    <a:pt x="265175" y="384048"/>
                  </a:lnTo>
                  <a:lnTo>
                    <a:pt x="457200" y="192024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588E1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4184" y="1911095"/>
            <a:ext cx="2491740" cy="2564875"/>
          </a:xfrm>
          <a:prstGeom prst="rect">
            <a:avLst/>
          </a:prstGeom>
        </p:spPr>
      </p:pic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019" y="211277"/>
            <a:ext cx="657352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Energy</a:t>
            </a:r>
            <a:r>
              <a:rPr dirty="0" sz="3200" spc="-95"/>
              <a:t> </a:t>
            </a:r>
            <a:r>
              <a:rPr dirty="0" sz="3200"/>
              <a:t>Adequacy</a:t>
            </a:r>
            <a:r>
              <a:rPr dirty="0" sz="3200" spc="-95"/>
              <a:t> </a:t>
            </a:r>
            <a:r>
              <a:rPr dirty="0" sz="3200"/>
              <a:t>Study</a:t>
            </a:r>
            <a:r>
              <a:rPr dirty="0" sz="3200" spc="-80"/>
              <a:t> </a:t>
            </a:r>
            <a:r>
              <a:rPr dirty="0" sz="3200"/>
              <a:t>Key</a:t>
            </a:r>
            <a:r>
              <a:rPr dirty="0" sz="3200" spc="-10"/>
              <a:t> </a:t>
            </a:r>
            <a:r>
              <a:rPr dirty="0" sz="3200" spc="-40"/>
              <a:t>Takeaways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560019" y="934593"/>
            <a:ext cx="8504555" cy="4600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55600" marR="441959" indent="-343535">
              <a:lnSpc>
                <a:spcPct val="100299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50">
                <a:latin typeface="Calibri"/>
                <a:cs typeface="Calibri"/>
                <a:hlinkClick r:id="rId2"/>
              </a:rPr>
              <a:t>Preliminary</a:t>
            </a:r>
            <a:r>
              <a:rPr dirty="0" sz="2050" spc="160">
                <a:latin typeface="Calibri"/>
                <a:cs typeface="Calibri"/>
                <a:hlinkClick r:id="rId2"/>
              </a:rPr>
              <a:t> </a:t>
            </a:r>
            <a:r>
              <a:rPr dirty="0" sz="2050">
                <a:latin typeface="Calibri"/>
                <a:cs typeface="Calibri"/>
                <a:hlinkClick r:id="rId2"/>
              </a:rPr>
              <a:t>results</a:t>
            </a:r>
            <a:r>
              <a:rPr dirty="0" sz="2050" spc="70">
                <a:latin typeface="Calibri"/>
                <a:cs typeface="Calibri"/>
                <a:hlinkClick r:id="rId2"/>
              </a:rPr>
              <a:t> </a:t>
            </a:r>
            <a:r>
              <a:rPr dirty="0" sz="2050">
                <a:latin typeface="Calibri"/>
                <a:cs typeface="Calibri"/>
                <a:hlinkClick r:id="rId2"/>
              </a:rPr>
              <a:t>of</a:t>
            </a:r>
            <a:r>
              <a:rPr dirty="0" sz="2050" spc="30">
                <a:latin typeface="Calibri"/>
                <a:cs typeface="Calibri"/>
                <a:hlinkClick r:id="rId2"/>
              </a:rPr>
              <a:t> </a:t>
            </a:r>
            <a:r>
              <a:rPr dirty="0" sz="2050">
                <a:latin typeface="Calibri"/>
                <a:cs typeface="Calibri"/>
                <a:hlinkClick r:id="rId2"/>
              </a:rPr>
              <a:t>energy</a:t>
            </a:r>
            <a:r>
              <a:rPr dirty="0" sz="2050" spc="90">
                <a:latin typeface="Calibri"/>
                <a:cs typeface="Calibri"/>
                <a:hlinkClick r:id="rId2"/>
              </a:rPr>
              <a:t> </a:t>
            </a:r>
            <a:r>
              <a:rPr dirty="0" sz="2050">
                <a:latin typeface="Calibri"/>
                <a:cs typeface="Calibri"/>
                <a:hlinkClick r:id="rId2"/>
              </a:rPr>
              <a:t>assessments</a:t>
            </a:r>
            <a:r>
              <a:rPr dirty="0" sz="2050" spc="90">
                <a:latin typeface="Calibri"/>
                <a:cs typeface="Calibri"/>
                <a:hlinkClick r:id="rId2"/>
              </a:rPr>
              <a:t> </a:t>
            </a:r>
            <a:r>
              <a:rPr dirty="0" sz="2050">
                <a:latin typeface="Calibri"/>
                <a:cs typeface="Calibri"/>
                <a:hlinkClick r:id="rId2"/>
              </a:rPr>
              <a:t>for</a:t>
            </a:r>
            <a:r>
              <a:rPr dirty="0" sz="2050" spc="-15">
                <a:latin typeface="Calibri"/>
                <a:cs typeface="Calibri"/>
                <a:hlinkClick r:id="rId2"/>
              </a:rPr>
              <a:t> </a:t>
            </a:r>
            <a:r>
              <a:rPr dirty="0" u="sng" sz="2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2027</a:t>
            </a:r>
            <a:r>
              <a:rPr dirty="0" u="sng" sz="2050" spc="5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winter</a:t>
            </a:r>
            <a:r>
              <a:rPr dirty="0" u="sng" sz="2050" spc="1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events</a:t>
            </a:r>
            <a:r>
              <a:rPr dirty="0" sz="2050">
                <a:latin typeface="Calibri"/>
                <a:cs typeface="Calibri"/>
                <a:hlinkClick r:id="rId2"/>
              </a:rPr>
              <a:t>,</a:t>
            </a:r>
            <a:r>
              <a:rPr dirty="0" sz="2050" spc="85">
                <a:latin typeface="Calibri"/>
                <a:cs typeface="Calibri"/>
                <a:hlinkClick r:id="rId2"/>
              </a:rPr>
              <a:t> </a:t>
            </a:r>
            <a:r>
              <a:rPr dirty="0" u="sng" sz="205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2027</a:t>
            </a:r>
            <a:r>
              <a:rPr dirty="0" sz="2050" spc="-20">
                <a:solidFill>
                  <a:srgbClr val="1794D2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sng" sz="2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summer</a:t>
            </a:r>
            <a:r>
              <a:rPr dirty="0" u="sng" sz="2100" spc="-7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events</a:t>
            </a:r>
            <a:r>
              <a:rPr dirty="0" sz="2100">
                <a:latin typeface="Calibri"/>
                <a:cs typeface="Calibri"/>
                <a:hlinkClick r:id="rId2"/>
              </a:rPr>
              <a:t>,</a:t>
            </a:r>
            <a:r>
              <a:rPr dirty="0" sz="2100" spc="-45">
                <a:latin typeface="Calibri"/>
                <a:cs typeface="Calibri"/>
                <a:hlinkClick r:id="rId2"/>
              </a:rPr>
              <a:t> </a:t>
            </a:r>
            <a:r>
              <a:rPr dirty="0" sz="2100">
                <a:latin typeface="Calibri"/>
                <a:cs typeface="Calibri"/>
                <a:hlinkClick r:id="rId2"/>
              </a:rPr>
              <a:t>and</a:t>
            </a:r>
            <a:r>
              <a:rPr dirty="0" sz="2100" spc="-105">
                <a:latin typeface="Calibri"/>
                <a:cs typeface="Calibri"/>
              </a:rPr>
              <a:t> </a:t>
            </a:r>
            <a:r>
              <a:rPr dirty="0" u="sng" sz="2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2032</a:t>
            </a:r>
            <a:r>
              <a:rPr dirty="0" u="sng" sz="2100" spc="-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winter</a:t>
            </a:r>
            <a:r>
              <a:rPr dirty="0" u="sng" sz="21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2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events</a:t>
            </a:r>
            <a:r>
              <a:rPr dirty="0" sz="2100" spc="-4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  <a:hlinkClick r:id="rId2"/>
              </a:rPr>
              <a:t>have</a:t>
            </a:r>
            <a:r>
              <a:rPr dirty="0" sz="2100" spc="-65">
                <a:latin typeface="Calibri"/>
                <a:cs typeface="Calibri"/>
                <a:hlinkClick r:id="rId2"/>
              </a:rPr>
              <a:t> </a:t>
            </a:r>
            <a:r>
              <a:rPr dirty="0" sz="2100">
                <a:latin typeface="Calibri"/>
                <a:cs typeface="Calibri"/>
                <a:hlinkClick r:id="rId2"/>
              </a:rPr>
              <a:t>been</a:t>
            </a:r>
            <a:r>
              <a:rPr dirty="0" sz="2100" spc="-105">
                <a:latin typeface="Calibri"/>
                <a:cs typeface="Calibri"/>
                <a:hlinkClick r:id="rId2"/>
              </a:rPr>
              <a:t> </a:t>
            </a:r>
            <a:r>
              <a:rPr dirty="0" sz="2100" spc="-10">
                <a:latin typeface="Calibri"/>
                <a:cs typeface="Calibri"/>
                <a:hlinkClick r:id="rId2"/>
              </a:rPr>
              <a:t>presented</a:t>
            </a:r>
            <a:r>
              <a:rPr dirty="0" sz="2100" spc="5">
                <a:latin typeface="Calibri"/>
                <a:cs typeface="Calibri"/>
                <a:hlinkClick r:id="rId2"/>
              </a:rPr>
              <a:t> </a:t>
            </a:r>
            <a:r>
              <a:rPr dirty="0" sz="2100">
                <a:latin typeface="Calibri"/>
                <a:cs typeface="Calibri"/>
                <a:hlinkClick r:id="rId2"/>
              </a:rPr>
              <a:t>to</a:t>
            </a:r>
            <a:r>
              <a:rPr dirty="0" sz="2100" spc="-105">
                <a:latin typeface="Calibri"/>
                <a:cs typeface="Calibri"/>
                <a:hlinkClick r:id="rId2"/>
              </a:rPr>
              <a:t> </a:t>
            </a:r>
            <a:r>
              <a:rPr dirty="0" sz="2100" spc="-25">
                <a:latin typeface="Calibri"/>
                <a:cs typeface="Calibri"/>
                <a:hlinkClick r:id="rId2"/>
              </a:rPr>
              <a:t>the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Reliability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Committee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Results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reveal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range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energy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shortfall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risks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associated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probabilities</a:t>
            </a:r>
            <a:endParaRPr sz="2100">
              <a:latin typeface="Calibri"/>
              <a:cs typeface="Calibri"/>
            </a:endParaRPr>
          </a:p>
          <a:p>
            <a:pPr marL="355600" marR="95250" indent="-343535">
              <a:lnSpc>
                <a:spcPct val="100000"/>
              </a:lnSpc>
              <a:spcBef>
                <a:spcPts val="11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Results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9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preliminary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studies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reveal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similar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energy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adequacy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risk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and </a:t>
            </a:r>
            <a:r>
              <a:rPr dirty="0" sz="2100">
                <a:latin typeface="Calibri"/>
                <a:cs typeface="Calibri"/>
              </a:rPr>
              <a:t>without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Everett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Marine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Terminal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in-service</a:t>
            </a:r>
            <a:endParaRPr sz="2100">
              <a:latin typeface="Calibri"/>
              <a:cs typeface="Calibri"/>
            </a:endParaRPr>
          </a:p>
          <a:p>
            <a:pPr lvl="1" marL="758190" marR="5080" indent="-28829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800">
                <a:latin typeface="Calibri"/>
                <a:cs typeface="Calibri"/>
              </a:rPr>
              <a:t>Assumes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market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respond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resources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meet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increased </a:t>
            </a:r>
            <a:r>
              <a:rPr dirty="0" sz="1800">
                <a:latin typeface="Calibri"/>
                <a:cs typeface="Calibri"/>
              </a:rPr>
              <a:t>electrification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load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retiring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resources,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reliable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gas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system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responsive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oil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supply chain,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transmission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built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interconnect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import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Canadian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hydropower,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electricity production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limitations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due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emissions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restrictions</a:t>
            </a:r>
            <a:endParaRPr sz="1800">
              <a:latin typeface="Calibri"/>
              <a:cs typeface="Calibri"/>
            </a:endParaRPr>
          </a:p>
          <a:p>
            <a:pPr lvl="1" marL="758190" marR="2927350" indent="-288290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key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assumptions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don’t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hold,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region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may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see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increasingly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risky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profile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ISO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will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capture </a:t>
            </a:r>
            <a:r>
              <a:rPr dirty="0" sz="1800">
                <a:latin typeface="Calibri"/>
                <a:cs typeface="Calibri"/>
              </a:rPr>
              <a:t>with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assessment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tool as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forward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7376" y="4567428"/>
            <a:ext cx="2327148" cy="156819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92862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Energy</a:t>
            </a:r>
            <a:r>
              <a:rPr dirty="0" sz="3200" spc="-135"/>
              <a:t> </a:t>
            </a:r>
            <a:r>
              <a:rPr dirty="0" sz="3200"/>
              <a:t>Adequacy</a:t>
            </a:r>
            <a:r>
              <a:rPr dirty="0" sz="3200" spc="-125"/>
              <a:t> </a:t>
            </a:r>
            <a:r>
              <a:rPr dirty="0" sz="3200"/>
              <a:t>Study</a:t>
            </a:r>
            <a:r>
              <a:rPr dirty="0" sz="3200" spc="-114"/>
              <a:t> </a:t>
            </a:r>
            <a:r>
              <a:rPr dirty="0" sz="3200"/>
              <a:t>Key</a:t>
            </a:r>
            <a:r>
              <a:rPr dirty="0" sz="3200" spc="-50"/>
              <a:t> </a:t>
            </a:r>
            <a:r>
              <a:rPr dirty="0" sz="3200" spc="-30"/>
              <a:t>Takeaways,</a:t>
            </a:r>
            <a:r>
              <a:rPr dirty="0" sz="3200" spc="5"/>
              <a:t> </a:t>
            </a:r>
            <a:r>
              <a:rPr dirty="0" sz="3200" spc="-10" b="0" i="1">
                <a:latin typeface="Calibri"/>
                <a:cs typeface="Calibri"/>
              </a:rPr>
              <a:t>cont.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193419"/>
            <a:ext cx="8261350" cy="43243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355600" marR="220979" indent="-34353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50">
                <a:latin typeface="Calibri"/>
                <a:cs typeface="Calibri"/>
              </a:rPr>
              <a:t>In</a:t>
            </a:r>
            <a:r>
              <a:rPr dirty="0" sz="2050" spc="-4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terms</a:t>
            </a:r>
            <a:r>
              <a:rPr dirty="0" sz="2050" spc="6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of</a:t>
            </a:r>
            <a:r>
              <a:rPr dirty="0" sz="2050" spc="-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magnitude</a:t>
            </a:r>
            <a:r>
              <a:rPr dirty="0" sz="2050" spc="12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and</a:t>
            </a:r>
            <a:r>
              <a:rPr dirty="0" sz="2050" spc="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probability,</a:t>
            </a:r>
            <a:r>
              <a:rPr dirty="0" sz="2050" spc="13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baseline</a:t>
            </a:r>
            <a:r>
              <a:rPr dirty="0" sz="2050" spc="5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studies</a:t>
            </a:r>
            <a:r>
              <a:rPr dirty="0" sz="2050" spc="10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(using</a:t>
            </a:r>
            <a:r>
              <a:rPr dirty="0" sz="2050" spc="1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the</a:t>
            </a:r>
            <a:r>
              <a:rPr dirty="0" sz="2050" spc="20">
                <a:latin typeface="Calibri"/>
                <a:cs typeface="Calibri"/>
              </a:rPr>
              <a:t> </a:t>
            </a:r>
            <a:r>
              <a:rPr dirty="0" sz="2050" spc="-20">
                <a:latin typeface="Calibri"/>
                <a:cs typeface="Calibri"/>
              </a:rPr>
              <a:t>2022 </a:t>
            </a:r>
            <a:r>
              <a:rPr dirty="0" sz="2100" spc="-20">
                <a:latin typeface="Calibri"/>
                <a:cs typeface="Calibri"/>
              </a:rPr>
              <a:t>CELT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forecast)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1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2032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winter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events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indicate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114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energy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shortfall</a:t>
            </a:r>
            <a:r>
              <a:rPr dirty="0" sz="2100" spc="-65">
                <a:latin typeface="Calibri"/>
                <a:cs typeface="Calibri"/>
              </a:rPr>
              <a:t> </a:t>
            </a:r>
            <a:r>
              <a:rPr dirty="0" sz="2100" spc="-20">
                <a:latin typeface="Calibri"/>
                <a:cs typeface="Calibri"/>
              </a:rPr>
              <a:t>risk </a:t>
            </a:r>
            <a:r>
              <a:rPr dirty="0" sz="2100">
                <a:latin typeface="Calibri"/>
                <a:cs typeface="Calibri"/>
              </a:rPr>
              <a:t>similar</a:t>
            </a:r>
            <a:r>
              <a:rPr dirty="0" sz="2100" spc="-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that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the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2027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winter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event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studies</a:t>
            </a:r>
            <a:endParaRPr sz="2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Sensitivity</a:t>
            </a:r>
            <a:r>
              <a:rPr dirty="0" sz="2100" spc="3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analysis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of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2032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 spc="-40">
                <a:latin typeface="Calibri"/>
                <a:cs typeface="Calibri"/>
              </a:rPr>
              <a:t>worst-</a:t>
            </a:r>
            <a:r>
              <a:rPr dirty="0" sz="2100">
                <a:latin typeface="Calibri"/>
                <a:cs typeface="Calibri"/>
              </a:rPr>
              <a:t>case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scenarios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indicate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increasing</a:t>
            </a:r>
            <a:endParaRPr sz="2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0"/>
              </a:spcBef>
            </a:pPr>
            <a:r>
              <a:rPr dirty="0" sz="2050">
                <a:latin typeface="Calibri"/>
                <a:cs typeface="Calibri"/>
              </a:rPr>
              <a:t>energy</a:t>
            </a:r>
            <a:r>
              <a:rPr dirty="0" sz="2050" spc="9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shortfall</a:t>
            </a:r>
            <a:r>
              <a:rPr dirty="0" sz="2050" spc="6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risk</a:t>
            </a:r>
            <a:r>
              <a:rPr dirty="0" sz="2050" spc="1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profile</a:t>
            </a:r>
            <a:r>
              <a:rPr dirty="0" sz="2050" spc="8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between</a:t>
            </a:r>
            <a:r>
              <a:rPr dirty="0" sz="2050" spc="8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2027</a:t>
            </a:r>
            <a:r>
              <a:rPr dirty="0" sz="2050" spc="9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and</a:t>
            </a:r>
            <a:r>
              <a:rPr dirty="0" sz="2050" spc="65">
                <a:latin typeface="Calibri"/>
                <a:cs typeface="Calibri"/>
              </a:rPr>
              <a:t> </a:t>
            </a:r>
            <a:r>
              <a:rPr dirty="0" sz="2050" spc="-20">
                <a:latin typeface="Calibri"/>
                <a:cs typeface="Calibri"/>
              </a:rPr>
              <a:t>2032</a:t>
            </a:r>
            <a:endParaRPr sz="2050">
              <a:latin typeface="Calibri"/>
              <a:cs typeface="Calibri"/>
            </a:endParaRPr>
          </a:p>
          <a:p>
            <a:pPr marL="355600" marR="5080" indent="-343535">
              <a:lnSpc>
                <a:spcPct val="101299"/>
              </a:lnSpc>
              <a:spcBef>
                <a:spcPts val="11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Timely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additions of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BTM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Utility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Scale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 spc="-50">
                <a:latin typeface="Calibri"/>
                <a:cs typeface="Calibri"/>
              </a:rPr>
              <a:t>PV,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offshore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wind,</a:t>
            </a:r>
            <a:r>
              <a:rPr dirty="0" sz="2100" spc="-15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and </a:t>
            </a:r>
            <a:r>
              <a:rPr dirty="0" sz="2050">
                <a:latin typeface="Calibri"/>
                <a:cs typeface="Calibri"/>
              </a:rPr>
              <a:t>incremental</a:t>
            </a:r>
            <a:r>
              <a:rPr dirty="0" sz="2050" spc="13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imports</a:t>
            </a:r>
            <a:r>
              <a:rPr dirty="0" sz="2050" spc="5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from</a:t>
            </a:r>
            <a:r>
              <a:rPr dirty="0" sz="2050" spc="2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NECEC</a:t>
            </a:r>
            <a:r>
              <a:rPr dirty="0" sz="2050" spc="7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are</a:t>
            </a:r>
            <a:r>
              <a:rPr dirty="0" sz="2050" spc="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critical</a:t>
            </a:r>
            <a:r>
              <a:rPr dirty="0" sz="2050" spc="-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to</a:t>
            </a:r>
            <a:r>
              <a:rPr dirty="0" sz="2050" spc="1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mitigate</a:t>
            </a:r>
            <a:r>
              <a:rPr dirty="0" sz="2050" spc="114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energy</a:t>
            </a:r>
            <a:r>
              <a:rPr dirty="0" sz="2050" spc="30">
                <a:latin typeface="Calibri"/>
                <a:cs typeface="Calibri"/>
              </a:rPr>
              <a:t> </a:t>
            </a:r>
            <a:r>
              <a:rPr dirty="0" sz="2050" spc="-10">
                <a:latin typeface="Calibri"/>
                <a:cs typeface="Calibri"/>
              </a:rPr>
              <a:t>shortfall </a:t>
            </a:r>
            <a:r>
              <a:rPr dirty="0" sz="2100">
                <a:latin typeface="Calibri"/>
                <a:cs typeface="Calibri"/>
              </a:rPr>
              <a:t>risks</a:t>
            </a:r>
            <a:r>
              <a:rPr dirty="0" sz="2100" spc="-4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that</a:t>
            </a:r>
            <a:r>
              <a:rPr dirty="0" sz="2100" spc="-5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result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from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significant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peak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winter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load</a:t>
            </a:r>
            <a:r>
              <a:rPr dirty="0" sz="2100" spc="-8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growth</a:t>
            </a:r>
            <a:r>
              <a:rPr dirty="0" sz="2100" spc="-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and</a:t>
            </a:r>
            <a:r>
              <a:rPr dirty="0" sz="2100" spc="-9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retirements</a:t>
            </a:r>
            <a:endParaRPr sz="2100">
              <a:latin typeface="Calibri"/>
              <a:cs typeface="Calibri"/>
            </a:endParaRPr>
          </a:p>
          <a:p>
            <a:pPr marL="355600" marR="2616200" indent="-343535">
              <a:lnSpc>
                <a:spcPct val="1016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100">
                <a:latin typeface="Calibri"/>
                <a:cs typeface="Calibri"/>
              </a:rPr>
              <a:t>This</a:t>
            </a:r>
            <a:r>
              <a:rPr dirty="0" sz="2100" spc="-6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energy</a:t>
            </a:r>
            <a:r>
              <a:rPr dirty="0" sz="2100" spc="-7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adequacy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study</a:t>
            </a:r>
            <a:r>
              <a:rPr dirty="0" sz="2100" spc="-4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tool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developed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25">
                <a:latin typeface="Calibri"/>
                <a:cs typeface="Calibri"/>
              </a:rPr>
              <a:t>in </a:t>
            </a:r>
            <a:r>
              <a:rPr dirty="0" sz="2100" spc="-10">
                <a:latin typeface="Calibri"/>
                <a:cs typeface="Calibri"/>
              </a:rPr>
              <a:t>partnership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with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EPRI</a:t>
            </a:r>
            <a:r>
              <a:rPr dirty="0" sz="2100" spc="-7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provides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</a:t>
            </a:r>
            <a:r>
              <a:rPr dirty="0" sz="2100" spc="-8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much</a:t>
            </a:r>
            <a:r>
              <a:rPr dirty="0" sz="2100" spc="-5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needed </a:t>
            </a:r>
            <a:r>
              <a:rPr dirty="0" sz="2050">
                <a:latin typeface="Calibri"/>
                <a:cs typeface="Calibri"/>
              </a:rPr>
              <a:t>foundation</a:t>
            </a:r>
            <a:r>
              <a:rPr dirty="0" sz="2050" spc="8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for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the</a:t>
            </a:r>
            <a:r>
              <a:rPr dirty="0" sz="2050" spc="3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ISO</a:t>
            </a:r>
            <a:r>
              <a:rPr dirty="0" sz="2050" spc="-2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to</a:t>
            </a:r>
            <a:r>
              <a:rPr dirty="0" sz="2050" spc="4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monitor</a:t>
            </a:r>
            <a:r>
              <a:rPr dirty="0" sz="2050" spc="9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risks</a:t>
            </a:r>
            <a:r>
              <a:rPr dirty="0" sz="2050" spc="7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and</a:t>
            </a:r>
            <a:r>
              <a:rPr dirty="0" sz="2050" spc="10">
                <a:latin typeface="Calibri"/>
                <a:cs typeface="Calibri"/>
              </a:rPr>
              <a:t> </a:t>
            </a:r>
            <a:r>
              <a:rPr dirty="0" sz="2050" spc="-10">
                <a:latin typeface="Calibri"/>
                <a:cs typeface="Calibri"/>
              </a:rPr>
              <a:t>study </a:t>
            </a:r>
            <a:r>
              <a:rPr dirty="0" sz="2050">
                <a:latin typeface="Calibri"/>
                <a:cs typeface="Calibri"/>
              </a:rPr>
              <a:t>the</a:t>
            </a:r>
            <a:r>
              <a:rPr dirty="0" sz="2050" spc="2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system</a:t>
            </a:r>
            <a:r>
              <a:rPr dirty="0" sz="2050" spc="9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as</a:t>
            </a:r>
            <a:r>
              <a:rPr dirty="0" sz="2050" spc="-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it</a:t>
            </a:r>
            <a:r>
              <a:rPr dirty="0" sz="2050" spc="10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continues</a:t>
            </a:r>
            <a:r>
              <a:rPr dirty="0" sz="2050" spc="95">
                <a:latin typeface="Calibri"/>
                <a:cs typeface="Calibri"/>
              </a:rPr>
              <a:t> </a:t>
            </a:r>
            <a:r>
              <a:rPr dirty="0" sz="2050">
                <a:latin typeface="Calibri"/>
                <a:cs typeface="Calibri"/>
              </a:rPr>
              <a:t>to</a:t>
            </a:r>
            <a:r>
              <a:rPr dirty="0" sz="2050" spc="35">
                <a:latin typeface="Calibri"/>
                <a:cs typeface="Calibri"/>
              </a:rPr>
              <a:t> </a:t>
            </a:r>
            <a:r>
              <a:rPr dirty="0" sz="2050" spc="-10">
                <a:latin typeface="Calibri"/>
                <a:cs typeface="Calibri"/>
              </a:rPr>
              <a:t>evolve</a:t>
            </a:r>
            <a:endParaRPr sz="205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7376" y="4567428"/>
            <a:ext cx="2327148" cy="156819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804" y="422274"/>
            <a:ext cx="3561079" cy="39306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00">
                <a:solidFill>
                  <a:srgbClr val="4A636F"/>
                </a:solidFill>
              </a:rPr>
              <a:t>FOR</a:t>
            </a:r>
            <a:r>
              <a:rPr dirty="0" sz="2400" spc="-45">
                <a:solidFill>
                  <a:srgbClr val="4A636F"/>
                </a:solidFill>
              </a:rPr>
              <a:t> </a:t>
            </a:r>
            <a:r>
              <a:rPr dirty="0" sz="2400">
                <a:solidFill>
                  <a:srgbClr val="4A636F"/>
                </a:solidFill>
              </a:rPr>
              <a:t>MORE</a:t>
            </a:r>
            <a:r>
              <a:rPr dirty="0" sz="2400" spc="-65">
                <a:solidFill>
                  <a:srgbClr val="4A636F"/>
                </a:solidFill>
              </a:rPr>
              <a:t> </a:t>
            </a:r>
            <a:r>
              <a:rPr dirty="0" sz="2400" spc="-10">
                <a:solidFill>
                  <a:srgbClr val="4A636F"/>
                </a:solidFill>
              </a:rPr>
              <a:t>INFORMATION…</a:t>
            </a:r>
            <a:endParaRPr sz="2400"/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/>
              <a:t>Subscribe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0"/>
              <a:t> </a:t>
            </a:r>
            <a:r>
              <a:rPr dirty="0" i="1">
                <a:latin typeface="Calibri"/>
                <a:cs typeface="Calibri"/>
              </a:rPr>
              <a:t>ISO</a:t>
            </a:r>
            <a:r>
              <a:rPr dirty="0" spc="-70" i="1">
                <a:latin typeface="Calibri"/>
                <a:cs typeface="Calibri"/>
              </a:rPr>
              <a:t> </a:t>
            </a:r>
            <a:r>
              <a:rPr dirty="0" spc="-10" i="1">
                <a:latin typeface="Calibri"/>
                <a:cs typeface="Calibri"/>
              </a:rPr>
              <a:t>Newswire</a:t>
            </a:r>
          </a:p>
          <a:p>
            <a:pPr marL="12700" marR="5080">
              <a:lnSpc>
                <a:spcPct val="100800"/>
              </a:lnSpc>
              <a:spcBef>
                <a:spcPts val="310"/>
              </a:spcBef>
            </a:pPr>
            <a:r>
              <a:rPr dirty="0" u="sng" sz="1400" b="0" i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ISO</a:t>
            </a:r>
            <a:r>
              <a:rPr dirty="0" u="sng" sz="1400" spc="-75" b="0" i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400" b="0" i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Newswire</a:t>
            </a:r>
            <a:r>
              <a:rPr dirty="0" sz="1400" spc="-35" b="0" i="1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is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your</a:t>
            </a:r>
            <a:r>
              <a:rPr dirty="0" sz="1400" spc="-7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source </a:t>
            </a:r>
            <a:r>
              <a:rPr dirty="0" sz="1400" spc="-10" b="0">
                <a:latin typeface="Calibri"/>
                <a:cs typeface="Calibri"/>
              </a:rPr>
              <a:t>for</a:t>
            </a:r>
            <a:r>
              <a:rPr dirty="0" sz="1400" spc="-7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regular</a:t>
            </a:r>
            <a:r>
              <a:rPr dirty="0" sz="1400" spc="25" b="0">
                <a:latin typeface="Calibri"/>
                <a:cs typeface="Calibri"/>
              </a:rPr>
              <a:t> </a:t>
            </a:r>
            <a:r>
              <a:rPr dirty="0" sz="1400" spc="-20" b="0">
                <a:latin typeface="Calibri"/>
                <a:cs typeface="Calibri"/>
              </a:rPr>
              <a:t>news </a:t>
            </a:r>
            <a:r>
              <a:rPr dirty="0" sz="1400" b="0">
                <a:latin typeface="Calibri"/>
                <a:cs typeface="Calibri"/>
              </a:rPr>
              <a:t>about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ISO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New</a:t>
            </a:r>
            <a:r>
              <a:rPr dirty="0" sz="1400" spc="-1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England</a:t>
            </a:r>
            <a:r>
              <a:rPr dirty="0" sz="1400" spc="-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and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the </a:t>
            </a:r>
            <a:r>
              <a:rPr dirty="0" sz="1400" spc="-10" b="0">
                <a:latin typeface="Calibri"/>
                <a:cs typeface="Calibri"/>
              </a:rPr>
              <a:t>wholesale </a:t>
            </a:r>
            <a:r>
              <a:rPr dirty="0" sz="1400" b="0">
                <a:latin typeface="Calibri"/>
                <a:cs typeface="Calibri"/>
              </a:rPr>
              <a:t>electricity</a:t>
            </a:r>
            <a:r>
              <a:rPr dirty="0" sz="1400" spc="-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industry</a:t>
            </a:r>
            <a:r>
              <a:rPr dirty="0" sz="1400" spc="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within</a:t>
            </a:r>
            <a:r>
              <a:rPr dirty="0" sz="1400" spc="-5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the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six-state</a:t>
            </a:r>
            <a:r>
              <a:rPr dirty="0" sz="1400" spc="-7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region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/>
              <a:t>Log</a:t>
            </a:r>
            <a:r>
              <a:rPr dirty="0" spc="-70"/>
              <a:t> </a:t>
            </a:r>
            <a:r>
              <a:rPr dirty="0"/>
              <a:t>on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ISO </a:t>
            </a:r>
            <a:r>
              <a:rPr dirty="0" spc="-10"/>
              <a:t>Express</a:t>
            </a:r>
          </a:p>
          <a:p>
            <a:pPr marL="12700" marR="490220">
              <a:lnSpc>
                <a:spcPct val="100800"/>
              </a:lnSpc>
              <a:spcBef>
                <a:spcPts val="310"/>
              </a:spcBef>
            </a:pPr>
            <a:r>
              <a:rPr dirty="0" u="sng" sz="1400" b="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ISO</a:t>
            </a:r>
            <a:r>
              <a:rPr dirty="0" u="sng" sz="1400" spc="-60" b="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b="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Express</a:t>
            </a:r>
            <a:r>
              <a:rPr dirty="0" sz="1400" b="0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provides</a:t>
            </a:r>
            <a:r>
              <a:rPr dirty="0" sz="1400" spc="-3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real-</a:t>
            </a:r>
            <a:r>
              <a:rPr dirty="0" sz="1400" b="0">
                <a:latin typeface="Calibri"/>
                <a:cs typeface="Calibri"/>
              </a:rPr>
              <a:t>time</a:t>
            </a:r>
            <a:r>
              <a:rPr dirty="0" sz="1400" spc="-1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data</a:t>
            </a:r>
            <a:r>
              <a:rPr dirty="0" sz="1400" spc="-55" b="0">
                <a:latin typeface="Calibri"/>
                <a:cs typeface="Calibri"/>
              </a:rPr>
              <a:t> </a:t>
            </a:r>
            <a:r>
              <a:rPr dirty="0" sz="1400" spc="-25" b="0">
                <a:latin typeface="Calibri"/>
                <a:cs typeface="Calibri"/>
              </a:rPr>
              <a:t>on </a:t>
            </a:r>
            <a:r>
              <a:rPr dirty="0" sz="1400" b="0">
                <a:latin typeface="Calibri"/>
                <a:cs typeface="Calibri"/>
              </a:rPr>
              <a:t>New</a:t>
            </a:r>
            <a:r>
              <a:rPr dirty="0" sz="1400" spc="-25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England’s</a:t>
            </a:r>
            <a:r>
              <a:rPr dirty="0" sz="1400" spc="-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wholesale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electricity markets</a:t>
            </a:r>
            <a:r>
              <a:rPr dirty="0" sz="1400" spc="-65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and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power</a:t>
            </a:r>
            <a:r>
              <a:rPr dirty="0" sz="1400" spc="-40" b="0">
                <a:latin typeface="Calibri"/>
                <a:cs typeface="Calibri"/>
              </a:rPr>
              <a:t> </a:t>
            </a:r>
            <a:r>
              <a:rPr dirty="0" sz="1400" b="0">
                <a:latin typeface="Calibri"/>
                <a:cs typeface="Calibri"/>
              </a:rPr>
              <a:t>system</a:t>
            </a:r>
            <a:r>
              <a:rPr dirty="0" sz="1400" spc="-20" b="0">
                <a:latin typeface="Calibri"/>
                <a:cs typeface="Calibri"/>
              </a:rPr>
              <a:t> </a:t>
            </a:r>
            <a:r>
              <a:rPr dirty="0" sz="1400" spc="-10" b="0">
                <a:latin typeface="Calibri"/>
                <a:cs typeface="Calibri"/>
              </a:rPr>
              <a:t>operations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dirty="0" spc="-10"/>
              <a:t>Follow</a:t>
            </a:r>
            <a:r>
              <a:rPr dirty="0" spc="-95"/>
              <a:t> </a:t>
            </a:r>
            <a:r>
              <a:rPr dirty="0"/>
              <a:t>the ISO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10"/>
              <a:t>Twitter</a:t>
            </a: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u="sng" sz="1400" spc="-10" b="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@isonewengland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Follow</a:t>
            </a:r>
            <a:r>
              <a:rPr dirty="0" spc="-95"/>
              <a:t> </a:t>
            </a:r>
            <a:r>
              <a:rPr dirty="0"/>
              <a:t>the ISO</a:t>
            </a:r>
            <a:r>
              <a:rPr dirty="0" spc="-25"/>
              <a:t> </a:t>
            </a:r>
            <a:r>
              <a:rPr dirty="0"/>
              <a:t>on</a:t>
            </a:r>
            <a:r>
              <a:rPr dirty="0" spc="-30"/>
              <a:t> </a:t>
            </a:r>
            <a:r>
              <a:rPr dirty="0" spc="-10"/>
              <a:t>LinkedIn</a:t>
            </a: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u="sng" sz="1400" spc="-10" b="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5"/>
              </a:rPr>
              <a:t>@iso-new-england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800600" y="534923"/>
            <a:ext cx="4037329" cy="5560060"/>
          </a:xfrm>
          <a:custGeom>
            <a:avLst/>
            <a:gdLst/>
            <a:ahLst/>
            <a:cxnLst/>
            <a:rect l="l" t="t" r="r" b="b"/>
            <a:pathLst>
              <a:path w="4037329" h="5560060">
                <a:moveTo>
                  <a:pt x="0" y="672846"/>
                </a:moveTo>
                <a:lnTo>
                  <a:pt x="1689" y="624794"/>
                </a:lnTo>
                <a:lnTo>
                  <a:pt x="6681" y="577654"/>
                </a:lnTo>
                <a:lnTo>
                  <a:pt x="14863" y="531539"/>
                </a:lnTo>
                <a:lnTo>
                  <a:pt x="26119" y="486565"/>
                </a:lnTo>
                <a:lnTo>
                  <a:pt x="40337" y="442844"/>
                </a:lnTo>
                <a:lnTo>
                  <a:pt x="57402" y="400490"/>
                </a:lnTo>
                <a:lnTo>
                  <a:pt x="77201" y="359617"/>
                </a:lnTo>
                <a:lnTo>
                  <a:pt x="99620" y="320339"/>
                </a:lnTo>
                <a:lnTo>
                  <a:pt x="124544" y="282770"/>
                </a:lnTo>
                <a:lnTo>
                  <a:pt x="151861" y="247024"/>
                </a:lnTo>
                <a:lnTo>
                  <a:pt x="181456" y="213215"/>
                </a:lnTo>
                <a:lnTo>
                  <a:pt x="213215" y="181456"/>
                </a:lnTo>
                <a:lnTo>
                  <a:pt x="247024" y="151861"/>
                </a:lnTo>
                <a:lnTo>
                  <a:pt x="282770" y="124544"/>
                </a:lnTo>
                <a:lnTo>
                  <a:pt x="320339" y="99620"/>
                </a:lnTo>
                <a:lnTo>
                  <a:pt x="359617" y="77201"/>
                </a:lnTo>
                <a:lnTo>
                  <a:pt x="400490" y="57402"/>
                </a:lnTo>
                <a:lnTo>
                  <a:pt x="442844" y="40337"/>
                </a:lnTo>
                <a:lnTo>
                  <a:pt x="486565" y="26119"/>
                </a:lnTo>
                <a:lnTo>
                  <a:pt x="531539" y="14863"/>
                </a:lnTo>
                <a:lnTo>
                  <a:pt x="577654" y="6681"/>
                </a:lnTo>
                <a:lnTo>
                  <a:pt x="624794" y="1689"/>
                </a:lnTo>
                <a:lnTo>
                  <a:pt x="672846" y="0"/>
                </a:lnTo>
                <a:lnTo>
                  <a:pt x="3364229" y="0"/>
                </a:lnTo>
                <a:lnTo>
                  <a:pt x="3412281" y="1689"/>
                </a:lnTo>
                <a:lnTo>
                  <a:pt x="3459421" y="6681"/>
                </a:lnTo>
                <a:lnTo>
                  <a:pt x="3505536" y="14863"/>
                </a:lnTo>
                <a:lnTo>
                  <a:pt x="3550510" y="26119"/>
                </a:lnTo>
                <a:lnTo>
                  <a:pt x="3594231" y="40337"/>
                </a:lnTo>
                <a:lnTo>
                  <a:pt x="3636585" y="57402"/>
                </a:lnTo>
                <a:lnTo>
                  <a:pt x="3677458" y="77201"/>
                </a:lnTo>
                <a:lnTo>
                  <a:pt x="3716736" y="99620"/>
                </a:lnTo>
                <a:lnTo>
                  <a:pt x="3754305" y="124544"/>
                </a:lnTo>
                <a:lnTo>
                  <a:pt x="3790051" y="151861"/>
                </a:lnTo>
                <a:lnTo>
                  <a:pt x="3823860" y="181456"/>
                </a:lnTo>
                <a:lnTo>
                  <a:pt x="3855619" y="213215"/>
                </a:lnTo>
                <a:lnTo>
                  <a:pt x="3885214" y="247024"/>
                </a:lnTo>
                <a:lnTo>
                  <a:pt x="3912531" y="282770"/>
                </a:lnTo>
                <a:lnTo>
                  <a:pt x="3937455" y="320339"/>
                </a:lnTo>
                <a:lnTo>
                  <a:pt x="3959874" y="359617"/>
                </a:lnTo>
                <a:lnTo>
                  <a:pt x="3979673" y="400490"/>
                </a:lnTo>
                <a:lnTo>
                  <a:pt x="3996738" y="442844"/>
                </a:lnTo>
                <a:lnTo>
                  <a:pt x="4010956" y="486565"/>
                </a:lnTo>
                <a:lnTo>
                  <a:pt x="4022212" y="531539"/>
                </a:lnTo>
                <a:lnTo>
                  <a:pt x="4030394" y="577654"/>
                </a:lnTo>
                <a:lnTo>
                  <a:pt x="4035386" y="624794"/>
                </a:lnTo>
                <a:lnTo>
                  <a:pt x="4037076" y="672846"/>
                </a:lnTo>
                <a:lnTo>
                  <a:pt x="4037076" y="4886706"/>
                </a:lnTo>
                <a:lnTo>
                  <a:pt x="4035386" y="4934756"/>
                </a:lnTo>
                <a:lnTo>
                  <a:pt x="4030394" y="4981895"/>
                </a:lnTo>
                <a:lnTo>
                  <a:pt x="4022212" y="5028008"/>
                </a:lnTo>
                <a:lnTo>
                  <a:pt x="4010956" y="5072982"/>
                </a:lnTo>
                <a:lnTo>
                  <a:pt x="3996738" y="5116702"/>
                </a:lnTo>
                <a:lnTo>
                  <a:pt x="3979673" y="5159056"/>
                </a:lnTo>
                <a:lnTo>
                  <a:pt x="3959874" y="5199928"/>
                </a:lnTo>
                <a:lnTo>
                  <a:pt x="3937455" y="5239206"/>
                </a:lnTo>
                <a:lnTo>
                  <a:pt x="3912531" y="5276775"/>
                </a:lnTo>
                <a:lnTo>
                  <a:pt x="3885214" y="5312521"/>
                </a:lnTo>
                <a:lnTo>
                  <a:pt x="3855619" y="5346331"/>
                </a:lnTo>
                <a:lnTo>
                  <a:pt x="3823860" y="5378091"/>
                </a:lnTo>
                <a:lnTo>
                  <a:pt x="3790051" y="5407686"/>
                </a:lnTo>
                <a:lnTo>
                  <a:pt x="3754305" y="5435003"/>
                </a:lnTo>
                <a:lnTo>
                  <a:pt x="3716736" y="5459928"/>
                </a:lnTo>
                <a:lnTo>
                  <a:pt x="3677458" y="5482347"/>
                </a:lnTo>
                <a:lnTo>
                  <a:pt x="3636585" y="5502147"/>
                </a:lnTo>
                <a:lnTo>
                  <a:pt x="3594231" y="5519213"/>
                </a:lnTo>
                <a:lnTo>
                  <a:pt x="3550510" y="5533431"/>
                </a:lnTo>
                <a:lnTo>
                  <a:pt x="3505536" y="5544688"/>
                </a:lnTo>
                <a:lnTo>
                  <a:pt x="3459421" y="5552870"/>
                </a:lnTo>
                <a:lnTo>
                  <a:pt x="3412281" y="5557862"/>
                </a:lnTo>
                <a:lnTo>
                  <a:pt x="3364229" y="5559552"/>
                </a:lnTo>
                <a:lnTo>
                  <a:pt x="672846" y="5559552"/>
                </a:lnTo>
                <a:lnTo>
                  <a:pt x="624794" y="5557862"/>
                </a:lnTo>
                <a:lnTo>
                  <a:pt x="577654" y="5552870"/>
                </a:lnTo>
                <a:lnTo>
                  <a:pt x="531539" y="5544688"/>
                </a:lnTo>
                <a:lnTo>
                  <a:pt x="486565" y="5533431"/>
                </a:lnTo>
                <a:lnTo>
                  <a:pt x="442844" y="5519213"/>
                </a:lnTo>
                <a:lnTo>
                  <a:pt x="400490" y="5502147"/>
                </a:lnTo>
                <a:lnTo>
                  <a:pt x="359617" y="5482347"/>
                </a:lnTo>
                <a:lnTo>
                  <a:pt x="320339" y="5459928"/>
                </a:lnTo>
                <a:lnTo>
                  <a:pt x="282770" y="5435003"/>
                </a:lnTo>
                <a:lnTo>
                  <a:pt x="247024" y="5407686"/>
                </a:lnTo>
                <a:lnTo>
                  <a:pt x="213215" y="5378091"/>
                </a:lnTo>
                <a:lnTo>
                  <a:pt x="181456" y="5346331"/>
                </a:lnTo>
                <a:lnTo>
                  <a:pt x="151861" y="5312521"/>
                </a:lnTo>
                <a:lnTo>
                  <a:pt x="124544" y="5276775"/>
                </a:lnTo>
                <a:lnTo>
                  <a:pt x="99620" y="5239206"/>
                </a:lnTo>
                <a:lnTo>
                  <a:pt x="77201" y="5199928"/>
                </a:lnTo>
                <a:lnTo>
                  <a:pt x="57402" y="5159056"/>
                </a:lnTo>
                <a:lnTo>
                  <a:pt x="40337" y="5116702"/>
                </a:lnTo>
                <a:lnTo>
                  <a:pt x="26119" y="5072982"/>
                </a:lnTo>
                <a:lnTo>
                  <a:pt x="14863" y="5028008"/>
                </a:lnTo>
                <a:lnTo>
                  <a:pt x="6681" y="4981895"/>
                </a:lnTo>
                <a:lnTo>
                  <a:pt x="1689" y="4934756"/>
                </a:lnTo>
                <a:lnTo>
                  <a:pt x="0" y="4886706"/>
                </a:lnTo>
                <a:lnTo>
                  <a:pt x="0" y="672846"/>
                </a:lnTo>
                <a:close/>
              </a:path>
            </a:pathLst>
          </a:custGeom>
          <a:ln w="45720">
            <a:solidFill>
              <a:srgbClr val="1794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62117" y="871896"/>
            <a:ext cx="3093720" cy="128524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2000" b="1">
                <a:latin typeface="Calibri"/>
                <a:cs typeface="Calibri"/>
              </a:rPr>
              <a:t>Download</a:t>
            </a:r>
            <a:r>
              <a:rPr dirty="0" sz="2000" spc="-1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Go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App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320"/>
              </a:spcBef>
            </a:pPr>
            <a:r>
              <a:rPr dirty="0" u="sng" sz="14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ISO</a:t>
            </a:r>
            <a:r>
              <a:rPr dirty="0" u="sng" sz="140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4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to</a:t>
            </a:r>
            <a:r>
              <a:rPr dirty="0" u="sng" sz="14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dirty="0" u="sng" sz="14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6"/>
              </a:rPr>
              <a:t>Go</a:t>
            </a:r>
            <a:r>
              <a:rPr dirty="0" sz="1400" spc="-25">
                <a:solidFill>
                  <a:srgbClr val="1794D2"/>
                </a:solidFill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free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mobile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application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that </a:t>
            </a:r>
            <a:r>
              <a:rPr dirty="0" sz="1400">
                <a:latin typeface="Calibri"/>
                <a:cs typeface="Calibri"/>
              </a:rPr>
              <a:t>puts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real-</a:t>
            </a:r>
            <a:r>
              <a:rPr dirty="0" sz="1400">
                <a:latin typeface="Calibri"/>
                <a:cs typeface="Calibri"/>
              </a:rPr>
              <a:t>time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wholesale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electricity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pricing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power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grid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information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palm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your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hand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276297" y="2496311"/>
            <a:ext cx="3195955" cy="3077210"/>
            <a:chOff x="5276297" y="2496311"/>
            <a:chExt cx="3195955" cy="3077210"/>
          </a:xfrm>
        </p:grpSpPr>
        <p:pic>
          <p:nvPicPr>
            <p:cNvPr id="7" name="object 7" descr="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13248" y="5189219"/>
              <a:ext cx="1316736" cy="384048"/>
            </a:xfrm>
            <a:prstGeom prst="rect">
              <a:avLst/>
            </a:prstGeom>
          </p:spPr>
        </p:pic>
        <p:pic>
          <p:nvPicPr>
            <p:cNvPr id="8" name="object 8" descr="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90004" y="5189219"/>
              <a:ext cx="1312163" cy="3840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6297" y="2496442"/>
              <a:ext cx="1503912" cy="249606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2300" y="2496311"/>
              <a:ext cx="1499616" cy="2519172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457200" y="914400"/>
            <a:ext cx="3886200" cy="45720"/>
          </a:xfrm>
          <a:custGeom>
            <a:avLst/>
            <a:gdLst/>
            <a:ahLst/>
            <a:cxnLst/>
            <a:rect l="l" t="t" r="r" b="b"/>
            <a:pathLst>
              <a:path w="3886200" h="45719">
                <a:moveTo>
                  <a:pt x="3886200" y="0"/>
                </a:moveTo>
                <a:lnTo>
                  <a:pt x="0" y="0"/>
                </a:lnTo>
                <a:lnTo>
                  <a:pt x="0" y="45720"/>
                </a:lnTo>
                <a:lnTo>
                  <a:pt x="3886200" y="45720"/>
                </a:lnTo>
                <a:lnTo>
                  <a:pt x="3886200" y="0"/>
                </a:lnTo>
                <a:close/>
              </a:path>
            </a:pathLst>
          </a:custGeom>
          <a:solidFill>
            <a:srgbClr val="D3DCD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57200" y="4064508"/>
            <a:ext cx="571500" cy="571500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7200" y="2702051"/>
            <a:ext cx="571500" cy="57150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7200" y="1344167"/>
            <a:ext cx="571500" cy="571500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57200" y="5024628"/>
            <a:ext cx="571500" cy="571500"/>
          </a:xfrm>
          <a:prstGeom prst="rect">
            <a:avLst/>
          </a:prstGeom>
        </p:spPr>
      </p:pic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33064" y="4223384"/>
            <a:ext cx="23920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New</a:t>
            </a:r>
            <a:r>
              <a:rPr dirty="0" u="sng" sz="1400" spc="-5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England</a:t>
            </a:r>
            <a:r>
              <a:rPr dirty="0" u="sng" sz="1400" spc="3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4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Power</a:t>
            </a:r>
            <a:r>
              <a:rPr dirty="0" u="sng" sz="1400" spc="-5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Grid</a:t>
            </a:r>
            <a:r>
              <a:rPr dirty="0" u="sng" sz="14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Profile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82771" y="4589526"/>
            <a:ext cx="2499360" cy="1310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0699"/>
              </a:lnSpc>
              <a:spcBef>
                <a:spcPts val="90"/>
              </a:spcBef>
            </a:pPr>
            <a:r>
              <a:rPr dirty="0" sz="1400">
                <a:latin typeface="Calibri"/>
                <a:cs typeface="Calibri"/>
              </a:rPr>
              <a:t>Provides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key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grid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market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stats </a:t>
            </a:r>
            <a:r>
              <a:rPr dirty="0" sz="1400">
                <a:latin typeface="Calibri"/>
                <a:cs typeface="Calibri"/>
              </a:rPr>
              <a:t>on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how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England’s</a:t>
            </a:r>
            <a:endParaRPr sz="1400">
              <a:latin typeface="Calibri"/>
              <a:cs typeface="Calibri"/>
            </a:endParaRPr>
          </a:p>
          <a:p>
            <a:pPr algn="ctr" marL="57785" marR="53340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Calibri"/>
                <a:cs typeface="Calibri"/>
              </a:rPr>
              <a:t>wholesale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electricity</a:t>
            </a:r>
            <a:r>
              <a:rPr dirty="0" sz="1400" spc="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markets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are </a:t>
            </a:r>
            <a:r>
              <a:rPr dirty="0" sz="1400">
                <a:latin typeface="Calibri"/>
                <a:cs typeface="Calibri"/>
              </a:rPr>
              <a:t>securing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reliable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electricity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at </a:t>
            </a:r>
            <a:r>
              <a:rPr dirty="0" sz="1400">
                <a:latin typeface="Calibri"/>
                <a:cs typeface="Calibri"/>
              </a:rPr>
              <a:t>competitive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prices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helping </a:t>
            </a:r>
            <a:r>
              <a:rPr dirty="0" sz="1400">
                <a:latin typeface="Calibri"/>
                <a:cs typeface="Calibri"/>
              </a:rPr>
              <a:t>usher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20">
                <a:latin typeface="Calibri"/>
                <a:cs typeface="Calibri"/>
              </a:rPr>
              <a:t> cleaner,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greener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grid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934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10"/>
              </a:spcBef>
            </a:pPr>
            <a:r>
              <a:rPr dirty="0"/>
              <a:t>ISO</a:t>
            </a:r>
            <a:r>
              <a:rPr dirty="0" spc="-65"/>
              <a:t> </a:t>
            </a:r>
            <a:r>
              <a:rPr dirty="0"/>
              <a:t>New</a:t>
            </a:r>
            <a:r>
              <a:rPr dirty="0" spc="-45"/>
              <a:t> </a:t>
            </a:r>
            <a:r>
              <a:rPr dirty="0"/>
              <a:t>England</a:t>
            </a:r>
            <a:r>
              <a:rPr dirty="0" spc="-100"/>
              <a:t> </a:t>
            </a:r>
            <a:r>
              <a:rPr dirty="0"/>
              <a:t>Releases</a:t>
            </a:r>
            <a:r>
              <a:rPr dirty="0" spc="-70"/>
              <a:t> </a:t>
            </a:r>
            <a:r>
              <a:rPr dirty="0"/>
              <a:t>Several</a:t>
            </a:r>
            <a:r>
              <a:rPr dirty="0" spc="-45"/>
              <a:t> </a:t>
            </a:r>
            <a:r>
              <a:rPr dirty="0" spc="-10"/>
              <a:t>Publications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71017" y="4223384"/>
            <a:ext cx="247142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2022</a:t>
            </a:r>
            <a:r>
              <a:rPr dirty="0" u="sng" sz="1400" spc="-2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Regional</a:t>
            </a:r>
            <a:r>
              <a:rPr dirty="0" u="sng" sz="1400" spc="-2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Electricity</a:t>
            </a:r>
            <a:r>
              <a:rPr dirty="0" u="sng" sz="1400" spc="-8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4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Outlook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88721" y="4589526"/>
            <a:ext cx="2640965" cy="1310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7145" marR="9525" indent="287655">
              <a:lnSpc>
                <a:spcPct val="100699"/>
              </a:lnSpc>
              <a:spcBef>
                <a:spcPts val="90"/>
              </a:spcBef>
            </a:pPr>
            <a:r>
              <a:rPr dirty="0" sz="1400">
                <a:latin typeface="Calibri"/>
                <a:cs typeface="Calibri"/>
              </a:rPr>
              <a:t>Provides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in-</a:t>
            </a:r>
            <a:r>
              <a:rPr dirty="0" sz="1400">
                <a:latin typeface="Calibri"/>
                <a:cs typeface="Calibri"/>
              </a:rPr>
              <a:t>depth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look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at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England’s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biggest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challenges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algn="ctr" marL="12065" marR="5080" indent="635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Calibri"/>
                <a:cs typeface="Calibri"/>
              </a:rPr>
              <a:t>power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system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reliability,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solutions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region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pursuing,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England</a:t>
            </a:r>
            <a:r>
              <a:rPr dirty="0" sz="1400" spc="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efforts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improve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services and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performance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453885" y="4222444"/>
            <a:ext cx="20142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New</a:t>
            </a:r>
            <a:r>
              <a:rPr dirty="0" u="sng" sz="1400" spc="-6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4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England</a:t>
            </a:r>
            <a:r>
              <a:rPr dirty="0" u="sng" sz="1400" spc="2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4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State</a:t>
            </a:r>
            <a:r>
              <a:rPr dirty="0" u="sng" sz="1400" spc="-7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dirty="0" u="sng" sz="14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4"/>
              </a:rPr>
              <a:t>Profiles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43573" y="4588890"/>
            <a:ext cx="2436495" cy="1310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214629">
              <a:lnSpc>
                <a:spcPct val="100800"/>
              </a:lnSpc>
              <a:spcBef>
                <a:spcPts val="90"/>
              </a:spcBef>
            </a:pPr>
            <a:r>
              <a:rPr dirty="0" sz="1400">
                <a:latin typeface="Calibri"/>
                <a:cs typeface="Calibri"/>
              </a:rPr>
              <a:t>Provides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state-</a:t>
            </a:r>
            <a:r>
              <a:rPr dirty="0" sz="1400">
                <a:latin typeface="Calibri"/>
                <a:cs typeface="Calibri"/>
              </a:rPr>
              <a:t>specific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facts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figures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relating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supply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demand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resources tied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144780">
              <a:lnSpc>
                <a:spcPts val="1655"/>
              </a:lnSpc>
            </a:pP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England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electric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grid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400">
                <a:latin typeface="Calibri"/>
                <a:cs typeface="Calibri"/>
              </a:rPr>
              <a:t>state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policies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transforming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  <a:spcBef>
                <a:spcPts val="10"/>
              </a:spcBef>
            </a:pPr>
            <a:r>
              <a:rPr dirty="0" sz="1400" spc="-10">
                <a:latin typeface="Calibri"/>
                <a:cs typeface="Calibri"/>
              </a:rPr>
              <a:t>resource</a:t>
            </a:r>
            <a:r>
              <a:rPr dirty="0" sz="1400">
                <a:latin typeface="Calibri"/>
                <a:cs typeface="Calibri"/>
              </a:rPr>
              <a:t> mix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region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02289" y="941756"/>
            <a:ext cx="2611120" cy="3265170"/>
            <a:chOff x="402289" y="941756"/>
            <a:chExt cx="2611120" cy="3265170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289" y="941756"/>
              <a:ext cx="2610705" cy="326455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500" y="1110996"/>
              <a:ext cx="2276856" cy="2930652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6140101" y="941794"/>
            <a:ext cx="2606675" cy="3269615"/>
            <a:chOff x="6140101" y="941794"/>
            <a:chExt cx="2606675" cy="326961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0101" y="941794"/>
              <a:ext cx="2606227" cy="326905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09359" y="1110996"/>
              <a:ext cx="2272284" cy="2935223"/>
            </a:xfrm>
            <a:prstGeom prst="rect">
              <a:avLst/>
            </a:prstGeom>
          </p:spPr>
        </p:pic>
      </p:grpSp>
      <p:grpSp>
        <p:nvGrpSpPr>
          <p:cNvPr id="15" name="object 15" descr=""/>
          <p:cNvGrpSpPr/>
          <p:nvPr/>
        </p:nvGrpSpPr>
        <p:grpSpPr>
          <a:xfrm>
            <a:off x="3255171" y="941794"/>
            <a:ext cx="2642870" cy="3269615"/>
            <a:chOff x="3255171" y="941794"/>
            <a:chExt cx="2642870" cy="3269615"/>
          </a:xfrm>
        </p:grpSpPr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55171" y="941794"/>
              <a:ext cx="2642801" cy="326905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24428" y="1110996"/>
              <a:ext cx="2308860" cy="2935223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20"/>
              </a:spcBef>
            </a:pPr>
            <a:r>
              <a:rPr dirty="0" i="1">
                <a:latin typeface="Calibri"/>
                <a:cs typeface="Calibri"/>
              </a:rPr>
              <a:t>Consumer</a:t>
            </a:r>
            <a:r>
              <a:rPr dirty="0" spc="-45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Liaison</a:t>
            </a:r>
            <a:r>
              <a:rPr dirty="0" spc="-65" i="1">
                <a:latin typeface="Calibri"/>
                <a:cs typeface="Calibri"/>
              </a:rPr>
              <a:t> </a:t>
            </a:r>
            <a:r>
              <a:rPr dirty="0" i="1">
                <a:latin typeface="Calibri"/>
                <a:cs typeface="Calibri"/>
              </a:rPr>
              <a:t>Group</a:t>
            </a:r>
            <a:r>
              <a:rPr dirty="0" spc="-5" i="1">
                <a:latin typeface="Calibri"/>
                <a:cs typeface="Calibri"/>
              </a:rPr>
              <a:t> </a:t>
            </a:r>
            <a:r>
              <a:rPr dirty="0"/>
              <a:t>Provides</a:t>
            </a:r>
            <a:r>
              <a:rPr dirty="0" spc="-10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Forum</a:t>
            </a:r>
            <a:r>
              <a:rPr dirty="0" spc="-70"/>
              <a:t> </a:t>
            </a:r>
            <a:r>
              <a:rPr dirty="0" spc="-25"/>
              <a:t>for </a:t>
            </a:r>
            <a:r>
              <a:rPr dirty="0"/>
              <a:t>Consumers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25"/>
              <a:t> </a:t>
            </a:r>
            <a:r>
              <a:rPr dirty="0"/>
              <a:t>Learn</a:t>
            </a:r>
            <a:r>
              <a:rPr dirty="0" spc="-50"/>
              <a:t> </a:t>
            </a:r>
            <a:r>
              <a:rPr dirty="0"/>
              <a:t>about</a:t>
            </a:r>
            <a:r>
              <a:rPr dirty="0" spc="-90"/>
              <a:t> </a:t>
            </a:r>
            <a:r>
              <a:rPr dirty="0"/>
              <a:t>Regional</a:t>
            </a:r>
            <a:r>
              <a:rPr dirty="0" spc="-95"/>
              <a:t> </a:t>
            </a:r>
            <a:r>
              <a:rPr dirty="0"/>
              <a:t>Electricity</a:t>
            </a:r>
            <a:r>
              <a:rPr dirty="0" spc="-20"/>
              <a:t> </a:t>
            </a:r>
            <a:r>
              <a:rPr dirty="0" spc="-10"/>
              <a:t>Issues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6244" y="1387602"/>
            <a:ext cx="4532630" cy="353567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354330" marR="877569" indent="-342265">
              <a:lnSpc>
                <a:spcPct val="99800"/>
              </a:lnSpc>
              <a:spcBef>
                <a:spcPts val="1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forum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sharing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information </a:t>
            </a:r>
            <a:r>
              <a:rPr dirty="0" sz="2000" spc="-10">
                <a:latin typeface="Calibri"/>
                <a:cs typeface="Calibri"/>
              </a:rPr>
              <a:t>	</a:t>
            </a:r>
            <a:r>
              <a:rPr dirty="0" sz="2000">
                <a:latin typeface="Calibri"/>
                <a:cs typeface="Calibri"/>
              </a:rPr>
              <a:t>between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electricity 	consumers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England</a:t>
            </a:r>
            <a:endParaRPr sz="2000">
              <a:latin typeface="Calibri"/>
              <a:cs typeface="Calibri"/>
            </a:endParaRPr>
          </a:p>
          <a:p>
            <a:pPr marL="355600" marR="170180" indent="-343535">
              <a:lnSpc>
                <a:spcPct val="100600"/>
              </a:lnSpc>
              <a:spcBef>
                <a:spcPts val="11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 CLG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Coordinating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Committee </a:t>
            </a:r>
            <a:r>
              <a:rPr dirty="0" sz="2000">
                <a:latin typeface="Calibri"/>
                <a:cs typeface="Calibri"/>
              </a:rPr>
              <a:t>consists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12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members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represent </a:t>
            </a:r>
            <a:r>
              <a:rPr dirty="0" sz="2000">
                <a:latin typeface="Calibri"/>
                <a:cs typeface="Calibri"/>
              </a:rPr>
              <a:t>various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stakeholder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groups</a:t>
            </a:r>
            <a:endParaRPr sz="2000">
              <a:latin typeface="Calibri"/>
              <a:cs typeface="Calibri"/>
            </a:endParaRPr>
          </a:p>
          <a:p>
            <a:pPr marL="355600" marR="5080" indent="-343535">
              <a:lnSpc>
                <a:spcPct val="99800"/>
              </a:lnSpc>
              <a:spcBef>
                <a:spcPts val="12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Quarterly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meetings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free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open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public,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in-</a:t>
            </a:r>
            <a:r>
              <a:rPr dirty="0" sz="2000">
                <a:latin typeface="Calibri"/>
                <a:cs typeface="Calibri"/>
              </a:rPr>
              <a:t>person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virtual </a:t>
            </a:r>
            <a:r>
              <a:rPr dirty="0" sz="2000">
                <a:latin typeface="Calibri"/>
                <a:cs typeface="Calibri"/>
              </a:rPr>
              <a:t>options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participate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 spc="-10">
                <a:latin typeface="Calibri"/>
                <a:cs typeface="Calibri"/>
              </a:rPr>
              <a:t>Remaining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2023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Meetings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93749" y="4896485"/>
            <a:ext cx="2619375" cy="73025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300355" indent="-287655">
              <a:lnSpc>
                <a:spcPct val="100000"/>
              </a:lnSpc>
              <a:spcBef>
                <a:spcPts val="710"/>
              </a:spcBef>
              <a:buFont typeface="Arial"/>
              <a:buChar char="–"/>
              <a:tabLst>
                <a:tab pos="300355" algn="l"/>
              </a:tabLst>
            </a:pPr>
            <a:r>
              <a:rPr dirty="0" sz="1800" spc="-20">
                <a:latin typeface="Calibri"/>
                <a:cs typeface="Calibri"/>
              </a:rPr>
              <a:t>Thursday,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September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  <a:p>
            <a:pPr marL="300355" indent="-287655">
              <a:lnSpc>
                <a:spcPct val="100000"/>
              </a:lnSpc>
              <a:spcBef>
                <a:spcPts val="615"/>
              </a:spcBef>
              <a:buFont typeface="Arial"/>
              <a:buChar char="–"/>
              <a:tabLst>
                <a:tab pos="300355" algn="l"/>
              </a:tabLst>
            </a:pPr>
            <a:r>
              <a:rPr dirty="0" sz="1800" spc="-20">
                <a:latin typeface="Calibri"/>
                <a:cs typeface="Calibri"/>
              </a:rPr>
              <a:t>Wednesday,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December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008075" y="5982411"/>
            <a:ext cx="713422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latin typeface="Calibri"/>
                <a:cs typeface="Calibri"/>
              </a:rPr>
              <a:t>More </a:t>
            </a:r>
            <a:r>
              <a:rPr dirty="0" sz="1100" spc="-10">
                <a:latin typeface="Calibri"/>
                <a:cs typeface="Calibri"/>
              </a:rPr>
              <a:t>information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on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the</a:t>
            </a:r>
            <a:r>
              <a:rPr dirty="0" sz="1100" spc="4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CLG</a:t>
            </a:r>
            <a:r>
              <a:rPr dirty="0" sz="1100" spc="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is</a:t>
            </a:r>
            <a:r>
              <a:rPr dirty="0" sz="1100" spc="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available</a:t>
            </a:r>
            <a:r>
              <a:rPr dirty="0" sz="1100" spc="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at:</a:t>
            </a:r>
            <a:r>
              <a:rPr dirty="0" sz="1100" spc="50">
                <a:latin typeface="Calibri"/>
                <a:cs typeface="Calibri"/>
              </a:rPr>
              <a:t> </a:t>
            </a:r>
            <a:r>
              <a:rPr dirty="0" u="sng" sz="11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https://www.iso-ne.com/committees/industry-collaborations/consumer-liaison/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726173" y="5334380"/>
            <a:ext cx="141605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1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2022</a:t>
            </a:r>
            <a:r>
              <a:rPr dirty="0" u="sng" sz="1100" spc="-4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CLG Annual</a:t>
            </a:r>
            <a:r>
              <a:rPr dirty="0" u="sng" sz="11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1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Report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747003" y="1175003"/>
            <a:ext cx="3360420" cy="4247515"/>
            <a:chOff x="5747003" y="1175003"/>
            <a:chExt cx="3360420" cy="424751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7003" y="1175003"/>
              <a:ext cx="3360420" cy="424738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99" y="1371599"/>
              <a:ext cx="2971800" cy="3858768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028556"/>
            <a:ext cx="3108959" cy="4820703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918" y="3303969"/>
            <a:ext cx="3751662" cy="69046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1124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3200"/>
              <a:t>ISO</a:t>
            </a:r>
            <a:r>
              <a:rPr dirty="0" sz="3200" spc="-45"/>
              <a:t> </a:t>
            </a:r>
            <a:r>
              <a:rPr dirty="0" sz="3200"/>
              <a:t>New</a:t>
            </a:r>
            <a:r>
              <a:rPr dirty="0" sz="3200" spc="-85"/>
              <a:t> </a:t>
            </a:r>
            <a:r>
              <a:rPr dirty="0" sz="3200" spc="-10"/>
              <a:t>England’s</a:t>
            </a:r>
            <a:r>
              <a:rPr dirty="0" sz="3200" spc="-70"/>
              <a:t> </a:t>
            </a:r>
            <a:r>
              <a:rPr dirty="0" sz="3200" spc="-10"/>
              <a:t>Strategic</a:t>
            </a:r>
            <a:r>
              <a:rPr dirty="0" sz="3200" spc="-80"/>
              <a:t> </a:t>
            </a:r>
            <a:r>
              <a:rPr dirty="0" sz="3200" spc="-20"/>
              <a:t>Plan</a:t>
            </a:r>
            <a:endParaRPr sz="3200"/>
          </a:p>
        </p:txBody>
      </p:sp>
      <p:sp>
        <p:nvSpPr>
          <p:cNvPr id="3" name="object 3" descr=""/>
          <p:cNvSpPr txBox="1"/>
          <p:nvPr/>
        </p:nvSpPr>
        <p:spPr>
          <a:xfrm>
            <a:off x="3849751" y="1463802"/>
            <a:ext cx="4977765" cy="4283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68275" indent="-343535">
              <a:lnSpc>
                <a:spcPct val="1006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  <a:hlinkClick r:id="rId2"/>
              </a:rPr>
              <a:t>In</a:t>
            </a:r>
            <a:r>
              <a:rPr dirty="0" sz="2000" spc="-25">
                <a:latin typeface="Calibri"/>
                <a:cs typeface="Calibri"/>
                <a:hlinkClick r:id="rId2"/>
              </a:rPr>
              <a:t> </a:t>
            </a:r>
            <a:r>
              <a:rPr dirty="0" sz="2000">
                <a:latin typeface="Calibri"/>
                <a:cs typeface="Calibri"/>
                <a:hlinkClick r:id="rId2"/>
              </a:rPr>
              <a:t>October</a:t>
            </a:r>
            <a:r>
              <a:rPr dirty="0" sz="2000" spc="-90">
                <a:latin typeface="Calibri"/>
                <a:cs typeface="Calibri"/>
                <a:hlinkClick r:id="rId2"/>
              </a:rPr>
              <a:t> </a:t>
            </a:r>
            <a:r>
              <a:rPr dirty="0" sz="2000">
                <a:latin typeface="Calibri"/>
                <a:cs typeface="Calibri"/>
                <a:hlinkClick r:id="rId2"/>
              </a:rPr>
              <a:t>2022,</a:t>
            </a:r>
            <a:r>
              <a:rPr dirty="0" sz="2000" spc="-5">
                <a:latin typeface="Calibri"/>
                <a:cs typeface="Calibri"/>
                <a:hlinkClick r:id="rId2"/>
              </a:rPr>
              <a:t> </a:t>
            </a:r>
            <a:r>
              <a:rPr dirty="0" sz="2000">
                <a:latin typeface="Calibri"/>
                <a:cs typeface="Calibri"/>
                <a:hlinkClick r:id="rId2"/>
              </a:rPr>
              <a:t>the</a:t>
            </a:r>
            <a:r>
              <a:rPr dirty="0" sz="2000" spc="-35">
                <a:latin typeface="Calibri"/>
                <a:cs typeface="Calibri"/>
                <a:hlinkClick r:id="rId2"/>
              </a:rPr>
              <a:t> </a:t>
            </a:r>
            <a:r>
              <a:rPr dirty="0" sz="2000">
                <a:latin typeface="Calibri"/>
                <a:cs typeface="Calibri"/>
                <a:hlinkClick r:id="rId2"/>
              </a:rPr>
              <a:t>ISO</a:t>
            </a:r>
            <a:r>
              <a:rPr dirty="0" sz="2000" spc="-40">
                <a:latin typeface="Calibri"/>
                <a:cs typeface="Calibri"/>
                <a:hlinkClick r:id="rId2"/>
              </a:rPr>
              <a:t> </a:t>
            </a:r>
            <a:r>
              <a:rPr dirty="0" sz="2000">
                <a:latin typeface="Calibri"/>
                <a:cs typeface="Calibri"/>
                <a:hlinkClick r:id="rId2"/>
              </a:rPr>
              <a:t>released</a:t>
            </a:r>
            <a:r>
              <a:rPr dirty="0" sz="2000" spc="-65">
                <a:latin typeface="Calibri"/>
                <a:cs typeface="Calibri"/>
                <a:hlinkClick r:id="rId2"/>
              </a:rPr>
              <a:t> </a:t>
            </a:r>
            <a:r>
              <a:rPr dirty="0" u="sng" sz="20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Vision</a:t>
            </a:r>
            <a:r>
              <a:rPr dirty="0" u="sng" sz="2000" spc="-4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spc="-2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in</a:t>
            </a:r>
            <a:r>
              <a:rPr dirty="0" sz="2000" spc="-25" b="1">
                <a:solidFill>
                  <a:srgbClr val="1794D2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u="sng" sz="20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Action:</a:t>
            </a:r>
            <a:r>
              <a:rPr dirty="0" u="sng" sz="2000" spc="-7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ISO</a:t>
            </a:r>
            <a:r>
              <a:rPr dirty="0" u="sng" sz="2000" spc="-4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New</a:t>
            </a:r>
            <a:r>
              <a:rPr dirty="0" u="sng" sz="2000" spc="-3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spc="-2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England’s</a:t>
            </a:r>
            <a:r>
              <a:rPr dirty="0" u="sng" sz="2000" spc="-105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dirty="0" u="sng" sz="2000" spc="-1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Strategic</a:t>
            </a:r>
            <a:r>
              <a:rPr dirty="0" u="sng" sz="2000" spc="-20" b="1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2"/>
              </a:rPr>
              <a:t> Plan</a:t>
            </a:r>
            <a:endParaRPr sz="2000">
              <a:latin typeface="Calibri"/>
              <a:cs typeface="Calibri"/>
            </a:endParaRPr>
          </a:p>
          <a:p>
            <a:pPr marL="355600" marR="42545" indent="-343535">
              <a:lnSpc>
                <a:spcPct val="998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provides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insight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into how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ISO </a:t>
            </a:r>
            <a:r>
              <a:rPr dirty="0" sz="2000">
                <a:latin typeface="Calibri"/>
                <a:cs typeface="Calibri"/>
              </a:rPr>
              <a:t>intends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fulfill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three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critical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roles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during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clean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energy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transition</a:t>
            </a:r>
            <a:endParaRPr sz="2000">
              <a:latin typeface="Calibri"/>
              <a:cs typeface="Calibri"/>
            </a:endParaRPr>
          </a:p>
          <a:p>
            <a:pPr marL="355600" marR="157480" indent="-343535">
              <a:lnSpc>
                <a:spcPct val="100099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addition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discussing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ISO’s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key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goals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initiatives,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offers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perspectives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trends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shaping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industry, including:</a:t>
            </a:r>
            <a:endParaRPr sz="200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68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550">
                <a:latin typeface="Calibri"/>
                <a:cs typeface="Calibri"/>
              </a:rPr>
              <a:t>Changing</a:t>
            </a:r>
            <a:r>
              <a:rPr dirty="0" sz="1550" spc="10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How</a:t>
            </a:r>
            <a:r>
              <a:rPr dirty="0" sz="1550" spc="15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5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Region</a:t>
            </a:r>
            <a:r>
              <a:rPr dirty="0" sz="1550" spc="13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Generates</a:t>
            </a:r>
            <a:r>
              <a:rPr dirty="0" sz="1550" spc="8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95">
                <a:latin typeface="Calibri"/>
                <a:cs typeface="Calibri"/>
              </a:rPr>
              <a:t> </a:t>
            </a:r>
            <a:r>
              <a:rPr dirty="0" sz="1550" spc="-20">
                <a:latin typeface="Calibri"/>
                <a:cs typeface="Calibri"/>
              </a:rPr>
              <a:t>Uses</a:t>
            </a:r>
            <a:endParaRPr sz="1550">
              <a:latin typeface="Calibri"/>
              <a:cs typeface="Calibri"/>
            </a:endParaRPr>
          </a:p>
          <a:p>
            <a:pPr marL="758190">
              <a:lnSpc>
                <a:spcPct val="100000"/>
              </a:lnSpc>
              <a:spcBef>
                <a:spcPts val="50"/>
              </a:spcBef>
            </a:pPr>
            <a:r>
              <a:rPr dirty="0" sz="1550" spc="-10">
                <a:latin typeface="Calibri"/>
                <a:cs typeface="Calibri"/>
              </a:rPr>
              <a:t>Electricity</a:t>
            </a:r>
            <a:endParaRPr sz="155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665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550">
                <a:latin typeface="Calibri"/>
                <a:cs typeface="Calibri"/>
              </a:rPr>
              <a:t>Changing</a:t>
            </a:r>
            <a:r>
              <a:rPr dirty="0" sz="1550" spc="9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Weather</a:t>
            </a:r>
            <a:r>
              <a:rPr dirty="0" sz="1550" spc="11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8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Winter</a:t>
            </a:r>
            <a:r>
              <a:rPr dirty="0" sz="1550" spc="70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Challenges</a:t>
            </a:r>
            <a:endParaRPr sz="1550">
              <a:latin typeface="Calibri"/>
              <a:cs typeface="Calibri"/>
            </a:endParaRPr>
          </a:p>
          <a:p>
            <a:pPr lvl="1" marL="758190" indent="-288290">
              <a:lnSpc>
                <a:spcPct val="100000"/>
              </a:lnSpc>
              <a:spcBef>
                <a:spcPts val="660"/>
              </a:spcBef>
              <a:buFont typeface="Arial"/>
              <a:buChar char="–"/>
              <a:tabLst>
                <a:tab pos="758190" algn="l"/>
              </a:tabLst>
            </a:pPr>
            <a:r>
              <a:rPr dirty="0" sz="1550">
                <a:latin typeface="Calibri"/>
                <a:cs typeface="Calibri"/>
              </a:rPr>
              <a:t>Changing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Economy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At</a:t>
            </a:r>
            <a:r>
              <a:rPr dirty="0" sz="1550" spc="7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Home</a:t>
            </a:r>
            <a:r>
              <a:rPr dirty="0" sz="1550" spc="105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and</a:t>
            </a:r>
            <a:r>
              <a:rPr dirty="0" sz="1550" spc="6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Around</a:t>
            </a:r>
            <a:r>
              <a:rPr dirty="0" sz="1550" spc="140">
                <a:latin typeface="Calibri"/>
                <a:cs typeface="Calibri"/>
              </a:rPr>
              <a:t> </a:t>
            </a:r>
            <a:r>
              <a:rPr dirty="0" sz="1550">
                <a:latin typeface="Calibri"/>
                <a:cs typeface="Calibri"/>
              </a:rPr>
              <a:t>the</a:t>
            </a:r>
            <a:r>
              <a:rPr dirty="0" sz="1550" spc="25">
                <a:latin typeface="Calibri"/>
                <a:cs typeface="Calibri"/>
              </a:rPr>
              <a:t> </a:t>
            </a:r>
            <a:r>
              <a:rPr dirty="0" sz="1550" spc="-10">
                <a:latin typeface="Calibri"/>
                <a:cs typeface="Calibri"/>
              </a:rPr>
              <a:t>World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1220724"/>
            <a:ext cx="2907792" cy="22402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2747" y="3657600"/>
            <a:ext cx="2555084" cy="2334941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0123" y="3387852"/>
            <a:ext cx="1097279" cy="1097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9588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3200" spc="-10"/>
              <a:t>ISO-</a:t>
            </a:r>
            <a:r>
              <a:rPr dirty="0" sz="3200"/>
              <a:t>NE</a:t>
            </a:r>
            <a:r>
              <a:rPr dirty="0" sz="3200" spc="-25"/>
              <a:t> </a:t>
            </a:r>
            <a:r>
              <a:rPr dirty="0" sz="3200"/>
              <a:t>Is</a:t>
            </a:r>
            <a:r>
              <a:rPr dirty="0" sz="3200" spc="-25"/>
              <a:t> </a:t>
            </a:r>
            <a:r>
              <a:rPr dirty="0" sz="3200"/>
              <a:t>a</a:t>
            </a:r>
            <a:r>
              <a:rPr dirty="0" sz="3200" spc="10"/>
              <a:t> </a:t>
            </a:r>
            <a:r>
              <a:rPr dirty="0" sz="3200" spc="-10">
                <a:solidFill>
                  <a:srgbClr val="050505"/>
                </a:solidFill>
              </a:rPr>
              <a:t>Summer-</a:t>
            </a:r>
            <a:r>
              <a:rPr dirty="0" sz="3200">
                <a:solidFill>
                  <a:srgbClr val="050505"/>
                </a:solidFill>
              </a:rPr>
              <a:t>Peaking</a:t>
            </a:r>
            <a:r>
              <a:rPr dirty="0" sz="3200" spc="-60">
                <a:solidFill>
                  <a:srgbClr val="050505"/>
                </a:solidFill>
              </a:rPr>
              <a:t> </a:t>
            </a:r>
            <a:r>
              <a:rPr dirty="0" sz="3200" spc="-10"/>
              <a:t>System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648411" y="1224229"/>
            <a:ext cx="7764145" cy="47574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20"/>
              </a:spcBef>
            </a:pPr>
            <a:r>
              <a:rPr dirty="0" sz="2000">
                <a:latin typeface="Calibri"/>
                <a:cs typeface="Calibri"/>
              </a:rPr>
              <a:t>New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England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shifted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winter-</a:t>
            </a:r>
            <a:r>
              <a:rPr dirty="0" sz="2000">
                <a:latin typeface="Calibri"/>
                <a:cs typeface="Calibri"/>
              </a:rPr>
              <a:t>peaking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system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6881F"/>
                </a:solidFill>
                <a:latin typeface="Calibri"/>
                <a:cs typeface="Calibri"/>
              </a:rPr>
              <a:t>summer-peaking </a:t>
            </a:r>
            <a:r>
              <a:rPr dirty="0" sz="2000" spc="-10">
                <a:latin typeface="Calibri"/>
                <a:cs typeface="Calibri"/>
              </a:rPr>
              <a:t>system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early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1990s,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largely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because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growth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air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conditioning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decline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electric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heating</a:t>
            </a:r>
            <a:endParaRPr sz="2000">
              <a:latin typeface="Calibri"/>
              <a:cs typeface="Calibri"/>
            </a:endParaRPr>
          </a:p>
          <a:p>
            <a:pPr marL="584200" indent="-28829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2000">
                <a:latin typeface="Calibri"/>
                <a:cs typeface="Calibri"/>
              </a:rPr>
              <a:t>Peak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normal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summer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day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typically</a:t>
            </a:r>
            <a:endParaRPr sz="20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  <a:spcBef>
                <a:spcPts val="10"/>
              </a:spcBef>
            </a:pPr>
            <a:r>
              <a:rPr dirty="0" sz="2000" spc="-10">
                <a:latin typeface="Calibri"/>
                <a:cs typeface="Calibri"/>
              </a:rPr>
              <a:t>ranged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from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17,500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MW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22,000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MW</a:t>
            </a:r>
            <a:endParaRPr sz="2000">
              <a:latin typeface="Calibri"/>
              <a:cs typeface="Calibri"/>
            </a:endParaRPr>
          </a:p>
          <a:p>
            <a:pPr marL="584200" indent="-28829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2000">
                <a:latin typeface="Calibri"/>
                <a:cs typeface="Calibri"/>
              </a:rPr>
              <a:t>Summer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demand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usually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peaks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hottest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  <a:spcBef>
                <a:spcPts val="15"/>
              </a:spcBef>
            </a:pPr>
            <a:r>
              <a:rPr dirty="0" sz="2000" b="1">
                <a:latin typeface="Calibri"/>
                <a:cs typeface="Calibri"/>
              </a:rPr>
              <a:t>most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humid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days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averaged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roughly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25,600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MW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since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2000</a:t>
            </a:r>
            <a:endParaRPr sz="2000">
              <a:latin typeface="Calibri"/>
              <a:cs typeface="Calibri"/>
            </a:endParaRPr>
          </a:p>
          <a:p>
            <a:pPr marL="584200" indent="-288290">
              <a:lnSpc>
                <a:spcPts val="2390"/>
              </a:lnSpc>
              <a:spcBef>
                <a:spcPts val="1200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2000" spc="-25">
                <a:latin typeface="Calibri"/>
                <a:cs typeface="Calibri"/>
              </a:rPr>
              <a:t>Region’s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all-time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summer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peak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demand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28,130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MW</a:t>
            </a:r>
            <a:endParaRPr sz="2000">
              <a:latin typeface="Calibri"/>
              <a:cs typeface="Calibri"/>
            </a:endParaRPr>
          </a:p>
          <a:p>
            <a:pPr marL="584200">
              <a:lnSpc>
                <a:spcPts val="2390"/>
              </a:lnSpc>
            </a:pP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August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2,</a:t>
            </a:r>
            <a:r>
              <a:rPr dirty="0" sz="2000" spc="-20" b="1">
                <a:latin typeface="Calibri"/>
                <a:cs typeface="Calibri"/>
              </a:rPr>
              <a:t> 2006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region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expected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shift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back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1E6A9A"/>
                </a:solidFill>
                <a:latin typeface="Calibri"/>
                <a:cs typeface="Calibri"/>
              </a:rPr>
              <a:t>winter-</a:t>
            </a:r>
            <a:r>
              <a:rPr dirty="0" sz="2000" b="1">
                <a:solidFill>
                  <a:srgbClr val="1E6A9A"/>
                </a:solidFill>
                <a:latin typeface="Calibri"/>
                <a:cs typeface="Calibri"/>
              </a:rPr>
              <a:t>peaking</a:t>
            </a:r>
            <a:r>
              <a:rPr dirty="0" sz="2000" spc="-60" b="1">
                <a:solidFill>
                  <a:srgbClr val="1E6A9A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1E6A9A"/>
                </a:solidFill>
                <a:latin typeface="Calibri"/>
                <a:cs typeface="Calibri"/>
              </a:rPr>
              <a:t>system</a:t>
            </a:r>
            <a:r>
              <a:rPr dirty="0" sz="2000" spc="-25" b="1">
                <a:solidFill>
                  <a:srgbClr val="1E6A9A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electrification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heating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demand</a:t>
            </a:r>
            <a:endParaRPr sz="2000">
              <a:latin typeface="Calibri"/>
              <a:cs typeface="Calibri"/>
            </a:endParaRPr>
          </a:p>
          <a:p>
            <a:pPr marL="584200" indent="-28829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584200" algn="l"/>
              </a:tabLst>
            </a:pPr>
            <a:r>
              <a:rPr dirty="0" sz="2000" spc="-25">
                <a:latin typeface="Calibri"/>
                <a:cs typeface="Calibri"/>
              </a:rPr>
              <a:t>Region’s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all-time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winter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peak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demand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was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22,818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MW</a:t>
            </a:r>
            <a:endParaRPr sz="20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January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15,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2004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50123" y="4800600"/>
            <a:ext cx="1097279" cy="109728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1835" y="1975104"/>
            <a:ext cx="1097279" cy="1092708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73267" cy="581976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521833" y="2454605"/>
            <a:ext cx="3165475" cy="3080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1900">
                <a:latin typeface="Calibri"/>
                <a:cs typeface="Calibri"/>
              </a:rPr>
              <a:t>Include</a:t>
            </a:r>
            <a:r>
              <a:rPr dirty="0" sz="1900" spc="-9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predominantly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coal,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5"/>
              </a:spcBef>
            </a:pPr>
            <a:r>
              <a:rPr dirty="0" sz="1900">
                <a:latin typeface="Calibri"/>
                <a:cs typeface="Calibri"/>
              </a:rPr>
              <a:t>oil,</a:t>
            </a:r>
            <a:r>
              <a:rPr dirty="0" sz="1900" spc="-3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nuclear</a:t>
            </a:r>
            <a:r>
              <a:rPr dirty="0" sz="1900" spc="-10">
                <a:latin typeface="Calibri"/>
                <a:cs typeface="Calibri"/>
              </a:rPr>
              <a:t> resources</a:t>
            </a:r>
            <a:endParaRPr sz="1900">
              <a:latin typeface="Calibri"/>
              <a:cs typeface="Calibri"/>
            </a:endParaRPr>
          </a:p>
          <a:p>
            <a:pPr marL="355600" marR="276225" indent="-342900">
              <a:lnSpc>
                <a:spcPct val="995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Another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5,000</a:t>
            </a:r>
            <a:r>
              <a:rPr dirty="0" sz="1900" spc="-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MW</a:t>
            </a:r>
            <a:r>
              <a:rPr dirty="0" sz="1900" spc="5" b="1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of </a:t>
            </a:r>
            <a:r>
              <a:rPr dirty="0" sz="1900">
                <a:latin typeface="Calibri"/>
                <a:cs typeface="Calibri"/>
              </a:rPr>
              <a:t>remaining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coal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and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oil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are </a:t>
            </a:r>
            <a:r>
              <a:rPr dirty="0" sz="1900">
                <a:latin typeface="Calibri"/>
                <a:cs typeface="Calibri"/>
              </a:rPr>
              <a:t>at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risk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of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retirement</a:t>
            </a:r>
            <a:endParaRPr sz="1900">
              <a:latin typeface="Calibri"/>
              <a:cs typeface="Calibri"/>
            </a:endParaRPr>
          </a:p>
          <a:p>
            <a:pPr marL="355600" marR="5080" indent="-342900">
              <a:lnSpc>
                <a:spcPct val="100299"/>
              </a:lnSpc>
              <a:spcBef>
                <a:spcPts val="5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1900">
                <a:latin typeface="Calibri"/>
                <a:cs typeface="Calibri"/>
              </a:rPr>
              <a:t>These</a:t>
            </a:r>
            <a:r>
              <a:rPr dirty="0" sz="1900" spc="-5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resources</a:t>
            </a:r>
            <a:r>
              <a:rPr dirty="0" sz="1900" spc="-4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have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played </a:t>
            </a:r>
            <a:r>
              <a:rPr dirty="0" sz="1900">
                <a:latin typeface="Calibri"/>
                <a:cs typeface="Calibri"/>
              </a:rPr>
              <a:t>an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important</a:t>
            </a:r>
            <a:r>
              <a:rPr dirty="0" sz="1900" spc="-25" b="1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role</a:t>
            </a:r>
            <a:r>
              <a:rPr dirty="0" sz="1900" spc="-6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in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recent </a:t>
            </a:r>
            <a:r>
              <a:rPr dirty="0" sz="1900">
                <a:latin typeface="Calibri"/>
                <a:cs typeface="Calibri"/>
              </a:rPr>
              <a:t>winters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when</a:t>
            </a:r>
            <a:r>
              <a:rPr dirty="0" sz="1900" spc="-9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natural</a:t>
            </a:r>
            <a:r>
              <a:rPr dirty="0" sz="1900" spc="-6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gas </a:t>
            </a:r>
            <a:r>
              <a:rPr dirty="0" sz="1900">
                <a:latin typeface="Calibri"/>
                <a:cs typeface="Calibri"/>
              </a:rPr>
              <a:t>supplies</a:t>
            </a:r>
            <a:r>
              <a:rPr dirty="0" sz="1900" spc="-8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are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constrained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in </a:t>
            </a:r>
            <a:r>
              <a:rPr dirty="0" sz="1900">
                <a:latin typeface="Calibri"/>
                <a:cs typeface="Calibri"/>
              </a:rPr>
              <a:t>New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England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6773" y="698118"/>
            <a:ext cx="3663950" cy="1304925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algn="just" marL="12700" marR="5080" indent="768350">
              <a:lnSpc>
                <a:spcPts val="3350"/>
              </a:lnSpc>
              <a:spcBef>
                <a:spcPts val="220"/>
              </a:spcBef>
            </a:pPr>
            <a:r>
              <a:rPr dirty="0"/>
              <a:t>From</a:t>
            </a:r>
            <a:r>
              <a:rPr dirty="0" spc="-65"/>
              <a:t> </a:t>
            </a:r>
            <a:r>
              <a:rPr dirty="0"/>
              <a:t>2013</a:t>
            </a:r>
            <a:r>
              <a:rPr dirty="0" spc="-60"/>
              <a:t> </a:t>
            </a:r>
            <a:r>
              <a:rPr dirty="0"/>
              <a:t>to </a:t>
            </a:r>
            <a:r>
              <a:rPr dirty="0" spc="-10"/>
              <a:t>2022, </a:t>
            </a:r>
            <a:r>
              <a:rPr dirty="0"/>
              <a:t>More</a:t>
            </a:r>
            <a:r>
              <a:rPr dirty="0" spc="5"/>
              <a:t> </a:t>
            </a:r>
            <a:r>
              <a:rPr dirty="0"/>
              <a:t>Than</a:t>
            </a:r>
            <a:r>
              <a:rPr dirty="0" spc="-45"/>
              <a:t> </a:t>
            </a:r>
            <a:r>
              <a:rPr dirty="0"/>
              <a:t>5,200</a:t>
            </a:r>
            <a:r>
              <a:rPr dirty="0" spc="-25"/>
              <a:t> </a:t>
            </a:r>
            <a:r>
              <a:rPr dirty="0"/>
              <a:t>MW</a:t>
            </a:r>
            <a:r>
              <a:rPr dirty="0" spc="-15"/>
              <a:t> </a:t>
            </a:r>
            <a:r>
              <a:rPr dirty="0" spc="-25"/>
              <a:t>of </a:t>
            </a:r>
            <a:r>
              <a:rPr dirty="0"/>
              <a:t>Generation</a:t>
            </a:r>
            <a:r>
              <a:rPr dirty="0" spc="-105"/>
              <a:t> </a:t>
            </a:r>
            <a:r>
              <a:rPr dirty="0"/>
              <a:t>Have</a:t>
            </a:r>
            <a:r>
              <a:rPr dirty="0" spc="-105"/>
              <a:t> </a:t>
            </a:r>
            <a:r>
              <a:rPr dirty="0" spc="-10"/>
              <a:t>Retired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68400" y="5783986"/>
            <a:ext cx="3676650" cy="33020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931544" marR="5080" indent="-919480">
              <a:lnSpc>
                <a:spcPts val="1190"/>
              </a:lnSpc>
              <a:spcBef>
                <a:spcPts val="155"/>
              </a:spcBef>
            </a:pPr>
            <a:r>
              <a:rPr dirty="0" sz="1000">
                <a:latin typeface="Calibri"/>
                <a:cs typeface="Calibri"/>
              </a:rPr>
              <a:t>Source:</a:t>
            </a:r>
            <a:r>
              <a:rPr dirty="0" sz="1000" spc="-50">
                <a:latin typeface="Calibri"/>
                <a:cs typeface="Calibri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ISO</a:t>
            </a:r>
            <a:r>
              <a:rPr dirty="0" u="sng" sz="10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New</a:t>
            </a:r>
            <a:r>
              <a:rPr dirty="0" u="sng" sz="100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England</a:t>
            </a:r>
            <a:r>
              <a:rPr dirty="0" u="sng" sz="100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Status</a:t>
            </a:r>
            <a:r>
              <a:rPr dirty="0" u="sng" sz="100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of</a:t>
            </a:r>
            <a:r>
              <a:rPr dirty="0" u="sng" sz="100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Non-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Price</a:t>
            </a:r>
            <a:r>
              <a:rPr dirty="0" u="sng" sz="1000" spc="-3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Retirement</a:t>
            </a:r>
            <a:r>
              <a:rPr dirty="0" u="sng" sz="10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Requests</a:t>
            </a:r>
            <a:r>
              <a:rPr dirty="0" u="sng" sz="100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and</a:t>
            </a:r>
            <a:r>
              <a:rPr dirty="0" sz="1000" spc="-25">
                <a:solidFill>
                  <a:srgbClr val="1794D2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Retirement</a:t>
            </a:r>
            <a:r>
              <a:rPr dirty="0" u="sng" sz="1000" spc="-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De-</a:t>
            </a:r>
            <a:r>
              <a:rPr dirty="0" u="sng" sz="100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list </a:t>
            </a:r>
            <a:r>
              <a:rPr dirty="0" u="sng" sz="100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3"/>
              </a:rPr>
              <a:t>Bids</a:t>
            </a:r>
            <a:r>
              <a:rPr dirty="0" sz="1000" spc="45">
                <a:solidFill>
                  <a:srgbClr val="1794D2"/>
                </a:solidFill>
                <a:latin typeface="Calibri"/>
                <a:cs typeface="Calibri"/>
                <a:hlinkClick r:id="rId3"/>
              </a:rPr>
              <a:t> </a:t>
            </a:r>
            <a:r>
              <a:rPr dirty="0" sz="1000" spc="-10">
                <a:latin typeface="Calibri"/>
                <a:cs typeface="Calibri"/>
                <a:hlinkClick r:id="rId3"/>
              </a:rPr>
              <a:t>(April</a:t>
            </a:r>
            <a:r>
              <a:rPr dirty="0" sz="1000" spc="-15">
                <a:latin typeface="Calibri"/>
                <a:cs typeface="Calibri"/>
                <a:hlinkClick r:id="rId3"/>
              </a:rPr>
              <a:t> </a:t>
            </a:r>
            <a:r>
              <a:rPr dirty="0" sz="1000" spc="-10">
                <a:latin typeface="Calibri"/>
                <a:cs typeface="Calibri"/>
                <a:hlinkClick r:id="rId3"/>
              </a:rPr>
              <a:t>2023)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48" y="142697"/>
            <a:ext cx="7219950" cy="149352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8100" marR="30480">
              <a:lnSpc>
                <a:spcPct val="100400"/>
              </a:lnSpc>
              <a:spcBef>
                <a:spcPts val="90"/>
              </a:spcBef>
            </a:pPr>
            <a:r>
              <a:rPr dirty="0" sz="3200"/>
              <a:t>State</a:t>
            </a:r>
            <a:r>
              <a:rPr dirty="0" sz="3200" spc="-65"/>
              <a:t> </a:t>
            </a:r>
            <a:r>
              <a:rPr dirty="0" sz="3200"/>
              <a:t>Laws</a:t>
            </a:r>
            <a:r>
              <a:rPr dirty="0" sz="3200" spc="-55"/>
              <a:t> </a:t>
            </a:r>
            <a:r>
              <a:rPr dirty="0" sz="3200" spc="-40"/>
              <a:t>Target</a:t>
            </a:r>
            <a:r>
              <a:rPr dirty="0" sz="3200" spc="-60"/>
              <a:t> </a:t>
            </a:r>
            <a:r>
              <a:rPr dirty="0" sz="3200"/>
              <a:t>Deep</a:t>
            </a:r>
            <a:r>
              <a:rPr dirty="0" sz="3200" spc="-85"/>
              <a:t> </a:t>
            </a:r>
            <a:r>
              <a:rPr dirty="0" sz="3200"/>
              <a:t>Reductions</a:t>
            </a:r>
            <a:r>
              <a:rPr dirty="0" sz="3200" spc="-150"/>
              <a:t> </a:t>
            </a:r>
            <a:r>
              <a:rPr dirty="0" sz="3200"/>
              <a:t>in</a:t>
            </a:r>
            <a:r>
              <a:rPr dirty="0" sz="3200" spc="-60"/>
              <a:t> </a:t>
            </a:r>
            <a:r>
              <a:rPr dirty="0" sz="3200" spc="-25"/>
              <a:t>CO</a:t>
            </a:r>
            <a:r>
              <a:rPr dirty="0" baseline="-19841" sz="3150" spc="-37"/>
              <a:t>2 </a:t>
            </a:r>
            <a:r>
              <a:rPr dirty="0" sz="3200"/>
              <a:t>Emissions</a:t>
            </a:r>
            <a:r>
              <a:rPr dirty="0" sz="3200" spc="-100"/>
              <a:t> </a:t>
            </a:r>
            <a:r>
              <a:rPr dirty="0" sz="3200"/>
              <a:t>and</a:t>
            </a:r>
            <a:r>
              <a:rPr dirty="0" sz="3200" spc="-55"/>
              <a:t> </a:t>
            </a:r>
            <a:r>
              <a:rPr dirty="0" sz="3200"/>
              <a:t>Increases</a:t>
            </a:r>
            <a:r>
              <a:rPr dirty="0" sz="3200" spc="-85"/>
              <a:t> </a:t>
            </a:r>
            <a:r>
              <a:rPr dirty="0" sz="3200"/>
              <a:t>in</a:t>
            </a:r>
            <a:r>
              <a:rPr dirty="0" sz="3200" spc="-50"/>
              <a:t> </a:t>
            </a:r>
            <a:r>
              <a:rPr dirty="0" sz="3200"/>
              <a:t>Renewable</a:t>
            </a:r>
            <a:r>
              <a:rPr dirty="0" sz="3200" spc="-20"/>
              <a:t> </a:t>
            </a:r>
            <a:r>
              <a:rPr dirty="0" sz="3200" spc="-25"/>
              <a:t>and </a:t>
            </a:r>
            <a:r>
              <a:rPr dirty="0" sz="3200"/>
              <a:t>Clean</a:t>
            </a:r>
            <a:r>
              <a:rPr dirty="0" sz="3200" spc="-30"/>
              <a:t> </a:t>
            </a:r>
            <a:r>
              <a:rPr dirty="0" sz="3200" spc="-10"/>
              <a:t>Energy</a:t>
            </a:r>
            <a:endParaRPr sz="32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42900" y="1746250"/>
          <a:ext cx="8648700" cy="4204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0900"/>
                <a:gridCol w="5181600"/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r" marR="315595">
                        <a:lnSpc>
                          <a:spcPct val="100000"/>
                        </a:lnSpc>
                      </a:pP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≥80%</a:t>
                      </a:r>
                      <a:r>
                        <a:rPr dirty="0" sz="2400" spc="-4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4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2050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4445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3017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Five</a:t>
                      </a:r>
                      <a:r>
                        <a:rPr dirty="0" sz="2400" spc="-9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states</a:t>
                      </a:r>
                      <a:r>
                        <a:rPr dirty="0" sz="2400" spc="-3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mandate</a:t>
                      </a:r>
                      <a:r>
                        <a:rPr dirty="0" sz="2400" spc="-9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greenhouse</a:t>
                      </a:r>
                      <a:r>
                        <a:rPr dirty="0" sz="2400" spc="-12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gas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reductions</a:t>
                      </a:r>
                      <a:r>
                        <a:rPr dirty="0" sz="2400" spc="-5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economy</a:t>
                      </a:r>
                      <a:r>
                        <a:rPr dirty="0" sz="2400" spc="-12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wide:</a:t>
                      </a:r>
                      <a:r>
                        <a:rPr dirty="0" sz="2400" spc="-8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MA,</a:t>
                      </a:r>
                      <a:r>
                        <a:rPr dirty="0" sz="2400" spc="-7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4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CT,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ME,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RI,</a:t>
                      </a:r>
                      <a:r>
                        <a:rPr dirty="0" sz="2400" spc="-6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2400" spc="-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VT</a:t>
                      </a:r>
                      <a:r>
                        <a:rPr dirty="0" sz="2400" spc="-5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(mostly</a:t>
                      </a:r>
                      <a:r>
                        <a:rPr dirty="0" sz="2400" spc="-3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below</a:t>
                      </a:r>
                      <a:r>
                        <a:rPr dirty="0" sz="2400" spc="-4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1990</a:t>
                      </a:r>
                      <a:r>
                        <a:rPr dirty="0" sz="2400" spc="-35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 b="1">
                          <a:solidFill>
                            <a:srgbClr val="61777E"/>
                          </a:solidFill>
                          <a:latin typeface="Calibri"/>
                          <a:cs typeface="Calibri"/>
                        </a:rPr>
                        <a:t>levels)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algn="r" marR="3136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 spc="-1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Net-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Zero</a:t>
                      </a:r>
                      <a:r>
                        <a:rPr dirty="0" sz="2400" spc="-85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75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2050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r" marR="313055">
                        <a:lnSpc>
                          <a:spcPct val="100000"/>
                        </a:lnSpc>
                      </a:pP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80%</a:t>
                      </a:r>
                      <a:r>
                        <a:rPr dirty="0" sz="2400" spc="-45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2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2050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73863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2400" spc="-75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dirty="0" sz="2400" spc="-2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requirement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MA</a:t>
                      </a:r>
                      <a:r>
                        <a:rPr dirty="0" sz="2400" spc="-75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clean</a:t>
                      </a:r>
                      <a:r>
                        <a:rPr dirty="0" sz="2400" spc="-2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2400" spc="-2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77BC2A"/>
                          </a:solidFill>
                          <a:latin typeface="Calibri"/>
                          <a:cs typeface="Calibri"/>
                        </a:rPr>
                        <a:t>standard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marR="3136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90%</a:t>
                      </a:r>
                      <a:r>
                        <a:rPr dirty="0" sz="2400" spc="-45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2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 2050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VT</a:t>
                      </a:r>
                      <a:r>
                        <a:rPr dirty="0" sz="2400" spc="-11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renewable</a:t>
                      </a:r>
                      <a:r>
                        <a:rPr dirty="0" sz="2400" spc="-25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2400" spc="-8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1E6A9A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algn="r" marR="3143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r>
                        <a:rPr dirty="0" sz="2400" spc="-5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55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2050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r" marR="310515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Carbon-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Neutral</a:t>
                      </a:r>
                      <a:r>
                        <a:rPr dirty="0" sz="2400" spc="-5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45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2045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76593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2400" spc="-7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renewable</a:t>
                      </a:r>
                      <a:r>
                        <a:rPr dirty="0" sz="2400" spc="-6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2400" spc="-8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goal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2400" spc="-35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dirty="0" sz="2400" spc="-5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8554A0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marR="3143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r>
                        <a:rPr dirty="0" sz="2400" spc="-5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55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2040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CT</a:t>
                      </a:r>
                      <a:r>
                        <a:rPr dirty="0" sz="2400" spc="-114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5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zero-</a:t>
                      </a:r>
                      <a:r>
                        <a:rPr dirty="0" sz="240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carbon</a:t>
                      </a:r>
                      <a:r>
                        <a:rPr dirty="0" sz="2400" spc="-6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electricity</a:t>
                      </a:r>
                      <a:r>
                        <a:rPr dirty="0" sz="2400" spc="-5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1794D2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r" marR="3143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100%</a:t>
                      </a:r>
                      <a:r>
                        <a:rPr dirty="0" sz="2400" spc="-5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2400" spc="-55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2033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dirty="0" sz="240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dirty="0" sz="2400" spc="-9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renewable</a:t>
                      </a:r>
                      <a:r>
                        <a:rPr dirty="0" sz="2400" spc="-6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dirty="0" sz="2400" spc="-8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solidFill>
                            <a:srgbClr val="F6881F"/>
                          </a:solidFill>
                          <a:latin typeface="Calibri"/>
                          <a:cs typeface="Calibri"/>
                        </a:rPr>
                        <a:t>requirement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940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79575" y="1747520"/>
            <a:ext cx="7663180" cy="3085465"/>
            <a:chOff x="1179575" y="1747520"/>
            <a:chExt cx="7663180" cy="3085465"/>
          </a:xfrm>
        </p:grpSpPr>
        <p:sp>
          <p:nvSpPr>
            <p:cNvPr id="3" name="object 3" descr=""/>
            <p:cNvSpPr/>
            <p:nvPr/>
          </p:nvSpPr>
          <p:spPr>
            <a:xfrm>
              <a:off x="1179575" y="1764792"/>
              <a:ext cx="73660" cy="2994660"/>
            </a:xfrm>
            <a:custGeom>
              <a:avLst/>
              <a:gdLst/>
              <a:ahLst/>
              <a:cxnLst/>
              <a:rect l="l" t="t" r="r" b="b"/>
              <a:pathLst>
                <a:path w="73659" h="2994660">
                  <a:moveTo>
                    <a:pt x="73152" y="2994660"/>
                  </a:moveTo>
                  <a:lnTo>
                    <a:pt x="73152" y="0"/>
                  </a:lnTo>
                </a:path>
                <a:path w="73659" h="2994660">
                  <a:moveTo>
                    <a:pt x="0" y="2994660"/>
                  </a:moveTo>
                  <a:lnTo>
                    <a:pt x="73152" y="2994660"/>
                  </a:lnTo>
                </a:path>
                <a:path w="73659" h="2994660">
                  <a:moveTo>
                    <a:pt x="0" y="2692908"/>
                  </a:moveTo>
                  <a:lnTo>
                    <a:pt x="73152" y="2692908"/>
                  </a:lnTo>
                </a:path>
                <a:path w="73659" h="2994660">
                  <a:moveTo>
                    <a:pt x="0" y="2395728"/>
                  </a:moveTo>
                  <a:lnTo>
                    <a:pt x="73152" y="2395728"/>
                  </a:lnTo>
                </a:path>
                <a:path w="73659" h="2994660">
                  <a:moveTo>
                    <a:pt x="0" y="2098548"/>
                  </a:moveTo>
                  <a:lnTo>
                    <a:pt x="73152" y="2098548"/>
                  </a:lnTo>
                </a:path>
                <a:path w="73659" h="2994660">
                  <a:moveTo>
                    <a:pt x="0" y="1796796"/>
                  </a:moveTo>
                  <a:lnTo>
                    <a:pt x="73152" y="1796796"/>
                  </a:lnTo>
                </a:path>
                <a:path w="73659" h="2994660">
                  <a:moveTo>
                    <a:pt x="0" y="1499616"/>
                  </a:moveTo>
                  <a:lnTo>
                    <a:pt x="73152" y="1499616"/>
                  </a:lnTo>
                </a:path>
                <a:path w="73659" h="2994660">
                  <a:moveTo>
                    <a:pt x="0" y="1197864"/>
                  </a:moveTo>
                  <a:lnTo>
                    <a:pt x="73152" y="1197864"/>
                  </a:lnTo>
                </a:path>
                <a:path w="73659" h="2994660">
                  <a:moveTo>
                    <a:pt x="0" y="900684"/>
                  </a:moveTo>
                  <a:lnTo>
                    <a:pt x="73152" y="900684"/>
                  </a:lnTo>
                </a:path>
                <a:path w="73659" h="2994660">
                  <a:moveTo>
                    <a:pt x="0" y="598932"/>
                  </a:moveTo>
                  <a:lnTo>
                    <a:pt x="73152" y="598932"/>
                  </a:lnTo>
                </a:path>
                <a:path w="73659" h="2994660">
                  <a:moveTo>
                    <a:pt x="0" y="301752"/>
                  </a:moveTo>
                  <a:lnTo>
                    <a:pt x="73152" y="301752"/>
                  </a:lnTo>
                </a:path>
                <a:path w="73659" h="2994660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252727" y="4759452"/>
              <a:ext cx="7585075" cy="73660"/>
            </a:xfrm>
            <a:custGeom>
              <a:avLst/>
              <a:gdLst/>
              <a:ahLst/>
              <a:cxnLst/>
              <a:rect l="l" t="t" r="r" b="b"/>
              <a:pathLst>
                <a:path w="7585075" h="73660">
                  <a:moveTo>
                    <a:pt x="0" y="0"/>
                  </a:moveTo>
                  <a:lnTo>
                    <a:pt x="7584948" y="0"/>
                  </a:lnTo>
                </a:path>
                <a:path w="7585075" h="73660">
                  <a:moveTo>
                    <a:pt x="0" y="0"/>
                  </a:moveTo>
                  <a:lnTo>
                    <a:pt x="0" y="73152"/>
                  </a:lnTo>
                </a:path>
                <a:path w="7585075" h="73660">
                  <a:moveTo>
                    <a:pt x="1517904" y="0"/>
                  </a:moveTo>
                  <a:lnTo>
                    <a:pt x="1517904" y="73152"/>
                  </a:lnTo>
                </a:path>
                <a:path w="7585075" h="73660">
                  <a:moveTo>
                    <a:pt x="3035808" y="0"/>
                  </a:moveTo>
                  <a:lnTo>
                    <a:pt x="3035808" y="73152"/>
                  </a:lnTo>
                </a:path>
                <a:path w="7585075" h="73660">
                  <a:moveTo>
                    <a:pt x="4549140" y="0"/>
                  </a:moveTo>
                  <a:lnTo>
                    <a:pt x="4549140" y="73152"/>
                  </a:lnTo>
                </a:path>
                <a:path w="7585075" h="73660">
                  <a:moveTo>
                    <a:pt x="6067044" y="0"/>
                  </a:moveTo>
                  <a:lnTo>
                    <a:pt x="6067044" y="73152"/>
                  </a:lnTo>
                </a:path>
                <a:path w="7585075" h="73660">
                  <a:moveTo>
                    <a:pt x="7584948" y="0"/>
                  </a:moveTo>
                  <a:lnTo>
                    <a:pt x="7584948" y="731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11679" y="3561588"/>
              <a:ext cx="6067425" cy="567055"/>
            </a:xfrm>
            <a:custGeom>
              <a:avLst/>
              <a:gdLst/>
              <a:ahLst/>
              <a:cxnLst/>
              <a:rect l="l" t="t" r="r" b="b"/>
              <a:pathLst>
                <a:path w="6067425" h="567054">
                  <a:moveTo>
                    <a:pt x="0" y="566928"/>
                  </a:moveTo>
                  <a:lnTo>
                    <a:pt x="1517904" y="301751"/>
                  </a:lnTo>
                  <a:lnTo>
                    <a:pt x="3035808" y="0"/>
                  </a:lnTo>
                  <a:lnTo>
                    <a:pt x="4549140" y="0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0D82B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2911" y="4079240"/>
              <a:ext cx="96012" cy="960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0815" y="3814064"/>
              <a:ext cx="96012" cy="9601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8719" y="3512312"/>
              <a:ext cx="96012" cy="960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2052" y="3512312"/>
              <a:ext cx="96012" cy="9601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9956" y="3512312"/>
              <a:ext cx="96012" cy="9601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011679" y="3264408"/>
              <a:ext cx="6067425" cy="1120140"/>
            </a:xfrm>
            <a:custGeom>
              <a:avLst/>
              <a:gdLst/>
              <a:ahLst/>
              <a:cxnLst/>
              <a:rect l="l" t="t" r="r" b="b"/>
              <a:pathLst>
                <a:path w="6067425" h="1120139">
                  <a:moveTo>
                    <a:pt x="0" y="1120139"/>
                  </a:moveTo>
                  <a:lnTo>
                    <a:pt x="1517904" y="626363"/>
                  </a:lnTo>
                  <a:lnTo>
                    <a:pt x="3035808" y="0"/>
                  </a:lnTo>
                  <a:lnTo>
                    <a:pt x="4549140" y="0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73468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2911" y="4335272"/>
              <a:ext cx="96012" cy="9601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0815" y="3841496"/>
              <a:ext cx="96012" cy="9601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98719" y="3215132"/>
              <a:ext cx="96012" cy="9601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2052" y="3215132"/>
              <a:ext cx="96012" cy="9601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29956" y="3215132"/>
              <a:ext cx="96012" cy="9601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2011679" y="3264408"/>
              <a:ext cx="6067425" cy="1015365"/>
            </a:xfrm>
            <a:custGeom>
              <a:avLst/>
              <a:gdLst/>
              <a:ahLst/>
              <a:cxnLst/>
              <a:rect l="l" t="t" r="r" b="b"/>
              <a:pathLst>
                <a:path w="6067425" h="1015364">
                  <a:moveTo>
                    <a:pt x="0" y="1014983"/>
                  </a:moveTo>
                  <a:lnTo>
                    <a:pt x="1517904" y="717803"/>
                  </a:lnTo>
                  <a:lnTo>
                    <a:pt x="3035808" y="297179"/>
                  </a:lnTo>
                  <a:lnTo>
                    <a:pt x="4549140" y="146303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66A6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62911" y="4230116"/>
              <a:ext cx="96012" cy="9601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0815" y="3932936"/>
              <a:ext cx="96012" cy="9601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8719" y="3512312"/>
              <a:ext cx="96012" cy="960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2052" y="3361436"/>
              <a:ext cx="96012" cy="9601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29956" y="3215132"/>
              <a:ext cx="96012" cy="9601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011679" y="4288536"/>
              <a:ext cx="6067425" cy="137160"/>
            </a:xfrm>
            <a:custGeom>
              <a:avLst/>
              <a:gdLst/>
              <a:ahLst/>
              <a:cxnLst/>
              <a:rect l="l" t="t" r="r" b="b"/>
              <a:pathLst>
                <a:path w="6067425" h="137160">
                  <a:moveTo>
                    <a:pt x="0" y="137159"/>
                  </a:moveTo>
                  <a:lnTo>
                    <a:pt x="1517904" y="0"/>
                  </a:lnTo>
                  <a:lnTo>
                    <a:pt x="3035808" y="0"/>
                  </a:lnTo>
                  <a:lnTo>
                    <a:pt x="4549140" y="0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DEA02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2911" y="4376420"/>
              <a:ext cx="96012" cy="9601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80815" y="4239260"/>
              <a:ext cx="96012" cy="9601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98719" y="4239260"/>
              <a:ext cx="96012" cy="9601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12052" y="4239260"/>
              <a:ext cx="96012" cy="9601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9956" y="4239260"/>
              <a:ext cx="96012" cy="9601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011679" y="1796796"/>
              <a:ext cx="6067425" cy="2542540"/>
            </a:xfrm>
            <a:custGeom>
              <a:avLst/>
              <a:gdLst/>
              <a:ahLst/>
              <a:cxnLst/>
              <a:rect l="l" t="t" r="r" b="b"/>
              <a:pathLst>
                <a:path w="6067425" h="2542540">
                  <a:moveTo>
                    <a:pt x="0" y="2542031"/>
                  </a:moveTo>
                  <a:lnTo>
                    <a:pt x="1517904" y="1915667"/>
                  </a:lnTo>
                  <a:lnTo>
                    <a:pt x="3035808" y="777239"/>
                  </a:lnTo>
                  <a:lnTo>
                    <a:pt x="4549140" y="0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DA761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2911" y="4289552"/>
              <a:ext cx="96012" cy="96012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80815" y="3663188"/>
              <a:ext cx="96012" cy="9601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8719" y="2524760"/>
              <a:ext cx="96012" cy="9601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2052" y="1747520"/>
              <a:ext cx="96012" cy="9601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29956" y="1747520"/>
              <a:ext cx="96012" cy="9601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2011679" y="2514600"/>
              <a:ext cx="6067425" cy="480059"/>
            </a:xfrm>
            <a:custGeom>
              <a:avLst/>
              <a:gdLst/>
              <a:ahLst/>
              <a:cxnLst/>
              <a:rect l="l" t="t" r="r" b="b"/>
              <a:pathLst>
                <a:path w="6067425" h="480060">
                  <a:moveTo>
                    <a:pt x="0" y="480060"/>
                  </a:moveTo>
                  <a:lnTo>
                    <a:pt x="1517904" y="356615"/>
                  </a:lnTo>
                  <a:lnTo>
                    <a:pt x="3035808" y="118872"/>
                  </a:lnTo>
                  <a:lnTo>
                    <a:pt x="4549140" y="0"/>
                  </a:lnTo>
                  <a:lnTo>
                    <a:pt x="6067044" y="0"/>
                  </a:lnTo>
                </a:path>
              </a:pathLst>
            </a:custGeom>
            <a:ln w="27432">
              <a:solidFill>
                <a:srgbClr val="0C496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62911" y="2945384"/>
              <a:ext cx="96012" cy="9601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80815" y="2821940"/>
              <a:ext cx="96012" cy="9601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98719" y="2584196"/>
              <a:ext cx="96012" cy="9601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2052" y="2465324"/>
              <a:ext cx="96012" cy="9601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29956" y="2465324"/>
              <a:ext cx="96012" cy="96012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8277606" y="2354707"/>
            <a:ext cx="278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C4969"/>
                </a:solidFill>
                <a:latin typeface="Calibri"/>
                <a:cs typeface="Calibri"/>
              </a:rPr>
              <a:t>VT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681634" y="1568068"/>
            <a:ext cx="374650" cy="33204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95"/>
              </a:spcBef>
            </a:pPr>
            <a:r>
              <a:rPr dirty="0" sz="1800" spc="-25">
                <a:latin typeface="Calibri"/>
                <a:cs typeface="Calibri"/>
              </a:rPr>
              <a:t>100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90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80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195"/>
              </a:spcBef>
            </a:pPr>
            <a:r>
              <a:rPr dirty="0" sz="1800" spc="-25">
                <a:latin typeface="Calibri"/>
                <a:cs typeface="Calibri"/>
              </a:rPr>
              <a:t>70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60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50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40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195"/>
              </a:spcBef>
            </a:pPr>
            <a:r>
              <a:rPr dirty="0" sz="1800" spc="-25"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  <a:p>
            <a:pPr algn="r" marR="8890">
              <a:lnSpc>
                <a:spcPct val="100000"/>
              </a:lnSpc>
              <a:spcBef>
                <a:spcPts val="200"/>
              </a:spcBef>
            </a:pPr>
            <a:r>
              <a:rPr dirty="0" sz="1800" spc="-25"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  <a:spcBef>
                <a:spcPts val="195"/>
              </a:spcBef>
            </a:pPr>
            <a:r>
              <a:rPr dirty="0" sz="180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768601" y="4886070"/>
            <a:ext cx="6558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715" algn="l"/>
                <a:tab pos="3047365" algn="l"/>
                <a:tab pos="4565015" algn="l"/>
                <a:tab pos="6082030" algn="l"/>
              </a:tabLst>
            </a:pPr>
            <a:r>
              <a:rPr dirty="0" sz="1800" spc="-20">
                <a:latin typeface="Calibri"/>
                <a:cs typeface="Calibri"/>
              </a:rPr>
              <a:t>2020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2025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2030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2035</a:t>
            </a:r>
            <a:r>
              <a:rPr dirty="0" sz="1800">
                <a:latin typeface="Calibri"/>
                <a:cs typeface="Calibri"/>
              </a:rPr>
              <a:t>	</a:t>
            </a:r>
            <a:r>
              <a:rPr dirty="0" sz="1800" spc="-20">
                <a:latin typeface="Calibri"/>
                <a:cs typeface="Calibri"/>
              </a:rPr>
              <a:t>2040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321055" y="2077990"/>
            <a:ext cx="226695" cy="242443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00"/>
              </a:lnSpc>
            </a:pPr>
            <a:r>
              <a:rPr dirty="0" sz="1550" b="1">
                <a:latin typeface="Calibri"/>
                <a:cs typeface="Calibri"/>
              </a:rPr>
              <a:t>Percentage</a:t>
            </a:r>
            <a:r>
              <a:rPr dirty="0" sz="1550" spc="114" b="1">
                <a:latin typeface="Calibri"/>
                <a:cs typeface="Calibri"/>
              </a:rPr>
              <a:t> </a:t>
            </a:r>
            <a:r>
              <a:rPr dirty="0" sz="1550" b="1">
                <a:latin typeface="Calibri"/>
                <a:cs typeface="Calibri"/>
              </a:rPr>
              <a:t>(%)</a:t>
            </a:r>
            <a:r>
              <a:rPr dirty="0" sz="1550" spc="50" b="1">
                <a:latin typeface="Calibri"/>
                <a:cs typeface="Calibri"/>
              </a:rPr>
              <a:t> </a:t>
            </a:r>
            <a:r>
              <a:rPr dirty="0" sz="1550" spc="-10" b="1">
                <a:latin typeface="Calibri"/>
                <a:cs typeface="Calibri"/>
              </a:rPr>
              <a:t>Requirement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455926" y="1228801"/>
            <a:ext cx="4072890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State</a:t>
            </a:r>
            <a:r>
              <a:rPr dirty="0" sz="1800" spc="-8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Renewable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Portfolio</a:t>
            </a:r>
            <a:r>
              <a:rPr dirty="0" sz="1800" spc="-10" b="1">
                <a:latin typeface="Calibri"/>
                <a:cs typeface="Calibri"/>
              </a:rPr>
              <a:t> Standard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(RPS)*</a:t>
            </a:r>
            <a:endParaRPr sz="1800">
              <a:latin typeface="Calibri"/>
              <a:cs typeface="Calibri"/>
            </a:endParaRPr>
          </a:p>
          <a:p>
            <a:pPr algn="ctr" marL="3810">
              <a:lnSpc>
                <a:spcPct val="100000"/>
              </a:lnSpc>
              <a:spcBef>
                <a:spcPts val="40"/>
              </a:spcBef>
            </a:pP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Class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New</a:t>
            </a:r>
            <a:r>
              <a:rPr dirty="0" sz="1800" spc="-10" b="1">
                <a:latin typeface="Calibri"/>
                <a:cs typeface="Calibri"/>
              </a:rPr>
              <a:t> Renewable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Energy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541731" y="303098"/>
            <a:ext cx="546608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Renewable</a:t>
            </a:r>
            <a:r>
              <a:rPr dirty="0" sz="3200" spc="-95"/>
              <a:t> </a:t>
            </a:r>
            <a:r>
              <a:rPr dirty="0" sz="3200"/>
              <a:t>Energy</a:t>
            </a:r>
            <a:r>
              <a:rPr dirty="0" sz="3200" spc="-90"/>
              <a:t> </a:t>
            </a:r>
            <a:r>
              <a:rPr dirty="0" sz="3200"/>
              <a:t>Is</a:t>
            </a:r>
            <a:r>
              <a:rPr dirty="0" sz="3200" spc="-15"/>
              <a:t> </a:t>
            </a:r>
            <a:r>
              <a:rPr dirty="0" sz="3200"/>
              <a:t>on</a:t>
            </a:r>
            <a:r>
              <a:rPr dirty="0" sz="3200" spc="-65"/>
              <a:t> </a:t>
            </a:r>
            <a:r>
              <a:rPr dirty="0" sz="3200"/>
              <a:t>the</a:t>
            </a:r>
            <a:r>
              <a:rPr dirty="0" sz="3200" spc="-20"/>
              <a:t> Rise</a:t>
            </a:r>
            <a:endParaRPr sz="3200"/>
          </a:p>
        </p:txBody>
      </p:sp>
      <p:sp>
        <p:nvSpPr>
          <p:cNvPr id="47" name="object 47" descr=""/>
          <p:cNvSpPr txBox="1"/>
          <p:nvPr/>
        </p:nvSpPr>
        <p:spPr>
          <a:xfrm>
            <a:off x="541731" y="801446"/>
            <a:ext cx="40868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Calibri"/>
                <a:cs typeface="Calibri"/>
              </a:rPr>
              <a:t>State</a:t>
            </a:r>
            <a:r>
              <a:rPr dirty="0" sz="1800" spc="-3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policy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requirements</a:t>
            </a:r>
            <a:r>
              <a:rPr dirty="0" sz="1800" spc="-7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are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a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major</a:t>
            </a:r>
            <a:r>
              <a:rPr dirty="0" sz="1800" spc="-60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driver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8342756" y="1606372"/>
            <a:ext cx="242570" cy="3333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 b="1">
                <a:solidFill>
                  <a:srgbClr val="F6881F"/>
                </a:solidFill>
                <a:latin typeface="Calibri"/>
                <a:cs typeface="Calibri"/>
              </a:rPr>
              <a:t>RI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273288" y="4102353"/>
            <a:ext cx="356870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spc="-25" b="1">
                <a:solidFill>
                  <a:srgbClr val="FAB82E"/>
                </a:solidFill>
                <a:latin typeface="Calibri"/>
                <a:cs typeface="Calibri"/>
              </a:rPr>
              <a:t>NH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273288" y="2995116"/>
            <a:ext cx="405130" cy="771525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 marR="5080">
              <a:lnSpc>
                <a:spcPct val="71900"/>
              </a:lnSpc>
              <a:spcBef>
                <a:spcPts val="790"/>
              </a:spcBef>
            </a:pPr>
            <a:r>
              <a:rPr dirty="0" sz="2000" spc="-25" b="1">
                <a:solidFill>
                  <a:srgbClr val="8554A0"/>
                </a:solidFill>
                <a:latin typeface="Calibri"/>
                <a:cs typeface="Calibri"/>
              </a:rPr>
              <a:t>ME </a:t>
            </a:r>
            <a:r>
              <a:rPr dirty="0" sz="2000" spc="-25" b="1">
                <a:solidFill>
                  <a:srgbClr val="77BC2A"/>
                </a:solidFill>
                <a:latin typeface="Calibri"/>
                <a:cs typeface="Calibri"/>
              </a:rPr>
              <a:t>MA </a:t>
            </a:r>
            <a:r>
              <a:rPr dirty="0" sz="2000" spc="-25" b="1">
                <a:solidFill>
                  <a:srgbClr val="1794D2"/>
                </a:solidFill>
                <a:latin typeface="Calibri"/>
                <a:cs typeface="Calibri"/>
              </a:rPr>
              <a:t>CT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41731" y="5264658"/>
            <a:ext cx="80003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Notes: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State RPS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requirements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promote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development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renewable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energy resources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by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requiring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electricity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providers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(electric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distribution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companies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competi</a:t>
            </a:r>
            <a:r>
              <a:rPr dirty="0" sz="900" spc="-12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tive</a:t>
            </a:r>
            <a:r>
              <a:rPr dirty="0" sz="900">
                <a:latin typeface="Calibri"/>
                <a:cs typeface="Calibri"/>
              </a:rPr>
              <a:t> suppliers)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serve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minimum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percentage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their retail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load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using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renewable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energy.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Connecticut’s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Class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RPS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requirement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plateaus at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40%</a:t>
            </a:r>
            <a:r>
              <a:rPr dirty="0" sz="900" spc="-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2030.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Maine’s Class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I/IA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RPS</a:t>
            </a:r>
            <a:r>
              <a:rPr dirty="0" sz="900">
                <a:latin typeface="Calibri"/>
                <a:cs typeface="Calibri"/>
              </a:rPr>
              <a:t> requirement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increases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50%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2030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remains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that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level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each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year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thereafter.</a:t>
            </a:r>
            <a:r>
              <a:rPr dirty="0" sz="900" spc="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Massachusetts’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Class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RPS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requirement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increases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by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2%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each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year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between</a:t>
            </a:r>
            <a:r>
              <a:rPr dirty="0" sz="900" spc="6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2020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and</a:t>
            </a:r>
            <a:r>
              <a:rPr dirty="0" sz="900">
                <a:latin typeface="Calibri"/>
                <a:cs typeface="Calibri"/>
              </a:rPr>
              <a:t> 2024,</a:t>
            </a:r>
            <a:r>
              <a:rPr dirty="0" sz="900" spc="-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each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year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between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2025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2029,</a:t>
            </a:r>
            <a:r>
              <a:rPr dirty="0" sz="900" spc="-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reverting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back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to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each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year thereafter,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with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no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stated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expiration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date.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New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Hampshire’s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percentages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include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the</a:t>
            </a:r>
            <a:r>
              <a:rPr dirty="0" sz="900" spc="50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requirements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both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Class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4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 Class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II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resources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(Class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II</a:t>
            </a:r>
            <a:r>
              <a:rPr dirty="0" sz="900" spc="-10">
                <a:latin typeface="Calibri"/>
                <a:cs typeface="Calibri"/>
              </a:rPr>
              <a:t> resources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are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new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solar technologies</a:t>
            </a:r>
            <a:r>
              <a:rPr dirty="0" sz="900" spc="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beginning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operation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after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January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1,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2006).</a:t>
            </a:r>
            <a:r>
              <a:rPr dirty="0" sz="900" spc="-7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New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Hampshire’s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Class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 spc="-25">
                <a:latin typeface="Calibri"/>
                <a:cs typeface="Calibri"/>
              </a:rPr>
              <a:t>and</a:t>
            </a:r>
            <a:r>
              <a:rPr dirty="0" sz="900">
                <a:latin typeface="Calibri"/>
                <a:cs typeface="Calibri"/>
              </a:rPr>
              <a:t> Class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II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RPS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requirements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plateau</a:t>
            </a:r>
            <a:r>
              <a:rPr dirty="0" sz="900" spc="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15.7%</a:t>
            </a:r>
            <a:r>
              <a:rPr dirty="0" sz="900" spc="-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2025.</a:t>
            </a:r>
            <a:r>
              <a:rPr dirty="0" sz="900" spc="-7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Rhode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Island’s requirement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‘new’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renewable</a:t>
            </a:r>
            <a:r>
              <a:rPr dirty="0" sz="900" spc="-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energy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reaches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100%</a:t>
            </a:r>
            <a:r>
              <a:rPr dirty="0" sz="900" spc="-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2033.</a:t>
            </a:r>
            <a:r>
              <a:rPr dirty="0" sz="900" spc="-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Vermont’s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‘total</a:t>
            </a:r>
            <a:r>
              <a:rPr dirty="0" sz="900" spc="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renewable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energy’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41731" y="6088176"/>
            <a:ext cx="76473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requirement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plateaus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75%</a:t>
            </a:r>
            <a:r>
              <a:rPr dirty="0" sz="900" spc="-6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2032;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it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recognizes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all</a:t>
            </a:r>
            <a:r>
              <a:rPr dirty="0" sz="900" spc="-2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forms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of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new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</a:t>
            </a:r>
            <a:r>
              <a:rPr dirty="0" sz="900" spc="-3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existing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renewable</a:t>
            </a:r>
            <a:r>
              <a:rPr dirty="0" sz="900" spc="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energy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and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</a:t>
            </a:r>
            <a:r>
              <a:rPr dirty="0" sz="900" spc="-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unique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in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classifying</a:t>
            </a:r>
            <a:r>
              <a:rPr dirty="0" sz="900" spc="-5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large-scale</a:t>
            </a:r>
            <a:r>
              <a:rPr dirty="0" sz="900" spc="-8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hydropower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as</a:t>
            </a:r>
            <a:r>
              <a:rPr dirty="0" sz="900" spc="-10">
                <a:latin typeface="Calibri"/>
                <a:cs typeface="Calibri"/>
              </a:rPr>
              <a:t> renewable.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90720" y="300197"/>
            <a:ext cx="1246433" cy="1250746"/>
          </a:xfrm>
          <a:prstGeom prst="rect">
            <a:avLst/>
          </a:prstGeom>
        </p:spPr>
      </p:pic>
      <p:sp>
        <p:nvSpPr>
          <p:cNvPr id="54" name="object 54" descr=""/>
          <p:cNvSpPr txBox="1"/>
          <p:nvPr/>
        </p:nvSpPr>
        <p:spPr>
          <a:xfrm>
            <a:off x="8449818" y="6134811"/>
            <a:ext cx="4622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61777E"/>
                </a:solidFill>
                <a:latin typeface="Calibri"/>
                <a:cs typeface="Calibri"/>
              </a:rPr>
              <a:t>July</a:t>
            </a:r>
            <a:r>
              <a:rPr dirty="0" sz="900" spc="-15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61777E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56" name="object 5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86383" y="3529584"/>
            <a:ext cx="782320" cy="1015365"/>
            <a:chOff x="786383" y="3529584"/>
            <a:chExt cx="782320" cy="1015365"/>
          </a:xfrm>
        </p:grpSpPr>
        <p:sp>
          <p:nvSpPr>
            <p:cNvPr id="3" name="object 3" descr=""/>
            <p:cNvSpPr/>
            <p:nvPr/>
          </p:nvSpPr>
          <p:spPr>
            <a:xfrm>
              <a:off x="786383" y="3529584"/>
              <a:ext cx="238125" cy="1015365"/>
            </a:xfrm>
            <a:custGeom>
              <a:avLst/>
              <a:gdLst/>
              <a:ahLst/>
              <a:cxnLst/>
              <a:rect l="l" t="t" r="r" b="b"/>
              <a:pathLst>
                <a:path w="238125" h="1015364">
                  <a:moveTo>
                    <a:pt x="237744" y="0"/>
                  </a:moveTo>
                  <a:lnTo>
                    <a:pt x="0" y="0"/>
                  </a:lnTo>
                  <a:lnTo>
                    <a:pt x="0" y="1014983"/>
                  </a:lnTo>
                  <a:lnTo>
                    <a:pt x="237744" y="1014983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60703" y="3611880"/>
              <a:ext cx="233679" cy="932815"/>
            </a:xfrm>
            <a:custGeom>
              <a:avLst/>
              <a:gdLst/>
              <a:ahLst/>
              <a:cxnLst/>
              <a:rect l="l" t="t" r="r" b="b"/>
              <a:pathLst>
                <a:path w="233680" h="932814">
                  <a:moveTo>
                    <a:pt x="233172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233172" y="932688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330451" y="4018788"/>
              <a:ext cx="238125" cy="525780"/>
            </a:xfrm>
            <a:custGeom>
              <a:avLst/>
              <a:gdLst/>
              <a:ahLst/>
              <a:cxnLst/>
              <a:rect l="l" t="t" r="r" b="b"/>
              <a:pathLst>
                <a:path w="238125" h="525779">
                  <a:moveTo>
                    <a:pt x="237744" y="0"/>
                  </a:moveTo>
                  <a:lnTo>
                    <a:pt x="0" y="0"/>
                  </a:lnTo>
                  <a:lnTo>
                    <a:pt x="0" y="525780"/>
                  </a:lnTo>
                  <a:lnTo>
                    <a:pt x="237744" y="52578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EA94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1924811" y="3817620"/>
            <a:ext cx="508000" cy="727075"/>
            <a:chOff x="1924811" y="3817620"/>
            <a:chExt cx="508000" cy="727075"/>
          </a:xfrm>
        </p:grpSpPr>
        <p:sp>
          <p:nvSpPr>
            <p:cNvPr id="7" name="object 7" descr=""/>
            <p:cNvSpPr/>
            <p:nvPr/>
          </p:nvSpPr>
          <p:spPr>
            <a:xfrm>
              <a:off x="1924811" y="3817620"/>
              <a:ext cx="233679" cy="727075"/>
            </a:xfrm>
            <a:custGeom>
              <a:avLst/>
              <a:gdLst/>
              <a:ahLst/>
              <a:cxnLst/>
              <a:rect l="l" t="t" r="r" b="b"/>
              <a:pathLst>
                <a:path w="233680" h="727075">
                  <a:moveTo>
                    <a:pt x="233171" y="0"/>
                  </a:moveTo>
                  <a:lnTo>
                    <a:pt x="0" y="0"/>
                  </a:lnTo>
                  <a:lnTo>
                    <a:pt x="0" y="726947"/>
                  </a:lnTo>
                  <a:lnTo>
                    <a:pt x="233171" y="726947"/>
                  </a:lnTo>
                  <a:lnTo>
                    <a:pt x="233171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94559" y="4480560"/>
              <a:ext cx="238125" cy="64135"/>
            </a:xfrm>
            <a:custGeom>
              <a:avLst/>
              <a:gdLst/>
              <a:ahLst/>
              <a:cxnLst/>
              <a:rect l="l" t="t" r="r" b="b"/>
              <a:pathLst>
                <a:path w="238125" h="64135">
                  <a:moveTo>
                    <a:pt x="237744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237744" y="64007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/>
          <p:nvPr/>
        </p:nvSpPr>
        <p:spPr>
          <a:xfrm>
            <a:off x="3058667" y="3977640"/>
            <a:ext cx="238125" cy="567055"/>
          </a:xfrm>
          <a:custGeom>
            <a:avLst/>
            <a:gdLst/>
            <a:ahLst/>
            <a:cxnLst/>
            <a:rect l="l" t="t" r="r" b="b"/>
            <a:pathLst>
              <a:path w="238125" h="567054">
                <a:moveTo>
                  <a:pt x="237744" y="0"/>
                </a:moveTo>
                <a:lnTo>
                  <a:pt x="0" y="0"/>
                </a:lnTo>
                <a:lnTo>
                  <a:pt x="0" y="566928"/>
                </a:lnTo>
                <a:lnTo>
                  <a:pt x="237744" y="566928"/>
                </a:lnTo>
                <a:lnTo>
                  <a:pt x="237744" y="0"/>
                </a:lnTo>
                <a:close/>
              </a:path>
            </a:pathLst>
          </a:custGeom>
          <a:solidFill>
            <a:srgbClr val="1E6A9A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4192523" y="2720339"/>
            <a:ext cx="782320" cy="1824355"/>
            <a:chOff x="4192523" y="2720339"/>
            <a:chExt cx="782320" cy="1824355"/>
          </a:xfrm>
        </p:grpSpPr>
        <p:sp>
          <p:nvSpPr>
            <p:cNvPr id="11" name="object 11" descr=""/>
            <p:cNvSpPr/>
            <p:nvPr/>
          </p:nvSpPr>
          <p:spPr>
            <a:xfrm>
              <a:off x="4192523" y="4059936"/>
              <a:ext cx="238125" cy="485140"/>
            </a:xfrm>
            <a:custGeom>
              <a:avLst/>
              <a:gdLst/>
              <a:ahLst/>
              <a:cxnLst/>
              <a:rect l="l" t="t" r="r" b="b"/>
              <a:pathLst>
                <a:path w="238125" h="485139">
                  <a:moveTo>
                    <a:pt x="237743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237743" y="48463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66843" y="2720339"/>
              <a:ext cx="238125" cy="1824355"/>
            </a:xfrm>
            <a:custGeom>
              <a:avLst/>
              <a:gdLst/>
              <a:ahLst/>
              <a:cxnLst/>
              <a:rect l="l" t="t" r="r" b="b"/>
              <a:pathLst>
                <a:path w="238125" h="1824354">
                  <a:moveTo>
                    <a:pt x="237743" y="0"/>
                  </a:moveTo>
                  <a:lnTo>
                    <a:pt x="0" y="0"/>
                  </a:lnTo>
                  <a:lnTo>
                    <a:pt x="0" y="1824228"/>
                  </a:lnTo>
                  <a:lnTo>
                    <a:pt x="237743" y="1824228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736591" y="4059936"/>
              <a:ext cx="238125" cy="485140"/>
            </a:xfrm>
            <a:custGeom>
              <a:avLst/>
              <a:gdLst/>
              <a:ahLst/>
              <a:cxnLst/>
              <a:rect l="l" t="t" r="r" b="b"/>
              <a:pathLst>
                <a:path w="238125" h="485139">
                  <a:moveTo>
                    <a:pt x="237744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237744" y="484631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EA94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330952" y="4302252"/>
            <a:ext cx="782320" cy="242570"/>
            <a:chOff x="5330952" y="4302252"/>
            <a:chExt cx="782320" cy="242570"/>
          </a:xfrm>
        </p:grpSpPr>
        <p:sp>
          <p:nvSpPr>
            <p:cNvPr id="15" name="object 15" descr=""/>
            <p:cNvSpPr/>
            <p:nvPr/>
          </p:nvSpPr>
          <p:spPr>
            <a:xfrm>
              <a:off x="5330952" y="4343400"/>
              <a:ext cx="238125" cy="201295"/>
            </a:xfrm>
            <a:custGeom>
              <a:avLst/>
              <a:gdLst/>
              <a:ahLst/>
              <a:cxnLst/>
              <a:rect l="l" t="t" r="r" b="b"/>
              <a:pathLst>
                <a:path w="238125" h="201295">
                  <a:moveTo>
                    <a:pt x="237744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237744" y="201168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600700" y="4302252"/>
              <a:ext cx="238125" cy="242570"/>
            </a:xfrm>
            <a:custGeom>
              <a:avLst/>
              <a:gdLst/>
              <a:ahLst/>
              <a:cxnLst/>
              <a:rect l="l" t="t" r="r" b="b"/>
              <a:pathLst>
                <a:path w="238125" h="242570">
                  <a:moveTo>
                    <a:pt x="237744" y="0"/>
                  </a:moveTo>
                  <a:lnTo>
                    <a:pt x="0" y="0"/>
                  </a:lnTo>
                  <a:lnTo>
                    <a:pt x="0" y="242316"/>
                  </a:lnTo>
                  <a:lnTo>
                    <a:pt x="237744" y="242316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875020" y="4425696"/>
              <a:ext cx="238125" cy="119380"/>
            </a:xfrm>
            <a:custGeom>
              <a:avLst/>
              <a:gdLst/>
              <a:ahLst/>
              <a:cxnLst/>
              <a:rect l="l" t="t" r="r" b="b"/>
              <a:pathLst>
                <a:path w="238125" h="119379">
                  <a:moveTo>
                    <a:pt x="237743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237743" y="118871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6EA94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6464808" y="3895344"/>
            <a:ext cx="782320" cy="649605"/>
            <a:chOff x="6464808" y="3895344"/>
            <a:chExt cx="782320" cy="649605"/>
          </a:xfrm>
        </p:grpSpPr>
        <p:sp>
          <p:nvSpPr>
            <p:cNvPr id="19" name="object 19" descr=""/>
            <p:cNvSpPr/>
            <p:nvPr/>
          </p:nvSpPr>
          <p:spPr>
            <a:xfrm>
              <a:off x="6464808" y="3977640"/>
              <a:ext cx="238125" cy="567055"/>
            </a:xfrm>
            <a:custGeom>
              <a:avLst/>
              <a:gdLst/>
              <a:ahLst/>
              <a:cxnLst/>
              <a:rect l="l" t="t" r="r" b="b"/>
              <a:pathLst>
                <a:path w="238125" h="567054">
                  <a:moveTo>
                    <a:pt x="237743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237743" y="566928"/>
                  </a:lnTo>
                  <a:lnTo>
                    <a:pt x="237743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39128" y="3977640"/>
              <a:ext cx="233679" cy="567055"/>
            </a:xfrm>
            <a:custGeom>
              <a:avLst/>
              <a:gdLst/>
              <a:ahLst/>
              <a:cxnLst/>
              <a:rect l="l" t="t" r="r" b="b"/>
              <a:pathLst>
                <a:path w="233679" h="567054">
                  <a:moveTo>
                    <a:pt x="233172" y="0"/>
                  </a:moveTo>
                  <a:lnTo>
                    <a:pt x="0" y="0"/>
                  </a:lnTo>
                  <a:lnTo>
                    <a:pt x="0" y="566928"/>
                  </a:lnTo>
                  <a:lnTo>
                    <a:pt x="233172" y="566928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008876" y="3895344"/>
              <a:ext cx="238125" cy="649605"/>
            </a:xfrm>
            <a:custGeom>
              <a:avLst/>
              <a:gdLst/>
              <a:ahLst/>
              <a:cxnLst/>
              <a:rect l="l" t="t" r="r" b="b"/>
              <a:pathLst>
                <a:path w="238125" h="649604">
                  <a:moveTo>
                    <a:pt x="237744" y="0"/>
                  </a:moveTo>
                  <a:lnTo>
                    <a:pt x="0" y="0"/>
                  </a:lnTo>
                  <a:lnTo>
                    <a:pt x="0" y="649223"/>
                  </a:lnTo>
                  <a:lnTo>
                    <a:pt x="237744" y="649223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6EA94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7603235" y="2272283"/>
            <a:ext cx="777240" cy="2272665"/>
            <a:chOff x="7603235" y="2272283"/>
            <a:chExt cx="777240" cy="2272665"/>
          </a:xfrm>
        </p:grpSpPr>
        <p:sp>
          <p:nvSpPr>
            <p:cNvPr id="23" name="object 23" descr=""/>
            <p:cNvSpPr/>
            <p:nvPr/>
          </p:nvSpPr>
          <p:spPr>
            <a:xfrm>
              <a:off x="7603235" y="4101083"/>
              <a:ext cx="233679" cy="443865"/>
            </a:xfrm>
            <a:custGeom>
              <a:avLst/>
              <a:gdLst/>
              <a:ahLst/>
              <a:cxnLst/>
              <a:rect l="l" t="t" r="r" b="b"/>
              <a:pathLst>
                <a:path w="233679" h="443864">
                  <a:moveTo>
                    <a:pt x="233172" y="0"/>
                  </a:moveTo>
                  <a:lnTo>
                    <a:pt x="0" y="0"/>
                  </a:lnTo>
                  <a:lnTo>
                    <a:pt x="0" y="443484"/>
                  </a:lnTo>
                  <a:lnTo>
                    <a:pt x="233172" y="443484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1E6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872983" y="4101083"/>
              <a:ext cx="238125" cy="443865"/>
            </a:xfrm>
            <a:custGeom>
              <a:avLst/>
              <a:gdLst/>
              <a:ahLst/>
              <a:cxnLst/>
              <a:rect l="l" t="t" r="r" b="b"/>
              <a:pathLst>
                <a:path w="238125" h="443864">
                  <a:moveTo>
                    <a:pt x="237744" y="0"/>
                  </a:moveTo>
                  <a:lnTo>
                    <a:pt x="0" y="0"/>
                  </a:lnTo>
                  <a:lnTo>
                    <a:pt x="0" y="443484"/>
                  </a:lnTo>
                  <a:lnTo>
                    <a:pt x="237744" y="44348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47303" y="2272283"/>
              <a:ext cx="233679" cy="2272665"/>
            </a:xfrm>
            <a:custGeom>
              <a:avLst/>
              <a:gdLst/>
              <a:ahLst/>
              <a:cxnLst/>
              <a:rect l="l" t="t" r="r" b="b"/>
              <a:pathLst>
                <a:path w="233679" h="2272665">
                  <a:moveTo>
                    <a:pt x="233172" y="0"/>
                  </a:moveTo>
                  <a:lnTo>
                    <a:pt x="0" y="0"/>
                  </a:lnTo>
                  <a:lnTo>
                    <a:pt x="0" y="2272284"/>
                  </a:lnTo>
                  <a:lnTo>
                    <a:pt x="233172" y="2272284"/>
                  </a:lnTo>
                  <a:lnTo>
                    <a:pt x="233172" y="0"/>
                  </a:lnTo>
                  <a:close/>
                </a:path>
              </a:pathLst>
            </a:custGeom>
            <a:solidFill>
              <a:srgbClr val="6EA94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83132" y="3283965"/>
            <a:ext cx="544195" cy="3022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080"/>
              </a:lnSpc>
              <a:spcBef>
                <a:spcPts val="114"/>
              </a:spcBef>
            </a:pPr>
            <a:r>
              <a:rPr dirty="0" sz="1100" spc="-25">
                <a:solidFill>
                  <a:srgbClr val="1E6A9A"/>
                </a:solidFill>
                <a:latin typeface="Calibri"/>
                <a:cs typeface="Calibri"/>
              </a:rPr>
              <a:t>25%</a:t>
            </a:r>
            <a:endParaRPr sz="1100">
              <a:latin typeface="Calibri"/>
              <a:cs typeface="Calibri"/>
            </a:endParaRPr>
          </a:p>
          <a:p>
            <a:pPr marL="281940">
              <a:lnSpc>
                <a:spcPts val="1080"/>
              </a:lnSpc>
            </a:pPr>
            <a:r>
              <a:rPr dirty="0" sz="1100" spc="-25">
                <a:solidFill>
                  <a:srgbClr val="37C7C1"/>
                </a:solidFill>
                <a:latin typeface="Calibri"/>
                <a:cs typeface="Calibri"/>
              </a:rPr>
              <a:t>23%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902967" y="3568446"/>
            <a:ext cx="27495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1E6A9A"/>
                </a:solidFill>
                <a:latin typeface="Calibri"/>
                <a:cs typeface="Calibri"/>
              </a:rPr>
              <a:t>18%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039236" y="3730193"/>
            <a:ext cx="27495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1E6A9A"/>
                </a:solidFill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175505" y="3811904"/>
            <a:ext cx="27495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1E6A9A"/>
                </a:solidFill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5348478" y="4096003"/>
            <a:ext cx="20129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1E6A9A"/>
                </a:solidFill>
                <a:latin typeface="Calibri"/>
                <a:cs typeface="Calibri"/>
              </a:rPr>
              <a:t>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448171" y="3622928"/>
            <a:ext cx="825500" cy="3035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562610">
              <a:lnSpc>
                <a:spcPts val="1085"/>
              </a:lnSpc>
              <a:spcBef>
                <a:spcPts val="114"/>
              </a:spcBef>
            </a:pPr>
            <a:r>
              <a:rPr dirty="0" sz="1100" spc="-25">
                <a:solidFill>
                  <a:srgbClr val="6EA943"/>
                </a:solidFill>
                <a:latin typeface="Calibri"/>
                <a:cs typeface="Calibri"/>
              </a:rPr>
              <a:t>16%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ts val="1085"/>
              </a:lnSpc>
            </a:pPr>
            <a:r>
              <a:rPr dirty="0" sz="1100">
                <a:solidFill>
                  <a:srgbClr val="1E6A9A"/>
                </a:solidFill>
                <a:latin typeface="Calibri"/>
                <a:cs typeface="Calibri"/>
              </a:rPr>
              <a:t>14%</a:t>
            </a:r>
            <a:r>
              <a:rPr dirty="0" sz="1100" spc="-35">
                <a:solidFill>
                  <a:srgbClr val="1E6A9A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37C7C1"/>
                </a:solidFill>
                <a:latin typeface="Calibri"/>
                <a:cs typeface="Calibri"/>
              </a:rPr>
              <a:t>14%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7584440" y="3852417"/>
            <a:ext cx="547370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>
                <a:solidFill>
                  <a:srgbClr val="1E6A9A"/>
                </a:solidFill>
                <a:latin typeface="Calibri"/>
                <a:cs typeface="Calibri"/>
              </a:rPr>
              <a:t>11%</a:t>
            </a:r>
            <a:r>
              <a:rPr dirty="0" sz="1100" spc="-20">
                <a:solidFill>
                  <a:srgbClr val="1E6A9A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37C7C1"/>
                </a:solidFill>
                <a:latin typeface="Calibri"/>
                <a:cs typeface="Calibri"/>
              </a:rPr>
              <a:t>11%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182114" y="4259326"/>
            <a:ext cx="30924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0">
                <a:solidFill>
                  <a:srgbClr val="37C7C1"/>
                </a:solidFill>
                <a:latin typeface="Calibri"/>
                <a:cs typeface="Calibri"/>
              </a:rPr>
              <a:t>1.5%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293109" y="4286758"/>
            <a:ext cx="30924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0">
                <a:solidFill>
                  <a:srgbClr val="37C7C1"/>
                </a:solidFill>
                <a:latin typeface="Calibri"/>
                <a:cs typeface="Calibri"/>
              </a:rPr>
              <a:t>0.3%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447794" y="2472689"/>
            <a:ext cx="27495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37C7C1"/>
                </a:solidFill>
                <a:latin typeface="Calibri"/>
                <a:cs typeface="Calibri"/>
              </a:rPr>
              <a:t>45%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620639" y="4055491"/>
            <a:ext cx="20129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37C7C1"/>
                </a:solidFill>
                <a:latin typeface="Calibri"/>
                <a:cs typeface="Calibri"/>
              </a:rPr>
              <a:t>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316863" y="3744595"/>
            <a:ext cx="27495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6EA943"/>
                </a:solidFill>
                <a:latin typeface="Calibri"/>
                <a:cs typeface="Calibri"/>
              </a:rPr>
              <a:t>13%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496439" y="4389882"/>
            <a:ext cx="18034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25">
                <a:solidFill>
                  <a:srgbClr val="6EA943"/>
                </a:solidFill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315715" y="4389882"/>
            <a:ext cx="49530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6225" algn="l"/>
              </a:tabLst>
            </a:pPr>
            <a:r>
              <a:rPr dirty="0" u="sng" sz="1000">
                <a:solidFill>
                  <a:srgbClr val="6EA943"/>
                </a:solidFill>
                <a:uFill>
                  <a:solidFill>
                    <a:srgbClr val="37C7C1"/>
                  </a:solidFill>
                </a:uFill>
                <a:latin typeface="Calibri"/>
                <a:cs typeface="Calibri"/>
              </a:rPr>
              <a:t>	</a:t>
            </a:r>
            <a:r>
              <a:rPr dirty="0" sz="1000" spc="75">
                <a:solidFill>
                  <a:srgbClr val="6EA943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6EA943"/>
                </a:solidFill>
                <a:latin typeface="Calibri"/>
                <a:cs typeface="Calibri"/>
              </a:rPr>
              <a:t>0%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725670" y="3784803"/>
            <a:ext cx="27495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6EA943"/>
                </a:solidFill>
                <a:latin typeface="Calibri"/>
                <a:cs typeface="Calibri"/>
              </a:rPr>
              <a:t>12%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897626" y="4150614"/>
            <a:ext cx="20129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6EA943"/>
                </a:solidFill>
                <a:latin typeface="Calibri"/>
                <a:cs typeface="Calibri"/>
              </a:rPr>
              <a:t>3%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134857" y="1999614"/>
            <a:ext cx="274955" cy="1955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5">
                <a:solidFill>
                  <a:srgbClr val="6EA943"/>
                </a:solidFill>
                <a:latin typeface="Calibri"/>
                <a:cs typeface="Calibri"/>
              </a:rPr>
              <a:t>56%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845311" y="4655946"/>
            <a:ext cx="66294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solidFill>
                  <a:srgbClr val="3D4A50"/>
                </a:solidFill>
                <a:latin typeface="Calibri"/>
                <a:cs typeface="Calibri"/>
              </a:rPr>
              <a:t>Nuclear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187701" y="4655946"/>
            <a:ext cx="25527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5">
                <a:solidFill>
                  <a:srgbClr val="3D4A50"/>
                </a:solidFill>
                <a:latin typeface="Calibri"/>
                <a:cs typeface="Calibri"/>
              </a:rPr>
              <a:t>Oil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258058" y="4655946"/>
            <a:ext cx="38290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20">
                <a:solidFill>
                  <a:srgbClr val="3D4A50"/>
                </a:solidFill>
                <a:latin typeface="Calibri"/>
                <a:cs typeface="Calibri"/>
              </a:rPr>
              <a:t>Coal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089653" y="4655946"/>
            <a:ext cx="995044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>
                <a:solidFill>
                  <a:srgbClr val="3D4A50"/>
                </a:solidFill>
                <a:latin typeface="Calibri"/>
                <a:cs typeface="Calibri"/>
              </a:rPr>
              <a:t>Natural</a:t>
            </a:r>
            <a:r>
              <a:rPr dirty="0" sz="1550" spc="120">
                <a:solidFill>
                  <a:srgbClr val="3D4A50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3D4A50"/>
                </a:solidFill>
                <a:latin typeface="Calibri"/>
                <a:cs typeface="Calibri"/>
              </a:rPr>
              <a:t>Gas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5435853" y="4655946"/>
            <a:ext cx="52895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solidFill>
                  <a:srgbClr val="3D4A50"/>
                </a:solidFill>
                <a:latin typeface="Calibri"/>
                <a:cs typeface="Calibri"/>
              </a:rPr>
              <a:t>Hydro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6523990" y="4655946"/>
            <a:ext cx="670560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solidFill>
                  <a:srgbClr val="3D4A50"/>
                </a:solidFill>
                <a:latin typeface="Calibri"/>
                <a:cs typeface="Calibri"/>
              </a:rPr>
              <a:t>Imports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7485126" y="4655946"/>
            <a:ext cx="101790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-10">
                <a:solidFill>
                  <a:srgbClr val="3D4A50"/>
                </a:solidFill>
                <a:latin typeface="Calibri"/>
                <a:cs typeface="Calibri"/>
              </a:rPr>
              <a:t>Renewables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832103" y="2638044"/>
            <a:ext cx="109855" cy="114300"/>
          </a:xfrm>
          <a:custGeom>
            <a:avLst/>
            <a:gdLst/>
            <a:ahLst/>
            <a:cxnLst/>
            <a:rect l="l" t="t" r="r" b="b"/>
            <a:pathLst>
              <a:path w="109855" h="114300">
                <a:moveTo>
                  <a:pt x="109728" y="0"/>
                </a:moveTo>
                <a:lnTo>
                  <a:pt x="0" y="0"/>
                </a:lnTo>
                <a:lnTo>
                  <a:pt x="0" y="114300"/>
                </a:lnTo>
                <a:lnTo>
                  <a:pt x="109728" y="114300"/>
                </a:lnTo>
                <a:lnTo>
                  <a:pt x="109728" y="0"/>
                </a:lnTo>
                <a:close/>
              </a:path>
            </a:pathLst>
          </a:custGeom>
          <a:solidFill>
            <a:srgbClr val="1E6A9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 descr=""/>
          <p:cNvSpPr txBox="1"/>
          <p:nvPr/>
        </p:nvSpPr>
        <p:spPr>
          <a:xfrm>
            <a:off x="981862" y="2540889"/>
            <a:ext cx="43815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20">
                <a:solidFill>
                  <a:srgbClr val="1E6A9A"/>
                </a:solidFill>
                <a:latin typeface="Calibri"/>
                <a:cs typeface="Calibri"/>
              </a:rPr>
              <a:t>2000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2" name="object 52" descr=""/>
          <p:cNvSpPr/>
          <p:nvPr/>
        </p:nvSpPr>
        <p:spPr>
          <a:xfrm>
            <a:off x="1764792" y="26380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0"/>
                </a:lnTo>
                <a:lnTo>
                  <a:pt x="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37C7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 descr=""/>
          <p:cNvSpPr txBox="1"/>
          <p:nvPr/>
        </p:nvSpPr>
        <p:spPr>
          <a:xfrm>
            <a:off x="1916938" y="2540889"/>
            <a:ext cx="43815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20">
                <a:solidFill>
                  <a:srgbClr val="37C7C1"/>
                </a:solidFill>
                <a:latin typeface="Calibri"/>
                <a:cs typeface="Calibri"/>
              </a:rPr>
              <a:t>2022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54" name="object 54" descr=""/>
          <p:cNvSpPr/>
          <p:nvPr/>
        </p:nvSpPr>
        <p:spPr>
          <a:xfrm>
            <a:off x="2702051" y="2638044"/>
            <a:ext cx="109855" cy="114300"/>
          </a:xfrm>
          <a:custGeom>
            <a:avLst/>
            <a:gdLst/>
            <a:ahLst/>
            <a:cxnLst/>
            <a:rect l="l" t="t" r="r" b="b"/>
            <a:pathLst>
              <a:path w="109855" h="114300">
                <a:moveTo>
                  <a:pt x="109727" y="0"/>
                </a:moveTo>
                <a:lnTo>
                  <a:pt x="0" y="0"/>
                </a:lnTo>
                <a:lnTo>
                  <a:pt x="0" y="114300"/>
                </a:lnTo>
                <a:lnTo>
                  <a:pt x="109727" y="114300"/>
                </a:lnTo>
                <a:lnTo>
                  <a:pt x="109727" y="0"/>
                </a:lnTo>
                <a:close/>
              </a:path>
            </a:pathLst>
          </a:custGeom>
          <a:solidFill>
            <a:srgbClr val="6EA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 txBox="1"/>
          <p:nvPr/>
        </p:nvSpPr>
        <p:spPr>
          <a:xfrm>
            <a:off x="2852166" y="2540889"/>
            <a:ext cx="80391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>
                <a:solidFill>
                  <a:srgbClr val="6EA943"/>
                </a:solidFill>
                <a:latin typeface="Calibri"/>
                <a:cs typeface="Calibri"/>
              </a:rPr>
              <a:t>2040</a:t>
            </a:r>
            <a:r>
              <a:rPr dirty="0" sz="1550" spc="80">
                <a:solidFill>
                  <a:srgbClr val="6EA943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6EA943"/>
                </a:solidFill>
                <a:latin typeface="Calibri"/>
                <a:cs typeface="Calibri"/>
              </a:rPr>
              <a:t>(S3)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7621523" y="5031541"/>
            <a:ext cx="709295" cy="519430"/>
            <a:chOff x="7621523" y="5031541"/>
            <a:chExt cx="709295" cy="519430"/>
          </a:xfrm>
        </p:grpSpPr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3107" y="5031541"/>
              <a:ext cx="227583" cy="491434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6135" y="5065775"/>
              <a:ext cx="164592" cy="475488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1523" y="5134355"/>
              <a:ext cx="347472" cy="416052"/>
            </a:xfrm>
            <a:prstGeom prst="rect">
              <a:avLst/>
            </a:prstGeom>
          </p:spPr>
        </p:pic>
      </p:grpSp>
      <p:pic>
        <p:nvPicPr>
          <p:cNvPr id="60" name="object 6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9983" y="5070347"/>
            <a:ext cx="237744" cy="457199"/>
          </a:xfrm>
          <a:prstGeom prst="rect">
            <a:avLst/>
          </a:prstGeom>
        </p:spPr>
      </p:pic>
      <p:pic>
        <p:nvPicPr>
          <p:cNvPr id="61" name="object 6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90211" y="5042915"/>
            <a:ext cx="186944" cy="38841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171700" y="5079491"/>
            <a:ext cx="269748" cy="34747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0119" y="5088635"/>
            <a:ext cx="374903" cy="356616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64408" y="5111496"/>
            <a:ext cx="379475" cy="333755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12574" y="5106923"/>
            <a:ext cx="485889" cy="313266"/>
          </a:xfrm>
          <a:prstGeom prst="rect">
            <a:avLst/>
          </a:prstGeom>
        </p:spPr>
      </p:pic>
      <p:sp>
        <p:nvSpPr>
          <p:cNvPr id="66" name="object 66" descr=""/>
          <p:cNvSpPr txBox="1"/>
          <p:nvPr/>
        </p:nvSpPr>
        <p:spPr>
          <a:xfrm>
            <a:off x="246379" y="5679440"/>
            <a:ext cx="8646795" cy="5054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dirty="0" sz="1050" spc="-10">
                <a:latin typeface="Calibri"/>
                <a:cs typeface="Calibri"/>
              </a:rPr>
              <a:t>Source:</a:t>
            </a:r>
            <a:r>
              <a:rPr dirty="0" sz="1050" spc="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ISO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New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England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Net</a:t>
            </a:r>
            <a:r>
              <a:rPr dirty="0" u="sng" sz="105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Energy</a:t>
            </a:r>
            <a:r>
              <a:rPr dirty="0" u="sng" sz="105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and</a:t>
            </a:r>
            <a:r>
              <a:rPr dirty="0" u="sng" sz="105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Peak</a:t>
            </a:r>
            <a:r>
              <a:rPr dirty="0" u="sng" sz="105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Load</a:t>
            </a:r>
            <a:r>
              <a:rPr dirty="0" u="sng" sz="1050" spc="-3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by</a:t>
            </a:r>
            <a:r>
              <a:rPr dirty="0" u="sng" sz="105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1"/>
              </a:rPr>
              <a:t>Source</a:t>
            </a:r>
            <a:r>
              <a:rPr dirty="0" sz="1050">
                <a:solidFill>
                  <a:srgbClr val="61777E"/>
                </a:solidFill>
                <a:latin typeface="Calibri"/>
                <a:cs typeface="Calibri"/>
              </a:rPr>
              <a:t>;</a:t>
            </a:r>
            <a:r>
              <a:rPr dirty="0" sz="1050" spc="55">
                <a:solidFill>
                  <a:srgbClr val="61777E"/>
                </a:solidFill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data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2022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is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preliminary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subject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to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resettlement;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data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for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2040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is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based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on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Scenario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3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25">
                <a:latin typeface="Calibri"/>
                <a:cs typeface="Calibri"/>
              </a:rPr>
              <a:t>of</a:t>
            </a:r>
            <a:endParaRPr sz="1050">
              <a:latin typeface="Calibri"/>
              <a:cs typeface="Calibri"/>
            </a:endParaRPr>
          </a:p>
          <a:p>
            <a:pPr algn="ctr" marL="12065">
              <a:lnSpc>
                <a:spcPct val="100000"/>
              </a:lnSpc>
            </a:pP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5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ISO</a:t>
            </a:r>
            <a:r>
              <a:rPr dirty="0" sz="1050" spc="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New</a:t>
            </a:r>
            <a:r>
              <a:rPr dirty="0" sz="1050" spc="-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England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2021</a:t>
            </a:r>
            <a:r>
              <a:rPr dirty="0" u="sng" sz="1050" spc="-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Economic</a:t>
            </a:r>
            <a:r>
              <a:rPr dirty="0" u="sng" sz="1050" spc="4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Study:</a:t>
            </a:r>
            <a:r>
              <a:rPr dirty="0" u="sng" sz="105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Future Grid</a:t>
            </a:r>
            <a:r>
              <a:rPr dirty="0" u="sng" sz="1050" spc="-2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 spc="-1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Reliability</a:t>
            </a:r>
            <a:r>
              <a:rPr dirty="0" u="sng" sz="1050" spc="-6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Study</a:t>
            </a:r>
            <a:r>
              <a:rPr dirty="0" u="sng" sz="1050" spc="1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Phase</a:t>
            </a:r>
            <a:r>
              <a:rPr dirty="0" u="sng" sz="1050" spc="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 </a:t>
            </a:r>
            <a:r>
              <a:rPr dirty="0" u="sng" sz="1050" spc="-25">
                <a:solidFill>
                  <a:srgbClr val="1794D2"/>
                </a:solidFill>
                <a:uFill>
                  <a:solidFill>
                    <a:srgbClr val="1794D2"/>
                  </a:solidFill>
                </a:uFill>
                <a:latin typeface="Calibri"/>
                <a:cs typeface="Calibri"/>
                <a:hlinkClick r:id="rId12"/>
              </a:rPr>
              <a:t>1</a:t>
            </a:r>
            <a:r>
              <a:rPr dirty="0" sz="1050" spc="-25"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  <a:p>
            <a:pPr algn="ctr" marL="11430">
              <a:lnSpc>
                <a:spcPct val="100000"/>
              </a:lnSpc>
              <a:spcBef>
                <a:spcPts val="5"/>
              </a:spcBef>
            </a:pPr>
            <a:r>
              <a:rPr dirty="0" sz="1050" spc="-10">
                <a:latin typeface="Calibri"/>
                <a:cs typeface="Calibri"/>
              </a:rPr>
              <a:t>Renewables</a:t>
            </a:r>
            <a:r>
              <a:rPr dirty="0" sz="1050" spc="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include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landfill</a:t>
            </a:r>
            <a:r>
              <a:rPr dirty="0" sz="1050" spc="-4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gas,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biomass, other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biomass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gas,</a:t>
            </a:r>
            <a:r>
              <a:rPr dirty="0" sz="1050" spc="5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wind,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grid-scale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solar,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-20">
                <a:latin typeface="Calibri"/>
                <a:cs typeface="Calibri"/>
              </a:rPr>
              <a:t>behind-</a:t>
            </a:r>
            <a:r>
              <a:rPr dirty="0" sz="1050" spc="-10">
                <a:latin typeface="Calibri"/>
                <a:cs typeface="Calibri"/>
              </a:rPr>
              <a:t>the-</a:t>
            </a:r>
            <a:r>
              <a:rPr dirty="0" sz="1050">
                <a:latin typeface="Calibri"/>
                <a:cs typeface="Calibri"/>
              </a:rPr>
              <a:t>meter</a:t>
            </a:r>
            <a:r>
              <a:rPr dirty="0" sz="1050" spc="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solar,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municipal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solid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waste,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-3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miscellaneous</a:t>
            </a:r>
            <a:r>
              <a:rPr dirty="0" sz="1050" spc="30">
                <a:latin typeface="Calibri"/>
                <a:cs typeface="Calibri"/>
              </a:rPr>
              <a:t> </a:t>
            </a:r>
            <a:r>
              <a:rPr dirty="0" sz="1050" spc="-10">
                <a:latin typeface="Calibri"/>
                <a:cs typeface="Calibri"/>
              </a:rPr>
              <a:t>fuels</a:t>
            </a:r>
            <a:r>
              <a:rPr dirty="0" sz="1050" spc="-10">
                <a:solidFill>
                  <a:srgbClr val="61777E"/>
                </a:solidFill>
                <a:latin typeface="Calibri"/>
                <a:cs typeface="Calibri"/>
              </a:rPr>
              <a:t>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71" name="object 7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67" name="object 67" descr=""/>
          <p:cNvSpPr txBox="1"/>
          <p:nvPr/>
        </p:nvSpPr>
        <p:spPr>
          <a:xfrm>
            <a:off x="2101342" y="1584197"/>
            <a:ext cx="49409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Percent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Total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Electric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Energy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Production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Source</a:t>
            </a:r>
            <a:endParaRPr sz="1800">
              <a:latin typeface="Calibri"/>
              <a:cs typeface="Calibri"/>
            </a:endParaRPr>
          </a:p>
          <a:p>
            <a:pPr algn="ctr" marL="508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(Past,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Present,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Future)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496011" y="310718"/>
            <a:ext cx="609346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Dramatic</a:t>
            </a:r>
            <a:r>
              <a:rPr dirty="0" sz="3200" spc="-55"/>
              <a:t> </a:t>
            </a:r>
            <a:r>
              <a:rPr dirty="0" sz="3200"/>
              <a:t>Changes</a:t>
            </a:r>
            <a:r>
              <a:rPr dirty="0" sz="3200" spc="-100"/>
              <a:t> </a:t>
            </a:r>
            <a:r>
              <a:rPr dirty="0" sz="3200"/>
              <a:t>in</a:t>
            </a:r>
            <a:r>
              <a:rPr dirty="0" sz="3200" spc="-50"/>
              <a:t> </a:t>
            </a:r>
            <a:r>
              <a:rPr dirty="0" sz="3200"/>
              <a:t>the</a:t>
            </a:r>
            <a:r>
              <a:rPr dirty="0" sz="3200" spc="-80"/>
              <a:t> </a:t>
            </a:r>
            <a:r>
              <a:rPr dirty="0" sz="3200"/>
              <a:t>Energy</a:t>
            </a:r>
            <a:r>
              <a:rPr dirty="0" sz="3200" spc="-25"/>
              <a:t> Mix</a:t>
            </a:r>
            <a:endParaRPr sz="3200"/>
          </a:p>
        </p:txBody>
      </p:sp>
      <p:sp>
        <p:nvSpPr>
          <p:cNvPr id="69" name="object 69" descr=""/>
          <p:cNvSpPr txBox="1"/>
          <p:nvPr/>
        </p:nvSpPr>
        <p:spPr>
          <a:xfrm>
            <a:off x="496011" y="809066"/>
            <a:ext cx="76765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New</a:t>
            </a:r>
            <a:r>
              <a:rPr dirty="0" sz="1800" spc="-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England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made</a:t>
            </a:r>
            <a:r>
              <a:rPr dirty="0" sz="1800" spc="-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a</a:t>
            </a:r>
            <a:r>
              <a:rPr dirty="0" sz="1800" spc="-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major</a:t>
            </a:r>
            <a:r>
              <a:rPr dirty="0" sz="1800" spc="-6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shift</a:t>
            </a:r>
            <a:r>
              <a:rPr dirty="0" sz="1800" spc="2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from</a:t>
            </a:r>
            <a:r>
              <a:rPr dirty="0" sz="1800" spc="-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coal</a:t>
            </a:r>
            <a:r>
              <a:rPr dirty="0" sz="1800" spc="-3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and</a:t>
            </a:r>
            <a:r>
              <a:rPr dirty="0" sz="1800" spc="-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oil to</a:t>
            </a:r>
            <a:r>
              <a:rPr dirty="0" sz="1800" spc="-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natural</a:t>
            </a:r>
            <a:r>
              <a:rPr dirty="0" sz="1800" spc="-7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gas</a:t>
            </a:r>
            <a:r>
              <a:rPr dirty="0" sz="1800" spc="-3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over</a:t>
            </a:r>
            <a:r>
              <a:rPr dirty="0" sz="1800" spc="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the</a:t>
            </a:r>
            <a:r>
              <a:rPr dirty="0" sz="1800" spc="-5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past</a:t>
            </a:r>
            <a:r>
              <a:rPr dirty="0" sz="1800" spc="2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spc="-25" i="1">
                <a:solidFill>
                  <a:srgbClr val="050505"/>
                </a:solidFill>
                <a:latin typeface="Calibri"/>
                <a:cs typeface="Calibri"/>
              </a:rPr>
              <a:t>two</a:t>
            </a:r>
            <a:r>
              <a:rPr dirty="0" sz="1800" spc="-2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decades</a:t>
            </a:r>
            <a:r>
              <a:rPr dirty="0" sz="1800">
                <a:solidFill>
                  <a:srgbClr val="050505"/>
                </a:solidFill>
                <a:latin typeface="Calibri"/>
                <a:cs typeface="Calibri"/>
              </a:rPr>
              <a:t>,</a:t>
            </a:r>
            <a:r>
              <a:rPr dirty="0" sz="1800" spc="-40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and</a:t>
            </a:r>
            <a:r>
              <a:rPr dirty="0" sz="1800" spc="-5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is</a:t>
            </a:r>
            <a:r>
              <a:rPr dirty="0" sz="1800" spc="3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shifting</a:t>
            </a:r>
            <a:r>
              <a:rPr dirty="0" sz="1800" spc="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to</a:t>
            </a:r>
            <a:r>
              <a:rPr dirty="0" sz="1800" spc="-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renewable</a:t>
            </a:r>
            <a:r>
              <a:rPr dirty="0" sz="1800" spc="-5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energy</a:t>
            </a:r>
            <a:r>
              <a:rPr dirty="0" sz="1800" spc="-3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in</a:t>
            </a:r>
            <a:r>
              <a:rPr dirty="0" sz="1800" spc="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the</a:t>
            </a:r>
            <a:r>
              <a:rPr dirty="0" sz="1800" spc="-2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coming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50505"/>
                </a:solidFill>
                <a:latin typeface="Calibri"/>
                <a:cs typeface="Calibri"/>
              </a:rPr>
              <a:t>decades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00319" y="1828800"/>
            <a:ext cx="3796665" cy="4006215"/>
            <a:chOff x="2700319" y="1828800"/>
            <a:chExt cx="3796665" cy="4006215"/>
          </a:xfrm>
        </p:grpSpPr>
        <p:sp>
          <p:nvSpPr>
            <p:cNvPr id="3" name="object 3" descr=""/>
            <p:cNvSpPr/>
            <p:nvPr/>
          </p:nvSpPr>
          <p:spPr>
            <a:xfrm>
              <a:off x="4598288" y="2038222"/>
              <a:ext cx="1898650" cy="3776345"/>
            </a:xfrm>
            <a:custGeom>
              <a:avLst/>
              <a:gdLst/>
              <a:ahLst/>
              <a:cxnLst/>
              <a:rect l="l" t="t" r="r" b="b"/>
              <a:pathLst>
                <a:path w="1898650" h="3776345">
                  <a:moveTo>
                    <a:pt x="0" y="0"/>
                  </a:moveTo>
                  <a:lnTo>
                    <a:pt x="0" y="949071"/>
                  </a:lnTo>
                  <a:lnTo>
                    <a:pt x="48463" y="950294"/>
                  </a:lnTo>
                  <a:lnTo>
                    <a:pt x="96355" y="953926"/>
                  </a:lnTo>
                  <a:lnTo>
                    <a:pt x="143610" y="959912"/>
                  </a:lnTo>
                  <a:lnTo>
                    <a:pt x="190164" y="968197"/>
                  </a:lnTo>
                  <a:lnTo>
                    <a:pt x="235954" y="978725"/>
                  </a:lnTo>
                  <a:lnTo>
                    <a:pt x="280916" y="991441"/>
                  </a:lnTo>
                  <a:lnTo>
                    <a:pt x="324985" y="1006289"/>
                  </a:lnTo>
                  <a:lnTo>
                    <a:pt x="368097" y="1023215"/>
                  </a:lnTo>
                  <a:lnTo>
                    <a:pt x="410189" y="1042163"/>
                  </a:lnTo>
                  <a:lnTo>
                    <a:pt x="451195" y="1063078"/>
                  </a:lnTo>
                  <a:lnTo>
                    <a:pt x="491053" y="1085905"/>
                  </a:lnTo>
                  <a:lnTo>
                    <a:pt x="529699" y="1110587"/>
                  </a:lnTo>
                  <a:lnTo>
                    <a:pt x="567067" y="1137071"/>
                  </a:lnTo>
                  <a:lnTo>
                    <a:pt x="603094" y="1165300"/>
                  </a:lnTo>
                  <a:lnTo>
                    <a:pt x="637717" y="1195219"/>
                  </a:lnTo>
                  <a:lnTo>
                    <a:pt x="670870" y="1226774"/>
                  </a:lnTo>
                  <a:lnTo>
                    <a:pt x="702490" y="1259908"/>
                  </a:lnTo>
                  <a:lnTo>
                    <a:pt x="732513" y="1294566"/>
                  </a:lnTo>
                  <a:lnTo>
                    <a:pt x="760875" y="1330693"/>
                  </a:lnTo>
                  <a:lnTo>
                    <a:pt x="787512" y="1368235"/>
                  </a:lnTo>
                  <a:lnTo>
                    <a:pt x="812359" y="1407134"/>
                  </a:lnTo>
                  <a:lnTo>
                    <a:pt x="835353" y="1447337"/>
                  </a:lnTo>
                  <a:lnTo>
                    <a:pt x="856430" y="1488788"/>
                  </a:lnTo>
                  <a:lnTo>
                    <a:pt x="875525" y="1531431"/>
                  </a:lnTo>
                  <a:lnTo>
                    <a:pt x="892575" y="1575212"/>
                  </a:lnTo>
                  <a:lnTo>
                    <a:pt x="907515" y="1620074"/>
                  </a:lnTo>
                  <a:lnTo>
                    <a:pt x="920281" y="1665963"/>
                  </a:lnTo>
                  <a:lnTo>
                    <a:pt x="930810" y="1712824"/>
                  </a:lnTo>
                  <a:lnTo>
                    <a:pt x="939038" y="1760601"/>
                  </a:lnTo>
                  <a:lnTo>
                    <a:pt x="944903" y="1809096"/>
                  </a:lnTo>
                  <a:lnTo>
                    <a:pt x="948271" y="1857310"/>
                  </a:lnTo>
                  <a:lnTo>
                    <a:pt x="949191" y="1905174"/>
                  </a:lnTo>
                  <a:lnTo>
                    <a:pt x="947713" y="1952623"/>
                  </a:lnTo>
                  <a:lnTo>
                    <a:pt x="943888" y="1999587"/>
                  </a:lnTo>
                  <a:lnTo>
                    <a:pt x="937766" y="2045999"/>
                  </a:lnTo>
                  <a:lnTo>
                    <a:pt x="929398" y="2091791"/>
                  </a:lnTo>
                  <a:lnTo>
                    <a:pt x="918835" y="2136896"/>
                  </a:lnTo>
                  <a:lnTo>
                    <a:pt x="906125" y="2181245"/>
                  </a:lnTo>
                  <a:lnTo>
                    <a:pt x="891321" y="2224772"/>
                  </a:lnTo>
                  <a:lnTo>
                    <a:pt x="874471" y="2267408"/>
                  </a:lnTo>
                  <a:lnTo>
                    <a:pt x="855628" y="2309086"/>
                  </a:lnTo>
                  <a:lnTo>
                    <a:pt x="834840" y="2349739"/>
                  </a:lnTo>
                  <a:lnTo>
                    <a:pt x="812159" y="2389297"/>
                  </a:lnTo>
                  <a:lnTo>
                    <a:pt x="787634" y="2427695"/>
                  </a:lnTo>
                  <a:lnTo>
                    <a:pt x="761317" y="2464863"/>
                  </a:lnTo>
                  <a:lnTo>
                    <a:pt x="733257" y="2500735"/>
                  </a:lnTo>
                  <a:lnTo>
                    <a:pt x="703506" y="2535242"/>
                  </a:lnTo>
                  <a:lnTo>
                    <a:pt x="672112" y="2568318"/>
                  </a:lnTo>
                  <a:lnTo>
                    <a:pt x="639128" y="2599893"/>
                  </a:lnTo>
                  <a:lnTo>
                    <a:pt x="604602" y="2629901"/>
                  </a:lnTo>
                  <a:lnTo>
                    <a:pt x="568587" y="2658274"/>
                  </a:lnTo>
                  <a:lnTo>
                    <a:pt x="531131" y="2684944"/>
                  </a:lnTo>
                  <a:lnTo>
                    <a:pt x="492285" y="2709844"/>
                  </a:lnTo>
                  <a:lnTo>
                    <a:pt x="452100" y="2732906"/>
                  </a:lnTo>
                  <a:lnTo>
                    <a:pt x="410627" y="2754061"/>
                  </a:lnTo>
                  <a:lnTo>
                    <a:pt x="367915" y="2773243"/>
                  </a:lnTo>
                  <a:lnTo>
                    <a:pt x="324014" y="2790384"/>
                  </a:lnTo>
                  <a:lnTo>
                    <a:pt x="278977" y="2805415"/>
                  </a:lnTo>
                  <a:lnTo>
                    <a:pt x="232851" y="2818270"/>
                  </a:lnTo>
                  <a:lnTo>
                    <a:pt x="185689" y="2828881"/>
                  </a:lnTo>
                  <a:lnTo>
                    <a:pt x="137540" y="2837179"/>
                  </a:lnTo>
                  <a:lnTo>
                    <a:pt x="275209" y="3776243"/>
                  </a:lnTo>
                  <a:lnTo>
                    <a:pt x="323201" y="3768592"/>
                  </a:lnTo>
                  <a:lnTo>
                    <a:pt x="370749" y="3759775"/>
                  </a:lnTo>
                  <a:lnTo>
                    <a:pt x="417839" y="3749807"/>
                  </a:lnTo>
                  <a:lnTo>
                    <a:pt x="464458" y="3738705"/>
                  </a:lnTo>
                  <a:lnTo>
                    <a:pt x="510592" y="3726485"/>
                  </a:lnTo>
                  <a:lnTo>
                    <a:pt x="556226" y="3713162"/>
                  </a:lnTo>
                  <a:lnTo>
                    <a:pt x="601347" y="3698752"/>
                  </a:lnTo>
                  <a:lnTo>
                    <a:pt x="645941" y="3683273"/>
                  </a:lnTo>
                  <a:lnTo>
                    <a:pt x="689994" y="3666739"/>
                  </a:lnTo>
                  <a:lnTo>
                    <a:pt x="733492" y="3649166"/>
                  </a:lnTo>
                  <a:lnTo>
                    <a:pt x="776422" y="3630571"/>
                  </a:lnTo>
                  <a:lnTo>
                    <a:pt x="818770" y="3610970"/>
                  </a:lnTo>
                  <a:lnTo>
                    <a:pt x="860522" y="3590378"/>
                  </a:lnTo>
                  <a:lnTo>
                    <a:pt x="901664" y="3568812"/>
                  </a:lnTo>
                  <a:lnTo>
                    <a:pt x="942182" y="3546287"/>
                  </a:lnTo>
                  <a:lnTo>
                    <a:pt x="982062" y="3522821"/>
                  </a:lnTo>
                  <a:lnTo>
                    <a:pt x="1021291" y="3498427"/>
                  </a:lnTo>
                  <a:lnTo>
                    <a:pt x="1059855" y="3473124"/>
                  </a:lnTo>
                  <a:lnTo>
                    <a:pt x="1097740" y="3446925"/>
                  </a:lnTo>
                  <a:lnTo>
                    <a:pt x="1134932" y="3419849"/>
                  </a:lnTo>
                  <a:lnTo>
                    <a:pt x="1171417" y="3391910"/>
                  </a:lnTo>
                  <a:lnTo>
                    <a:pt x="1207181" y="3363125"/>
                  </a:lnTo>
                  <a:lnTo>
                    <a:pt x="1242211" y="3333509"/>
                  </a:lnTo>
                  <a:lnTo>
                    <a:pt x="1276493" y="3303079"/>
                  </a:lnTo>
                  <a:lnTo>
                    <a:pt x="1310013" y="3271851"/>
                  </a:lnTo>
                  <a:lnTo>
                    <a:pt x="1342757" y="3239840"/>
                  </a:lnTo>
                  <a:lnTo>
                    <a:pt x="1374711" y="3207062"/>
                  </a:lnTo>
                  <a:lnTo>
                    <a:pt x="1405862" y="3173535"/>
                  </a:lnTo>
                  <a:lnTo>
                    <a:pt x="1436195" y="3139273"/>
                  </a:lnTo>
                  <a:lnTo>
                    <a:pt x="1465697" y="3104292"/>
                  </a:lnTo>
                  <a:lnTo>
                    <a:pt x="1494354" y="3068610"/>
                  </a:lnTo>
                  <a:lnTo>
                    <a:pt x="1522152" y="3032240"/>
                  </a:lnTo>
                  <a:lnTo>
                    <a:pt x="1549078" y="2995201"/>
                  </a:lnTo>
                  <a:lnTo>
                    <a:pt x="1575117" y="2957507"/>
                  </a:lnTo>
                  <a:lnTo>
                    <a:pt x="1600255" y="2919175"/>
                  </a:lnTo>
                  <a:lnTo>
                    <a:pt x="1624480" y="2880220"/>
                  </a:lnTo>
                  <a:lnTo>
                    <a:pt x="1647776" y="2840659"/>
                  </a:lnTo>
                  <a:lnTo>
                    <a:pt x="1670131" y="2800508"/>
                  </a:lnTo>
                  <a:lnTo>
                    <a:pt x="1691530" y="2759782"/>
                  </a:lnTo>
                  <a:lnTo>
                    <a:pt x="1711959" y="2718498"/>
                  </a:lnTo>
                  <a:lnTo>
                    <a:pt x="1731406" y="2676671"/>
                  </a:lnTo>
                  <a:lnTo>
                    <a:pt x="1749855" y="2634318"/>
                  </a:lnTo>
                  <a:lnTo>
                    <a:pt x="1767293" y="2591455"/>
                  </a:lnTo>
                  <a:lnTo>
                    <a:pt x="1783706" y="2548097"/>
                  </a:lnTo>
                  <a:lnTo>
                    <a:pt x="1799080" y="2504261"/>
                  </a:lnTo>
                  <a:lnTo>
                    <a:pt x="1813403" y="2459963"/>
                  </a:lnTo>
                  <a:lnTo>
                    <a:pt x="1826658" y="2415218"/>
                  </a:lnTo>
                  <a:lnTo>
                    <a:pt x="1838834" y="2370043"/>
                  </a:lnTo>
                  <a:lnTo>
                    <a:pt x="1849916" y="2324453"/>
                  </a:lnTo>
                  <a:lnTo>
                    <a:pt x="1859890" y="2278465"/>
                  </a:lnTo>
                  <a:lnTo>
                    <a:pt x="1868742" y="2232095"/>
                  </a:lnTo>
                  <a:lnTo>
                    <a:pt x="1876459" y="2185359"/>
                  </a:lnTo>
                  <a:lnTo>
                    <a:pt x="1883027" y="2138272"/>
                  </a:lnTo>
                  <a:lnTo>
                    <a:pt x="1888431" y="2090850"/>
                  </a:lnTo>
                  <a:lnTo>
                    <a:pt x="1892659" y="2043111"/>
                  </a:lnTo>
                  <a:lnTo>
                    <a:pt x="1895695" y="1995069"/>
                  </a:lnTo>
                  <a:lnTo>
                    <a:pt x="1897528" y="1946740"/>
                  </a:lnTo>
                  <a:lnTo>
                    <a:pt x="1898141" y="1898141"/>
                  </a:lnTo>
                  <a:lnTo>
                    <a:pt x="1897540" y="1849898"/>
                  </a:lnTo>
                  <a:lnTo>
                    <a:pt x="1895747" y="1801951"/>
                  </a:lnTo>
                  <a:lnTo>
                    <a:pt x="1892775" y="1754314"/>
                  </a:lnTo>
                  <a:lnTo>
                    <a:pt x="1888639" y="1707002"/>
                  </a:lnTo>
                  <a:lnTo>
                    <a:pt x="1883353" y="1660029"/>
                  </a:lnTo>
                  <a:lnTo>
                    <a:pt x="1876932" y="1613409"/>
                  </a:lnTo>
                  <a:lnTo>
                    <a:pt x="1869389" y="1567157"/>
                  </a:lnTo>
                  <a:lnTo>
                    <a:pt x="1860739" y="1521286"/>
                  </a:lnTo>
                  <a:lnTo>
                    <a:pt x="1850996" y="1475811"/>
                  </a:lnTo>
                  <a:lnTo>
                    <a:pt x="1840175" y="1430746"/>
                  </a:lnTo>
                  <a:lnTo>
                    <a:pt x="1828289" y="1386106"/>
                  </a:lnTo>
                  <a:lnTo>
                    <a:pt x="1815352" y="1341904"/>
                  </a:lnTo>
                  <a:lnTo>
                    <a:pt x="1801380" y="1298155"/>
                  </a:lnTo>
                  <a:lnTo>
                    <a:pt x="1786385" y="1254873"/>
                  </a:lnTo>
                  <a:lnTo>
                    <a:pt x="1770384" y="1212072"/>
                  </a:lnTo>
                  <a:lnTo>
                    <a:pt x="1753388" y="1169767"/>
                  </a:lnTo>
                  <a:lnTo>
                    <a:pt x="1735414" y="1127971"/>
                  </a:lnTo>
                  <a:lnTo>
                    <a:pt x="1716475" y="1086699"/>
                  </a:lnTo>
                  <a:lnTo>
                    <a:pt x="1696585" y="1045966"/>
                  </a:lnTo>
                  <a:lnTo>
                    <a:pt x="1675758" y="1005784"/>
                  </a:lnTo>
                  <a:lnTo>
                    <a:pt x="1654010" y="966170"/>
                  </a:lnTo>
                  <a:lnTo>
                    <a:pt x="1631353" y="927136"/>
                  </a:lnTo>
                  <a:lnTo>
                    <a:pt x="1607802" y="888697"/>
                  </a:lnTo>
                  <a:lnTo>
                    <a:pt x="1583372" y="850868"/>
                  </a:lnTo>
                  <a:lnTo>
                    <a:pt x="1558077" y="813662"/>
                  </a:lnTo>
                  <a:lnTo>
                    <a:pt x="1531930" y="777093"/>
                  </a:lnTo>
                  <a:lnTo>
                    <a:pt x="1504947" y="741177"/>
                  </a:lnTo>
                  <a:lnTo>
                    <a:pt x="1477141" y="705927"/>
                  </a:lnTo>
                  <a:lnTo>
                    <a:pt x="1448527" y="671357"/>
                  </a:lnTo>
                  <a:lnTo>
                    <a:pt x="1419118" y="637482"/>
                  </a:lnTo>
                  <a:lnTo>
                    <a:pt x="1388929" y="604315"/>
                  </a:lnTo>
                  <a:lnTo>
                    <a:pt x="1357975" y="571872"/>
                  </a:lnTo>
                  <a:lnTo>
                    <a:pt x="1326269" y="540166"/>
                  </a:lnTo>
                  <a:lnTo>
                    <a:pt x="1293826" y="509212"/>
                  </a:lnTo>
                  <a:lnTo>
                    <a:pt x="1260659" y="479023"/>
                  </a:lnTo>
                  <a:lnTo>
                    <a:pt x="1226784" y="449614"/>
                  </a:lnTo>
                  <a:lnTo>
                    <a:pt x="1192214" y="421000"/>
                  </a:lnTo>
                  <a:lnTo>
                    <a:pt x="1156964" y="393194"/>
                  </a:lnTo>
                  <a:lnTo>
                    <a:pt x="1121048" y="366211"/>
                  </a:lnTo>
                  <a:lnTo>
                    <a:pt x="1084479" y="340064"/>
                  </a:lnTo>
                  <a:lnTo>
                    <a:pt x="1047273" y="314769"/>
                  </a:lnTo>
                  <a:lnTo>
                    <a:pt x="1009444" y="290339"/>
                  </a:lnTo>
                  <a:lnTo>
                    <a:pt x="971005" y="266788"/>
                  </a:lnTo>
                  <a:lnTo>
                    <a:pt x="931971" y="244131"/>
                  </a:lnTo>
                  <a:lnTo>
                    <a:pt x="892357" y="222383"/>
                  </a:lnTo>
                  <a:lnTo>
                    <a:pt x="852175" y="201556"/>
                  </a:lnTo>
                  <a:lnTo>
                    <a:pt x="811442" y="181666"/>
                  </a:lnTo>
                  <a:lnTo>
                    <a:pt x="770170" y="162727"/>
                  </a:lnTo>
                  <a:lnTo>
                    <a:pt x="728374" y="144753"/>
                  </a:lnTo>
                  <a:lnTo>
                    <a:pt x="686069" y="127757"/>
                  </a:lnTo>
                  <a:lnTo>
                    <a:pt x="643268" y="111756"/>
                  </a:lnTo>
                  <a:lnTo>
                    <a:pt x="599986" y="96761"/>
                  </a:lnTo>
                  <a:lnTo>
                    <a:pt x="556237" y="82789"/>
                  </a:lnTo>
                  <a:lnTo>
                    <a:pt x="512035" y="69852"/>
                  </a:lnTo>
                  <a:lnTo>
                    <a:pt x="467395" y="57966"/>
                  </a:lnTo>
                  <a:lnTo>
                    <a:pt x="422330" y="47145"/>
                  </a:lnTo>
                  <a:lnTo>
                    <a:pt x="376855" y="37402"/>
                  </a:lnTo>
                  <a:lnTo>
                    <a:pt x="330984" y="28752"/>
                  </a:lnTo>
                  <a:lnTo>
                    <a:pt x="284732" y="21209"/>
                  </a:lnTo>
                  <a:lnTo>
                    <a:pt x="238112" y="14788"/>
                  </a:lnTo>
                  <a:lnTo>
                    <a:pt x="191139" y="9502"/>
                  </a:lnTo>
                  <a:lnTo>
                    <a:pt x="143827" y="5366"/>
                  </a:lnTo>
                  <a:lnTo>
                    <a:pt x="96190" y="2394"/>
                  </a:lnTo>
                  <a:lnTo>
                    <a:pt x="48243" y="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7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00319" y="2724277"/>
              <a:ext cx="2173605" cy="3110865"/>
            </a:xfrm>
            <a:custGeom>
              <a:avLst/>
              <a:gdLst/>
              <a:ahLst/>
              <a:cxnLst/>
              <a:rect l="l" t="t" r="r" b="b"/>
              <a:pathLst>
                <a:path w="2173604" h="3110865">
                  <a:moveTo>
                    <a:pt x="437215" y="0"/>
                  </a:moveTo>
                  <a:lnTo>
                    <a:pt x="405560" y="39192"/>
                  </a:lnTo>
                  <a:lnTo>
                    <a:pt x="375037" y="79100"/>
                  </a:lnTo>
                  <a:lnTo>
                    <a:pt x="345654" y="119700"/>
                  </a:lnTo>
                  <a:lnTo>
                    <a:pt x="317416" y="160966"/>
                  </a:lnTo>
                  <a:lnTo>
                    <a:pt x="290331" y="202874"/>
                  </a:lnTo>
                  <a:lnTo>
                    <a:pt x="264405" y="245399"/>
                  </a:lnTo>
                  <a:lnTo>
                    <a:pt x="239646" y="288517"/>
                  </a:lnTo>
                  <a:lnTo>
                    <a:pt x="216060" y="332204"/>
                  </a:lnTo>
                  <a:lnTo>
                    <a:pt x="193654" y="376434"/>
                  </a:lnTo>
                  <a:lnTo>
                    <a:pt x="172436" y="421183"/>
                  </a:lnTo>
                  <a:lnTo>
                    <a:pt x="152411" y="466426"/>
                  </a:lnTo>
                  <a:lnTo>
                    <a:pt x="133587" y="512139"/>
                  </a:lnTo>
                  <a:lnTo>
                    <a:pt x="115971" y="558298"/>
                  </a:lnTo>
                  <a:lnTo>
                    <a:pt x="99570" y="604877"/>
                  </a:lnTo>
                  <a:lnTo>
                    <a:pt x="84390" y="651852"/>
                  </a:lnTo>
                  <a:lnTo>
                    <a:pt x="70439" y="699198"/>
                  </a:lnTo>
                  <a:lnTo>
                    <a:pt x="57722" y="746891"/>
                  </a:lnTo>
                  <a:lnTo>
                    <a:pt x="46248" y="794906"/>
                  </a:lnTo>
                  <a:lnTo>
                    <a:pt x="36023" y="843219"/>
                  </a:lnTo>
                  <a:lnTo>
                    <a:pt x="27054" y="891805"/>
                  </a:lnTo>
                  <a:lnTo>
                    <a:pt x="19348" y="940639"/>
                  </a:lnTo>
                  <a:lnTo>
                    <a:pt x="12911" y="989697"/>
                  </a:lnTo>
                  <a:lnTo>
                    <a:pt x="7751" y="1038954"/>
                  </a:lnTo>
                  <a:lnTo>
                    <a:pt x="3875" y="1088386"/>
                  </a:lnTo>
                  <a:lnTo>
                    <a:pt x="1289" y="1137967"/>
                  </a:lnTo>
                  <a:lnTo>
                    <a:pt x="0" y="1187674"/>
                  </a:lnTo>
                  <a:lnTo>
                    <a:pt x="15" y="1237482"/>
                  </a:lnTo>
                  <a:lnTo>
                    <a:pt x="1341" y="1287365"/>
                  </a:lnTo>
                  <a:lnTo>
                    <a:pt x="3985" y="1337301"/>
                  </a:lnTo>
                  <a:lnTo>
                    <a:pt x="7953" y="1387263"/>
                  </a:lnTo>
                  <a:lnTo>
                    <a:pt x="13254" y="1437227"/>
                  </a:lnTo>
                  <a:lnTo>
                    <a:pt x="19893" y="1487170"/>
                  </a:lnTo>
                  <a:lnTo>
                    <a:pt x="27477" y="1534812"/>
                  </a:lnTo>
                  <a:lnTo>
                    <a:pt x="36199" y="1581989"/>
                  </a:lnTo>
                  <a:lnTo>
                    <a:pt x="46041" y="1628687"/>
                  </a:lnTo>
                  <a:lnTo>
                    <a:pt x="56989" y="1674897"/>
                  </a:lnTo>
                  <a:lnTo>
                    <a:pt x="69025" y="1720604"/>
                  </a:lnTo>
                  <a:lnTo>
                    <a:pt x="82135" y="1765798"/>
                  </a:lnTo>
                  <a:lnTo>
                    <a:pt x="96300" y="1810466"/>
                  </a:lnTo>
                  <a:lnTo>
                    <a:pt x="111506" y="1854596"/>
                  </a:lnTo>
                  <a:lnTo>
                    <a:pt x="127736" y="1898176"/>
                  </a:lnTo>
                  <a:lnTo>
                    <a:pt x="144975" y="1941194"/>
                  </a:lnTo>
                  <a:lnTo>
                    <a:pt x="163205" y="1983639"/>
                  </a:lnTo>
                  <a:lnTo>
                    <a:pt x="182411" y="2025498"/>
                  </a:lnTo>
                  <a:lnTo>
                    <a:pt x="202577" y="2066758"/>
                  </a:lnTo>
                  <a:lnTo>
                    <a:pt x="223686" y="2107409"/>
                  </a:lnTo>
                  <a:lnTo>
                    <a:pt x="245722" y="2147438"/>
                  </a:lnTo>
                  <a:lnTo>
                    <a:pt x="268670" y="2186833"/>
                  </a:lnTo>
                  <a:lnTo>
                    <a:pt x="292513" y="2225581"/>
                  </a:lnTo>
                  <a:lnTo>
                    <a:pt x="317235" y="2263672"/>
                  </a:lnTo>
                  <a:lnTo>
                    <a:pt x="342819" y="2301093"/>
                  </a:lnTo>
                  <a:lnTo>
                    <a:pt x="369250" y="2337831"/>
                  </a:lnTo>
                  <a:lnTo>
                    <a:pt x="396512" y="2373876"/>
                  </a:lnTo>
                  <a:lnTo>
                    <a:pt x="424588" y="2409214"/>
                  </a:lnTo>
                  <a:lnTo>
                    <a:pt x="453463" y="2443834"/>
                  </a:lnTo>
                  <a:lnTo>
                    <a:pt x="483119" y="2477725"/>
                  </a:lnTo>
                  <a:lnTo>
                    <a:pt x="513541" y="2510872"/>
                  </a:lnTo>
                  <a:lnTo>
                    <a:pt x="544714" y="2543266"/>
                  </a:lnTo>
                  <a:lnTo>
                    <a:pt x="576619" y="2574894"/>
                  </a:lnTo>
                  <a:lnTo>
                    <a:pt x="609243" y="2605743"/>
                  </a:lnTo>
                  <a:lnTo>
                    <a:pt x="642567" y="2635802"/>
                  </a:lnTo>
                  <a:lnTo>
                    <a:pt x="676577" y="2665058"/>
                  </a:lnTo>
                  <a:lnTo>
                    <a:pt x="711256" y="2693501"/>
                  </a:lnTo>
                  <a:lnTo>
                    <a:pt x="746588" y="2721117"/>
                  </a:lnTo>
                  <a:lnTo>
                    <a:pt x="782557" y="2747894"/>
                  </a:lnTo>
                  <a:lnTo>
                    <a:pt x="819146" y="2773822"/>
                  </a:lnTo>
                  <a:lnTo>
                    <a:pt x="856340" y="2798887"/>
                  </a:lnTo>
                  <a:lnTo>
                    <a:pt x="894122" y="2823077"/>
                  </a:lnTo>
                  <a:lnTo>
                    <a:pt x="932476" y="2846381"/>
                  </a:lnTo>
                  <a:lnTo>
                    <a:pt x="971387" y="2868787"/>
                  </a:lnTo>
                  <a:lnTo>
                    <a:pt x="1010837" y="2890282"/>
                  </a:lnTo>
                  <a:lnTo>
                    <a:pt x="1050811" y="2910854"/>
                  </a:lnTo>
                  <a:lnTo>
                    <a:pt x="1091293" y="2930492"/>
                  </a:lnTo>
                  <a:lnTo>
                    <a:pt x="1132266" y="2949184"/>
                  </a:lnTo>
                  <a:lnTo>
                    <a:pt x="1173715" y="2966916"/>
                  </a:lnTo>
                  <a:lnTo>
                    <a:pt x="1215623" y="2983679"/>
                  </a:lnTo>
                  <a:lnTo>
                    <a:pt x="1257974" y="2999458"/>
                  </a:lnTo>
                  <a:lnTo>
                    <a:pt x="1300752" y="3014243"/>
                  </a:lnTo>
                  <a:lnTo>
                    <a:pt x="1343940" y="3028022"/>
                  </a:lnTo>
                  <a:lnTo>
                    <a:pt x="1387524" y="3040781"/>
                  </a:lnTo>
                  <a:lnTo>
                    <a:pt x="1431486" y="3052510"/>
                  </a:lnTo>
                  <a:lnTo>
                    <a:pt x="1475810" y="3063197"/>
                  </a:lnTo>
                  <a:lnTo>
                    <a:pt x="1520480" y="3072828"/>
                  </a:lnTo>
                  <a:lnTo>
                    <a:pt x="1565481" y="3081393"/>
                  </a:lnTo>
                  <a:lnTo>
                    <a:pt x="1610795" y="3088879"/>
                  </a:lnTo>
                  <a:lnTo>
                    <a:pt x="1656407" y="3095274"/>
                  </a:lnTo>
                  <a:lnTo>
                    <a:pt x="1702301" y="3100566"/>
                  </a:lnTo>
                  <a:lnTo>
                    <a:pt x="1748460" y="3104744"/>
                  </a:lnTo>
                  <a:lnTo>
                    <a:pt x="1794869" y="3107794"/>
                  </a:lnTo>
                  <a:lnTo>
                    <a:pt x="1841511" y="3109706"/>
                  </a:lnTo>
                  <a:lnTo>
                    <a:pt x="1888370" y="3110467"/>
                  </a:lnTo>
                  <a:lnTo>
                    <a:pt x="1935430" y="3110065"/>
                  </a:lnTo>
                  <a:lnTo>
                    <a:pt x="1982674" y="3108488"/>
                  </a:lnTo>
                  <a:lnTo>
                    <a:pt x="2030087" y="3105723"/>
                  </a:lnTo>
                  <a:lnTo>
                    <a:pt x="2077653" y="3101760"/>
                  </a:lnTo>
                  <a:lnTo>
                    <a:pt x="2125355" y="3096586"/>
                  </a:lnTo>
                  <a:lnTo>
                    <a:pt x="2173178" y="3090189"/>
                  </a:lnTo>
                  <a:lnTo>
                    <a:pt x="2035510" y="2151126"/>
                  </a:lnTo>
                  <a:lnTo>
                    <a:pt x="1985567" y="2157095"/>
                  </a:lnTo>
                  <a:lnTo>
                    <a:pt x="1935628" y="2160401"/>
                  </a:lnTo>
                  <a:lnTo>
                    <a:pt x="1885791" y="2161072"/>
                  </a:lnTo>
                  <a:lnTo>
                    <a:pt x="1836153" y="2159134"/>
                  </a:lnTo>
                  <a:lnTo>
                    <a:pt x="1786814" y="2154616"/>
                  </a:lnTo>
                  <a:lnTo>
                    <a:pt x="1737872" y="2147545"/>
                  </a:lnTo>
                  <a:lnTo>
                    <a:pt x="1689425" y="2137948"/>
                  </a:lnTo>
                  <a:lnTo>
                    <a:pt x="1641571" y="2125853"/>
                  </a:lnTo>
                  <a:lnTo>
                    <a:pt x="1594410" y="2111287"/>
                  </a:lnTo>
                  <a:lnTo>
                    <a:pt x="1548039" y="2094278"/>
                  </a:lnTo>
                  <a:lnTo>
                    <a:pt x="1502557" y="2074854"/>
                  </a:lnTo>
                  <a:lnTo>
                    <a:pt x="1458062" y="2053042"/>
                  </a:lnTo>
                  <a:lnTo>
                    <a:pt x="1414653" y="2028869"/>
                  </a:lnTo>
                  <a:lnTo>
                    <a:pt x="1372428" y="2002364"/>
                  </a:lnTo>
                  <a:lnTo>
                    <a:pt x="1331486" y="1973553"/>
                  </a:lnTo>
                  <a:lnTo>
                    <a:pt x="1291925" y="1942465"/>
                  </a:lnTo>
                  <a:lnTo>
                    <a:pt x="1255130" y="1910322"/>
                  </a:lnTo>
                  <a:lnTo>
                    <a:pt x="1220381" y="1876718"/>
                  </a:lnTo>
                  <a:lnTo>
                    <a:pt x="1187685" y="1841739"/>
                  </a:lnTo>
                  <a:lnTo>
                    <a:pt x="1157050" y="1805468"/>
                  </a:lnTo>
                  <a:lnTo>
                    <a:pt x="1128484" y="1767988"/>
                  </a:lnTo>
                  <a:lnTo>
                    <a:pt x="1101994" y="1729384"/>
                  </a:lnTo>
                  <a:lnTo>
                    <a:pt x="1077588" y="1689739"/>
                  </a:lnTo>
                  <a:lnTo>
                    <a:pt x="1055274" y="1649138"/>
                  </a:lnTo>
                  <a:lnTo>
                    <a:pt x="1035060" y="1607665"/>
                  </a:lnTo>
                  <a:lnTo>
                    <a:pt x="1016953" y="1565403"/>
                  </a:lnTo>
                  <a:lnTo>
                    <a:pt x="1000962" y="1522436"/>
                  </a:lnTo>
                  <a:lnTo>
                    <a:pt x="987094" y="1478849"/>
                  </a:lnTo>
                  <a:lnTo>
                    <a:pt x="975357" y="1434724"/>
                  </a:lnTo>
                  <a:lnTo>
                    <a:pt x="965759" y="1390148"/>
                  </a:lnTo>
                  <a:lnTo>
                    <a:pt x="958307" y="1345202"/>
                  </a:lnTo>
                  <a:lnTo>
                    <a:pt x="953009" y="1299972"/>
                  </a:lnTo>
                  <a:lnTo>
                    <a:pt x="949874" y="1254540"/>
                  </a:lnTo>
                  <a:lnTo>
                    <a:pt x="948908" y="1208992"/>
                  </a:lnTo>
                  <a:lnTo>
                    <a:pt x="950120" y="1163410"/>
                  </a:lnTo>
                  <a:lnTo>
                    <a:pt x="953518" y="1117880"/>
                  </a:lnTo>
                  <a:lnTo>
                    <a:pt x="959109" y="1072484"/>
                  </a:lnTo>
                  <a:lnTo>
                    <a:pt x="966901" y="1027307"/>
                  </a:lnTo>
                  <a:lnTo>
                    <a:pt x="976902" y="982433"/>
                  </a:lnTo>
                  <a:lnTo>
                    <a:pt x="989119" y="937946"/>
                  </a:lnTo>
                  <a:lnTo>
                    <a:pt x="1003561" y="893929"/>
                  </a:lnTo>
                  <a:lnTo>
                    <a:pt x="1020235" y="850467"/>
                  </a:lnTo>
                  <a:lnTo>
                    <a:pt x="1039149" y="807644"/>
                  </a:lnTo>
                  <a:lnTo>
                    <a:pt x="1060311" y="765543"/>
                  </a:lnTo>
                  <a:lnTo>
                    <a:pt x="1083728" y="724249"/>
                  </a:lnTo>
                  <a:lnTo>
                    <a:pt x="1109409" y="683845"/>
                  </a:lnTo>
                  <a:lnTo>
                    <a:pt x="1137361" y="644415"/>
                  </a:lnTo>
                  <a:lnTo>
                    <a:pt x="1167592" y="606044"/>
                  </a:lnTo>
                  <a:lnTo>
                    <a:pt x="437215" y="0"/>
                  </a:lnTo>
                  <a:close/>
                </a:path>
              </a:pathLst>
            </a:custGeom>
            <a:solidFill>
              <a:srgbClr val="37C7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137534" y="2071624"/>
              <a:ext cx="1283970" cy="1259205"/>
            </a:xfrm>
            <a:custGeom>
              <a:avLst/>
              <a:gdLst/>
              <a:ahLst/>
              <a:cxnLst/>
              <a:rect l="l" t="t" r="r" b="b"/>
              <a:pathLst>
                <a:path w="1283970" h="1259204">
                  <a:moveTo>
                    <a:pt x="1106042" y="0"/>
                  </a:moveTo>
                  <a:lnTo>
                    <a:pt x="1056235" y="10166"/>
                  </a:lnTo>
                  <a:lnTo>
                    <a:pt x="1006826" y="21635"/>
                  </a:lnTo>
                  <a:lnTo>
                    <a:pt x="957838" y="34394"/>
                  </a:lnTo>
                  <a:lnTo>
                    <a:pt x="909294" y="48429"/>
                  </a:lnTo>
                  <a:lnTo>
                    <a:pt x="861217" y="63727"/>
                  </a:lnTo>
                  <a:lnTo>
                    <a:pt x="813630" y="80273"/>
                  </a:lnTo>
                  <a:lnTo>
                    <a:pt x="766555" y="98055"/>
                  </a:lnTo>
                  <a:lnTo>
                    <a:pt x="720016" y="117059"/>
                  </a:lnTo>
                  <a:lnTo>
                    <a:pt x="674036" y="137271"/>
                  </a:lnTo>
                  <a:lnTo>
                    <a:pt x="628637" y="158678"/>
                  </a:lnTo>
                  <a:lnTo>
                    <a:pt x="583842" y="181266"/>
                  </a:lnTo>
                  <a:lnTo>
                    <a:pt x="539674" y="205023"/>
                  </a:lnTo>
                  <a:lnTo>
                    <a:pt x="496157" y="229933"/>
                  </a:lnTo>
                  <a:lnTo>
                    <a:pt x="453312" y="255984"/>
                  </a:lnTo>
                  <a:lnTo>
                    <a:pt x="411163" y="283163"/>
                  </a:lnTo>
                  <a:lnTo>
                    <a:pt x="369733" y="311455"/>
                  </a:lnTo>
                  <a:lnTo>
                    <a:pt x="329045" y="340847"/>
                  </a:lnTo>
                  <a:lnTo>
                    <a:pt x="289121" y="371326"/>
                  </a:lnTo>
                  <a:lnTo>
                    <a:pt x="249985" y="402878"/>
                  </a:lnTo>
                  <a:lnTo>
                    <a:pt x="211658" y="435489"/>
                  </a:lnTo>
                  <a:lnTo>
                    <a:pt x="174165" y="469147"/>
                  </a:lnTo>
                  <a:lnTo>
                    <a:pt x="137529" y="503837"/>
                  </a:lnTo>
                  <a:lnTo>
                    <a:pt x="101771" y="539546"/>
                  </a:lnTo>
                  <a:lnTo>
                    <a:pt x="66915" y="576261"/>
                  </a:lnTo>
                  <a:lnTo>
                    <a:pt x="32983" y="613967"/>
                  </a:lnTo>
                  <a:lnTo>
                    <a:pt x="0" y="652652"/>
                  </a:lnTo>
                  <a:lnTo>
                    <a:pt x="730376" y="1258697"/>
                  </a:lnTo>
                  <a:lnTo>
                    <a:pt x="763835" y="1220488"/>
                  </a:lnTo>
                  <a:lnTo>
                    <a:pt x="799145" y="1184268"/>
                  </a:lnTo>
                  <a:lnTo>
                    <a:pt x="836215" y="1150088"/>
                  </a:lnTo>
                  <a:lnTo>
                    <a:pt x="874952" y="1118003"/>
                  </a:lnTo>
                  <a:lnTo>
                    <a:pt x="915264" y="1088066"/>
                  </a:lnTo>
                  <a:lnTo>
                    <a:pt x="957061" y="1060331"/>
                  </a:lnTo>
                  <a:lnTo>
                    <a:pt x="1000249" y="1034850"/>
                  </a:lnTo>
                  <a:lnTo>
                    <a:pt x="1044738" y="1011677"/>
                  </a:lnTo>
                  <a:lnTo>
                    <a:pt x="1090434" y="990866"/>
                  </a:lnTo>
                  <a:lnTo>
                    <a:pt x="1137246" y="972470"/>
                  </a:lnTo>
                  <a:lnTo>
                    <a:pt x="1185083" y="956543"/>
                  </a:lnTo>
                  <a:lnTo>
                    <a:pt x="1233852" y="943137"/>
                  </a:lnTo>
                  <a:lnTo>
                    <a:pt x="1283462" y="932306"/>
                  </a:lnTo>
                  <a:lnTo>
                    <a:pt x="1106042" y="0"/>
                  </a:lnTo>
                  <a:close/>
                </a:path>
              </a:pathLst>
            </a:custGeom>
            <a:solidFill>
              <a:srgbClr val="FAB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243577" y="2038222"/>
              <a:ext cx="346710" cy="965835"/>
            </a:xfrm>
            <a:custGeom>
              <a:avLst/>
              <a:gdLst/>
              <a:ahLst/>
              <a:cxnLst/>
              <a:rect l="l" t="t" r="r" b="b"/>
              <a:pathLst>
                <a:path w="346710" h="965835">
                  <a:moveTo>
                    <a:pt x="338582" y="0"/>
                  </a:moveTo>
                  <a:lnTo>
                    <a:pt x="289935" y="1057"/>
                  </a:lnTo>
                  <a:lnTo>
                    <a:pt x="241333" y="3356"/>
                  </a:lnTo>
                  <a:lnTo>
                    <a:pt x="192804" y="6894"/>
                  </a:lnTo>
                  <a:lnTo>
                    <a:pt x="144377" y="11670"/>
                  </a:lnTo>
                  <a:lnTo>
                    <a:pt x="96082" y="17681"/>
                  </a:lnTo>
                  <a:lnTo>
                    <a:pt x="47946" y="24926"/>
                  </a:lnTo>
                  <a:lnTo>
                    <a:pt x="0" y="33400"/>
                  </a:lnTo>
                  <a:lnTo>
                    <a:pt x="177419" y="965707"/>
                  </a:lnTo>
                  <a:lnTo>
                    <a:pt x="219390" y="958732"/>
                  </a:lnTo>
                  <a:lnTo>
                    <a:pt x="261635" y="953627"/>
                  </a:lnTo>
                  <a:lnTo>
                    <a:pt x="304095" y="950402"/>
                  </a:lnTo>
                  <a:lnTo>
                    <a:pt x="346710" y="949071"/>
                  </a:lnTo>
                  <a:lnTo>
                    <a:pt x="338582" y="0"/>
                  </a:lnTo>
                  <a:close/>
                </a:path>
              </a:pathLst>
            </a:custGeom>
            <a:solidFill>
              <a:srgbClr val="6CCF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582160" y="2038222"/>
              <a:ext cx="16510" cy="949325"/>
            </a:xfrm>
            <a:custGeom>
              <a:avLst/>
              <a:gdLst/>
              <a:ahLst/>
              <a:cxnLst/>
              <a:rect l="l" t="t" r="r" b="b"/>
              <a:pathLst>
                <a:path w="16510" h="949325">
                  <a:moveTo>
                    <a:pt x="16128" y="0"/>
                  </a:moveTo>
                  <a:lnTo>
                    <a:pt x="0" y="0"/>
                  </a:lnTo>
                  <a:lnTo>
                    <a:pt x="8127" y="949071"/>
                  </a:lnTo>
                  <a:lnTo>
                    <a:pt x="16128" y="949071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183380" y="1833372"/>
              <a:ext cx="1371600" cy="685800"/>
            </a:xfrm>
            <a:custGeom>
              <a:avLst/>
              <a:gdLst/>
              <a:ahLst/>
              <a:cxnLst/>
              <a:rect l="l" t="t" r="r" b="b"/>
              <a:pathLst>
                <a:path w="1371600" h="685800">
                  <a:moveTo>
                    <a:pt x="274320" y="685800"/>
                  </a:moveTo>
                  <a:lnTo>
                    <a:pt x="59436" y="0"/>
                  </a:lnTo>
                  <a:lnTo>
                    <a:pt x="0" y="0"/>
                  </a:lnTo>
                </a:path>
                <a:path w="1371600" h="685800">
                  <a:moveTo>
                    <a:pt x="406908" y="681227"/>
                  </a:moveTo>
                  <a:lnTo>
                    <a:pt x="1316736" y="384048"/>
                  </a:lnTo>
                  <a:lnTo>
                    <a:pt x="1371600" y="384048"/>
                  </a:lnTo>
                </a:path>
              </a:pathLst>
            </a:custGeom>
            <a:ln w="9144">
              <a:solidFill>
                <a:srgbClr val="303B3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814186" y="3685997"/>
            <a:ext cx="532130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303B3E"/>
                </a:solidFill>
                <a:latin typeface="Calibri"/>
                <a:cs typeface="Calibri"/>
              </a:rPr>
              <a:t>Wind</a:t>
            </a:r>
            <a:endParaRPr sz="1800">
              <a:latin typeface="Calibri"/>
              <a:cs typeface="Calibri"/>
            </a:endParaRPr>
          </a:p>
          <a:p>
            <a:pPr marL="94615">
              <a:lnSpc>
                <a:spcPct val="100000"/>
              </a:lnSpc>
              <a:spcBef>
                <a:spcPts val="40"/>
              </a:spcBef>
            </a:pPr>
            <a:r>
              <a:rPr dirty="0" sz="1800" spc="-25">
                <a:solidFill>
                  <a:srgbClr val="303B3E"/>
                </a:solidFill>
                <a:latin typeface="Calibri"/>
                <a:cs typeface="Calibri"/>
              </a:rPr>
              <a:t>48%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981705" y="4196333"/>
            <a:ext cx="750570" cy="85788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-2540">
              <a:lnSpc>
                <a:spcPct val="101699"/>
              </a:lnSpc>
              <a:spcBef>
                <a:spcPts val="60"/>
              </a:spcBef>
            </a:pPr>
            <a:r>
              <a:rPr dirty="0" sz="1800" spc="-10" b="1">
                <a:solidFill>
                  <a:srgbClr val="303B3E"/>
                </a:solidFill>
                <a:latin typeface="Calibri"/>
                <a:cs typeface="Calibri"/>
              </a:rPr>
              <a:t>Battery Storage </a:t>
            </a:r>
            <a:r>
              <a:rPr dirty="0" sz="1800" spc="-25">
                <a:solidFill>
                  <a:srgbClr val="303B3E"/>
                </a:solidFill>
                <a:latin typeface="Calibri"/>
                <a:cs typeface="Calibri"/>
              </a:rPr>
              <a:t>38%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607689" y="2467178"/>
            <a:ext cx="508634" cy="57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03B3E"/>
                </a:solidFill>
                <a:latin typeface="Calibri"/>
                <a:cs typeface="Calibri"/>
              </a:rPr>
              <a:t>Solar</a:t>
            </a:r>
            <a:endParaRPr sz="1800">
              <a:latin typeface="Calibri"/>
              <a:cs typeface="Calibri"/>
            </a:endParaRPr>
          </a:p>
          <a:p>
            <a:pPr marL="58419">
              <a:lnSpc>
                <a:spcPct val="100000"/>
              </a:lnSpc>
              <a:spcBef>
                <a:spcPts val="40"/>
              </a:spcBef>
            </a:pPr>
            <a:r>
              <a:rPr dirty="0" sz="1800" spc="-25">
                <a:solidFill>
                  <a:srgbClr val="303B3E"/>
                </a:solidFill>
                <a:latin typeface="Calibri"/>
                <a:cs typeface="Calibri"/>
              </a:rPr>
              <a:t>11%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012694" y="1532382"/>
            <a:ext cx="1137285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03B3E"/>
                </a:solidFill>
                <a:latin typeface="Calibri"/>
                <a:cs typeface="Calibri"/>
              </a:rPr>
              <a:t>Natural</a:t>
            </a:r>
            <a:r>
              <a:rPr dirty="0" sz="1800" spc="-75" b="1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800" spc="-25" b="1">
                <a:solidFill>
                  <a:srgbClr val="303B3E"/>
                </a:solidFill>
                <a:latin typeface="Calibri"/>
                <a:cs typeface="Calibri"/>
              </a:rPr>
              <a:t>Gas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800" spc="-25">
                <a:solidFill>
                  <a:srgbClr val="303B3E"/>
                </a:solidFill>
                <a:latin typeface="Calibri"/>
                <a:cs typeface="Calibri"/>
              </a:rPr>
              <a:t>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665723" y="1916938"/>
            <a:ext cx="600710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303B3E"/>
                </a:solidFill>
                <a:latin typeface="Calibri"/>
                <a:cs typeface="Calibri"/>
              </a:rPr>
              <a:t>Hydro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35"/>
              </a:spcBef>
            </a:pPr>
            <a:r>
              <a:rPr dirty="0" sz="1800" spc="-25">
                <a:solidFill>
                  <a:srgbClr val="303B3E"/>
                </a:solidFill>
                <a:latin typeface="Calibri"/>
                <a:cs typeface="Calibri"/>
              </a:rPr>
              <a:t>&lt;1%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69399" y="2002027"/>
            <a:ext cx="1748789" cy="1748789"/>
            <a:chOff x="369399" y="2002027"/>
            <a:chExt cx="1748789" cy="1748789"/>
          </a:xfrm>
        </p:grpSpPr>
        <p:sp>
          <p:nvSpPr>
            <p:cNvPr id="15" name="object 15" descr=""/>
            <p:cNvSpPr/>
            <p:nvPr/>
          </p:nvSpPr>
          <p:spPr>
            <a:xfrm>
              <a:off x="1243571" y="2002027"/>
              <a:ext cx="874394" cy="1743075"/>
            </a:xfrm>
            <a:custGeom>
              <a:avLst/>
              <a:gdLst/>
              <a:ahLst/>
              <a:cxnLst/>
              <a:rect l="l" t="t" r="r" b="b"/>
              <a:pathLst>
                <a:path w="874394" h="1743075">
                  <a:moveTo>
                    <a:pt x="0" y="0"/>
                  </a:moveTo>
                  <a:lnTo>
                    <a:pt x="0" y="437007"/>
                  </a:lnTo>
                  <a:lnTo>
                    <a:pt x="47143" y="439531"/>
                  </a:lnTo>
                  <a:lnTo>
                    <a:pt x="92917" y="446938"/>
                  </a:lnTo>
                  <a:lnTo>
                    <a:pt x="137043" y="458979"/>
                  </a:lnTo>
                  <a:lnTo>
                    <a:pt x="179244" y="475404"/>
                  </a:lnTo>
                  <a:lnTo>
                    <a:pt x="219243" y="495965"/>
                  </a:lnTo>
                  <a:lnTo>
                    <a:pt x="256762" y="520412"/>
                  </a:lnTo>
                  <a:lnTo>
                    <a:pt x="291523" y="548497"/>
                  </a:lnTo>
                  <a:lnTo>
                    <a:pt x="323250" y="579969"/>
                  </a:lnTo>
                  <a:lnTo>
                    <a:pt x="351665" y="614581"/>
                  </a:lnTo>
                  <a:lnTo>
                    <a:pt x="376491" y="652083"/>
                  </a:lnTo>
                  <a:lnTo>
                    <a:pt x="397450" y="692225"/>
                  </a:lnTo>
                  <a:lnTo>
                    <a:pt x="414265" y="734760"/>
                  </a:lnTo>
                  <a:lnTo>
                    <a:pt x="426658" y="779437"/>
                  </a:lnTo>
                  <a:lnTo>
                    <a:pt x="434352" y="826008"/>
                  </a:lnTo>
                  <a:lnTo>
                    <a:pt x="437064" y="873621"/>
                  </a:lnTo>
                  <a:lnTo>
                    <a:pt x="434687" y="920303"/>
                  </a:lnTo>
                  <a:lnTo>
                    <a:pt x="427459" y="965759"/>
                  </a:lnTo>
                  <a:lnTo>
                    <a:pt x="415614" y="1009696"/>
                  </a:lnTo>
                  <a:lnTo>
                    <a:pt x="399390" y="1051818"/>
                  </a:lnTo>
                  <a:lnTo>
                    <a:pt x="379021" y="1091832"/>
                  </a:lnTo>
                  <a:lnTo>
                    <a:pt x="354744" y="1129442"/>
                  </a:lnTo>
                  <a:lnTo>
                    <a:pt x="326795" y="1164355"/>
                  </a:lnTo>
                  <a:lnTo>
                    <a:pt x="295409" y="1196275"/>
                  </a:lnTo>
                  <a:lnTo>
                    <a:pt x="260823" y="1224910"/>
                  </a:lnTo>
                  <a:lnTo>
                    <a:pt x="223273" y="1249963"/>
                  </a:lnTo>
                  <a:lnTo>
                    <a:pt x="182994" y="1271141"/>
                  </a:lnTo>
                  <a:lnTo>
                    <a:pt x="140222" y="1288150"/>
                  </a:lnTo>
                  <a:lnTo>
                    <a:pt x="95194" y="1300695"/>
                  </a:lnTo>
                  <a:lnTo>
                    <a:pt x="48145" y="1308481"/>
                  </a:lnTo>
                  <a:lnTo>
                    <a:pt x="96278" y="1742948"/>
                  </a:lnTo>
                  <a:lnTo>
                    <a:pt x="145028" y="1736175"/>
                  </a:lnTo>
                  <a:lnTo>
                    <a:pt x="192822" y="1726803"/>
                  </a:lnTo>
                  <a:lnTo>
                    <a:pt x="239589" y="1714909"/>
                  </a:lnTo>
                  <a:lnTo>
                    <a:pt x="285262" y="1700570"/>
                  </a:lnTo>
                  <a:lnTo>
                    <a:pt x="329770" y="1683864"/>
                  </a:lnTo>
                  <a:lnTo>
                    <a:pt x="373044" y="1664869"/>
                  </a:lnTo>
                  <a:lnTo>
                    <a:pt x="415015" y="1643661"/>
                  </a:lnTo>
                  <a:lnTo>
                    <a:pt x="455614" y="1620318"/>
                  </a:lnTo>
                  <a:lnTo>
                    <a:pt x="494771" y="1594917"/>
                  </a:lnTo>
                  <a:lnTo>
                    <a:pt x="532418" y="1567537"/>
                  </a:lnTo>
                  <a:lnTo>
                    <a:pt x="568485" y="1538253"/>
                  </a:lnTo>
                  <a:lnTo>
                    <a:pt x="602902" y="1507145"/>
                  </a:lnTo>
                  <a:lnTo>
                    <a:pt x="635601" y="1474289"/>
                  </a:lnTo>
                  <a:lnTo>
                    <a:pt x="666512" y="1439762"/>
                  </a:lnTo>
                  <a:lnTo>
                    <a:pt x="695566" y="1403642"/>
                  </a:lnTo>
                  <a:lnTo>
                    <a:pt x="722693" y="1366007"/>
                  </a:lnTo>
                  <a:lnTo>
                    <a:pt x="747826" y="1326934"/>
                  </a:lnTo>
                  <a:lnTo>
                    <a:pt x="770893" y="1286500"/>
                  </a:lnTo>
                  <a:lnTo>
                    <a:pt x="791826" y="1244783"/>
                  </a:lnTo>
                  <a:lnTo>
                    <a:pt x="810556" y="1201860"/>
                  </a:lnTo>
                  <a:lnTo>
                    <a:pt x="827013" y="1157809"/>
                  </a:lnTo>
                  <a:lnTo>
                    <a:pt x="841128" y="1112706"/>
                  </a:lnTo>
                  <a:lnTo>
                    <a:pt x="852833" y="1066631"/>
                  </a:lnTo>
                  <a:lnTo>
                    <a:pt x="862056" y="1019659"/>
                  </a:lnTo>
                  <a:lnTo>
                    <a:pt x="868731" y="971868"/>
                  </a:lnTo>
                  <a:lnTo>
                    <a:pt x="872786" y="923336"/>
                  </a:lnTo>
                  <a:lnTo>
                    <a:pt x="874153" y="874141"/>
                  </a:lnTo>
                  <a:lnTo>
                    <a:pt x="872860" y="826171"/>
                  </a:lnTo>
                  <a:lnTo>
                    <a:pt x="869023" y="778879"/>
                  </a:lnTo>
                  <a:lnTo>
                    <a:pt x="862711" y="732331"/>
                  </a:lnTo>
                  <a:lnTo>
                    <a:pt x="853989" y="686593"/>
                  </a:lnTo>
                  <a:lnTo>
                    <a:pt x="842925" y="641732"/>
                  </a:lnTo>
                  <a:lnTo>
                    <a:pt x="829584" y="597814"/>
                  </a:lnTo>
                  <a:lnTo>
                    <a:pt x="814034" y="554906"/>
                  </a:lnTo>
                  <a:lnTo>
                    <a:pt x="796342" y="513075"/>
                  </a:lnTo>
                  <a:lnTo>
                    <a:pt x="776574" y="472387"/>
                  </a:lnTo>
                  <a:lnTo>
                    <a:pt x="754796" y="432910"/>
                  </a:lnTo>
                  <a:lnTo>
                    <a:pt x="731076" y="394708"/>
                  </a:lnTo>
                  <a:lnTo>
                    <a:pt x="705480" y="357850"/>
                  </a:lnTo>
                  <a:lnTo>
                    <a:pt x="678075" y="322401"/>
                  </a:lnTo>
                  <a:lnTo>
                    <a:pt x="648927" y="288429"/>
                  </a:lnTo>
                  <a:lnTo>
                    <a:pt x="618104" y="256000"/>
                  </a:lnTo>
                  <a:lnTo>
                    <a:pt x="585671" y="225180"/>
                  </a:lnTo>
                  <a:lnTo>
                    <a:pt x="551696" y="196036"/>
                  </a:lnTo>
                  <a:lnTo>
                    <a:pt x="516245" y="168635"/>
                  </a:lnTo>
                  <a:lnTo>
                    <a:pt x="479385" y="143044"/>
                  </a:lnTo>
                  <a:lnTo>
                    <a:pt x="441183" y="119328"/>
                  </a:lnTo>
                  <a:lnTo>
                    <a:pt x="401705" y="97555"/>
                  </a:lnTo>
                  <a:lnTo>
                    <a:pt x="361018" y="77790"/>
                  </a:lnTo>
                  <a:lnTo>
                    <a:pt x="319189" y="60102"/>
                  </a:lnTo>
                  <a:lnTo>
                    <a:pt x="276284" y="44556"/>
                  </a:lnTo>
                  <a:lnTo>
                    <a:pt x="232370" y="31219"/>
                  </a:lnTo>
                  <a:lnTo>
                    <a:pt x="187513" y="20158"/>
                  </a:lnTo>
                  <a:lnTo>
                    <a:pt x="141782" y="11438"/>
                  </a:lnTo>
                  <a:lnTo>
                    <a:pt x="95241" y="5128"/>
                  </a:lnTo>
                  <a:lnTo>
                    <a:pt x="47958" y="1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CF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69399" y="2099817"/>
              <a:ext cx="970915" cy="1651000"/>
            </a:xfrm>
            <a:custGeom>
              <a:avLst/>
              <a:gdLst/>
              <a:ahLst/>
              <a:cxnLst/>
              <a:rect l="l" t="t" r="r" b="b"/>
              <a:pathLst>
                <a:path w="970915" h="1651000">
                  <a:moveTo>
                    <a:pt x="472369" y="0"/>
                  </a:moveTo>
                  <a:lnTo>
                    <a:pt x="429416" y="23773"/>
                  </a:lnTo>
                  <a:lnTo>
                    <a:pt x="388195" y="49690"/>
                  </a:lnTo>
                  <a:lnTo>
                    <a:pt x="348755" y="77657"/>
                  </a:lnTo>
                  <a:lnTo>
                    <a:pt x="311148" y="107579"/>
                  </a:lnTo>
                  <a:lnTo>
                    <a:pt x="275425" y="139361"/>
                  </a:lnTo>
                  <a:lnTo>
                    <a:pt x="241635" y="172909"/>
                  </a:lnTo>
                  <a:lnTo>
                    <a:pt x="209829" y="208128"/>
                  </a:lnTo>
                  <a:lnTo>
                    <a:pt x="180059" y="244923"/>
                  </a:lnTo>
                  <a:lnTo>
                    <a:pt x="152374" y="283201"/>
                  </a:lnTo>
                  <a:lnTo>
                    <a:pt x="126826" y="322865"/>
                  </a:lnTo>
                  <a:lnTo>
                    <a:pt x="103465" y="363823"/>
                  </a:lnTo>
                  <a:lnTo>
                    <a:pt x="82342" y="405978"/>
                  </a:lnTo>
                  <a:lnTo>
                    <a:pt x="63508" y="449237"/>
                  </a:lnTo>
                  <a:lnTo>
                    <a:pt x="47012" y="493505"/>
                  </a:lnTo>
                  <a:lnTo>
                    <a:pt x="32907" y="538688"/>
                  </a:lnTo>
                  <a:lnTo>
                    <a:pt x="21242" y="584690"/>
                  </a:lnTo>
                  <a:lnTo>
                    <a:pt x="12068" y="631417"/>
                  </a:lnTo>
                  <a:lnTo>
                    <a:pt x="5436" y="678774"/>
                  </a:lnTo>
                  <a:lnTo>
                    <a:pt x="1396" y="726667"/>
                  </a:lnTo>
                  <a:lnTo>
                    <a:pt x="0" y="775002"/>
                  </a:lnTo>
                  <a:lnTo>
                    <a:pt x="1297" y="823683"/>
                  </a:lnTo>
                  <a:lnTo>
                    <a:pt x="5339" y="872617"/>
                  </a:lnTo>
                  <a:lnTo>
                    <a:pt x="11906" y="920141"/>
                  </a:lnTo>
                  <a:lnTo>
                    <a:pt x="20925" y="966714"/>
                  </a:lnTo>
                  <a:lnTo>
                    <a:pt x="32324" y="1012277"/>
                  </a:lnTo>
                  <a:lnTo>
                    <a:pt x="46028" y="1056771"/>
                  </a:lnTo>
                  <a:lnTo>
                    <a:pt x="61964" y="1100136"/>
                  </a:lnTo>
                  <a:lnTo>
                    <a:pt x="80058" y="1142315"/>
                  </a:lnTo>
                  <a:lnTo>
                    <a:pt x="100237" y="1183247"/>
                  </a:lnTo>
                  <a:lnTo>
                    <a:pt x="122427" y="1222874"/>
                  </a:lnTo>
                  <a:lnTo>
                    <a:pt x="146554" y="1261137"/>
                  </a:lnTo>
                  <a:lnTo>
                    <a:pt x="172545" y="1297977"/>
                  </a:lnTo>
                  <a:lnTo>
                    <a:pt x="200327" y="1333335"/>
                  </a:lnTo>
                  <a:lnTo>
                    <a:pt x="229825" y="1367152"/>
                  </a:lnTo>
                  <a:lnTo>
                    <a:pt x="260966" y="1399370"/>
                  </a:lnTo>
                  <a:lnTo>
                    <a:pt x="293677" y="1429928"/>
                  </a:lnTo>
                  <a:lnTo>
                    <a:pt x="327884" y="1458769"/>
                  </a:lnTo>
                  <a:lnTo>
                    <a:pt x="363513" y="1485833"/>
                  </a:lnTo>
                  <a:lnTo>
                    <a:pt x="400490" y="1511062"/>
                  </a:lnTo>
                  <a:lnTo>
                    <a:pt x="438743" y="1534395"/>
                  </a:lnTo>
                  <a:lnTo>
                    <a:pt x="478198" y="1555775"/>
                  </a:lnTo>
                  <a:lnTo>
                    <a:pt x="518780" y="1575143"/>
                  </a:lnTo>
                  <a:lnTo>
                    <a:pt x="560417" y="1592439"/>
                  </a:lnTo>
                  <a:lnTo>
                    <a:pt x="603034" y="1607604"/>
                  </a:lnTo>
                  <a:lnTo>
                    <a:pt x="646559" y="1620581"/>
                  </a:lnTo>
                  <a:lnTo>
                    <a:pt x="690917" y="1631308"/>
                  </a:lnTo>
                  <a:lnTo>
                    <a:pt x="736035" y="1639729"/>
                  </a:lnTo>
                  <a:lnTo>
                    <a:pt x="781840" y="1645783"/>
                  </a:lnTo>
                  <a:lnTo>
                    <a:pt x="828257" y="1649412"/>
                  </a:lnTo>
                  <a:lnTo>
                    <a:pt x="875213" y="1650557"/>
                  </a:lnTo>
                  <a:lnTo>
                    <a:pt x="922636" y="1649158"/>
                  </a:lnTo>
                  <a:lnTo>
                    <a:pt x="970450" y="1645158"/>
                  </a:lnTo>
                  <a:lnTo>
                    <a:pt x="922317" y="1210691"/>
                  </a:lnTo>
                  <a:lnTo>
                    <a:pt x="873512" y="1213366"/>
                  </a:lnTo>
                  <a:lnTo>
                    <a:pt x="825399" y="1210653"/>
                  </a:lnTo>
                  <a:lnTo>
                    <a:pt x="778357" y="1202754"/>
                  </a:lnTo>
                  <a:lnTo>
                    <a:pt x="732763" y="1189872"/>
                  </a:lnTo>
                  <a:lnTo>
                    <a:pt x="688997" y="1172212"/>
                  </a:lnTo>
                  <a:lnTo>
                    <a:pt x="647438" y="1149975"/>
                  </a:lnTo>
                  <a:lnTo>
                    <a:pt x="608464" y="1123365"/>
                  </a:lnTo>
                  <a:lnTo>
                    <a:pt x="572454" y="1092586"/>
                  </a:lnTo>
                  <a:lnTo>
                    <a:pt x="539787" y="1057841"/>
                  </a:lnTo>
                  <a:lnTo>
                    <a:pt x="510841" y="1019333"/>
                  </a:lnTo>
                  <a:lnTo>
                    <a:pt x="485996" y="977265"/>
                  </a:lnTo>
                  <a:lnTo>
                    <a:pt x="466384" y="933790"/>
                  </a:lnTo>
                  <a:lnTo>
                    <a:pt x="451853" y="889359"/>
                  </a:lnTo>
                  <a:lnTo>
                    <a:pt x="442288" y="844328"/>
                  </a:lnTo>
                  <a:lnTo>
                    <a:pt x="437575" y="799058"/>
                  </a:lnTo>
                  <a:lnTo>
                    <a:pt x="437599" y="753909"/>
                  </a:lnTo>
                  <a:lnTo>
                    <a:pt x="442247" y="709240"/>
                  </a:lnTo>
                  <a:lnTo>
                    <a:pt x="451403" y="665409"/>
                  </a:lnTo>
                  <a:lnTo>
                    <a:pt x="464954" y="622778"/>
                  </a:lnTo>
                  <a:lnTo>
                    <a:pt x="482786" y="581704"/>
                  </a:lnTo>
                  <a:lnTo>
                    <a:pt x="504784" y="542548"/>
                  </a:lnTo>
                  <a:lnTo>
                    <a:pt x="530834" y="505669"/>
                  </a:lnTo>
                  <a:lnTo>
                    <a:pt x="560822" y="471427"/>
                  </a:lnTo>
                  <a:lnTo>
                    <a:pt x="594633" y="440180"/>
                  </a:lnTo>
                  <a:lnTo>
                    <a:pt x="632154" y="412288"/>
                  </a:lnTo>
                  <a:lnTo>
                    <a:pt x="673270" y="388112"/>
                  </a:lnTo>
                  <a:lnTo>
                    <a:pt x="472369" y="0"/>
                  </a:lnTo>
                  <a:close/>
                </a:path>
              </a:pathLst>
            </a:custGeom>
            <a:solidFill>
              <a:srgbClr val="9F7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41768" y="2010409"/>
              <a:ext cx="341630" cy="477520"/>
            </a:xfrm>
            <a:custGeom>
              <a:avLst/>
              <a:gdLst/>
              <a:ahLst/>
              <a:cxnLst/>
              <a:rect l="l" t="t" r="r" b="b"/>
              <a:pathLst>
                <a:path w="341630" h="477519">
                  <a:moveTo>
                    <a:pt x="281127" y="0"/>
                  </a:moveTo>
                  <a:lnTo>
                    <a:pt x="232346" y="8183"/>
                  </a:lnTo>
                  <a:lnTo>
                    <a:pt x="184185" y="19115"/>
                  </a:lnTo>
                  <a:lnTo>
                    <a:pt x="136758" y="32750"/>
                  </a:lnTo>
                  <a:lnTo>
                    <a:pt x="90176" y="49040"/>
                  </a:lnTo>
                  <a:lnTo>
                    <a:pt x="44552" y="67942"/>
                  </a:lnTo>
                  <a:lnTo>
                    <a:pt x="0" y="89407"/>
                  </a:lnTo>
                  <a:lnTo>
                    <a:pt x="200901" y="477519"/>
                  </a:lnTo>
                  <a:lnTo>
                    <a:pt x="234521" y="461908"/>
                  </a:lnTo>
                  <a:lnTo>
                    <a:pt x="269282" y="449214"/>
                  </a:lnTo>
                  <a:lnTo>
                    <a:pt x="304994" y="439497"/>
                  </a:lnTo>
                  <a:lnTo>
                    <a:pt x="341464" y="432815"/>
                  </a:lnTo>
                  <a:lnTo>
                    <a:pt x="281127" y="0"/>
                  </a:lnTo>
                  <a:close/>
                </a:path>
              </a:pathLst>
            </a:custGeom>
            <a:solidFill>
              <a:srgbClr val="FAB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122895" y="2002027"/>
              <a:ext cx="121285" cy="441325"/>
            </a:xfrm>
            <a:custGeom>
              <a:avLst/>
              <a:gdLst/>
              <a:ahLst/>
              <a:cxnLst/>
              <a:rect l="l" t="t" r="r" b="b"/>
              <a:pathLst>
                <a:path w="121284" h="441325">
                  <a:moveTo>
                    <a:pt x="120675" y="0"/>
                  </a:moveTo>
                  <a:lnTo>
                    <a:pt x="90409" y="523"/>
                  </a:lnTo>
                  <a:lnTo>
                    <a:pt x="60190" y="2095"/>
                  </a:lnTo>
                  <a:lnTo>
                    <a:pt x="30044" y="4714"/>
                  </a:lnTo>
                  <a:lnTo>
                    <a:pt x="0" y="8382"/>
                  </a:lnTo>
                  <a:lnTo>
                    <a:pt x="60337" y="441198"/>
                  </a:lnTo>
                  <a:lnTo>
                    <a:pt x="75359" y="439364"/>
                  </a:lnTo>
                  <a:lnTo>
                    <a:pt x="90430" y="438054"/>
                  </a:lnTo>
                  <a:lnTo>
                    <a:pt x="105539" y="437268"/>
                  </a:lnTo>
                  <a:lnTo>
                    <a:pt x="120675" y="437007"/>
                  </a:lnTo>
                  <a:lnTo>
                    <a:pt x="12067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90372" y="2103119"/>
              <a:ext cx="1047115" cy="146685"/>
            </a:xfrm>
            <a:custGeom>
              <a:avLst/>
              <a:gdLst/>
              <a:ahLst/>
              <a:cxnLst/>
              <a:rect l="l" t="t" r="r" b="b"/>
              <a:pathLst>
                <a:path w="1047114" h="146685">
                  <a:moveTo>
                    <a:pt x="356616" y="146303"/>
                  </a:moveTo>
                  <a:lnTo>
                    <a:pt x="59436" y="27431"/>
                  </a:lnTo>
                  <a:lnTo>
                    <a:pt x="0" y="27431"/>
                  </a:lnTo>
                </a:path>
                <a:path w="1047114" h="146685">
                  <a:moveTo>
                    <a:pt x="507491" y="118871"/>
                  </a:moveTo>
                  <a:lnTo>
                    <a:pt x="992123" y="0"/>
                  </a:lnTo>
                  <a:lnTo>
                    <a:pt x="1046988" y="0"/>
                  </a:lnTo>
                </a:path>
              </a:pathLst>
            </a:custGeom>
            <a:ln w="9144">
              <a:solidFill>
                <a:srgbClr val="4958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477517" y="3354704"/>
            <a:ext cx="8718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03B3E"/>
                </a:solidFill>
                <a:latin typeface="Calibri"/>
                <a:cs typeface="Calibri"/>
              </a:rPr>
              <a:t>Natural</a:t>
            </a:r>
            <a:r>
              <a:rPr dirty="0" sz="1400" spc="-15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400" spc="-25">
                <a:solidFill>
                  <a:srgbClr val="303B3E"/>
                </a:solidFill>
                <a:latin typeface="Calibri"/>
                <a:cs typeface="Calibri"/>
              </a:rPr>
              <a:t>Gas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742694" y="3573856"/>
            <a:ext cx="33782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solidFill>
                  <a:srgbClr val="303B3E"/>
                </a:solidFill>
                <a:latin typeface="Calibri"/>
                <a:cs typeface="Calibri"/>
              </a:rPr>
              <a:t>48%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46710" y="3405327"/>
            <a:ext cx="411480" cy="459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0">
                <a:solidFill>
                  <a:srgbClr val="303B3E"/>
                </a:solidFill>
                <a:latin typeface="Calibri"/>
                <a:cs typeface="Calibri"/>
              </a:rPr>
              <a:t>Wind</a:t>
            </a:r>
            <a:endParaRPr sz="140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  <a:spcBef>
                <a:spcPts val="50"/>
              </a:spcBef>
            </a:pPr>
            <a:r>
              <a:rPr dirty="0" sz="1400" spc="-25">
                <a:solidFill>
                  <a:srgbClr val="303B3E"/>
                </a:solidFill>
                <a:latin typeface="Calibri"/>
                <a:cs typeface="Calibri"/>
              </a:rPr>
              <a:t>44%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88163" y="1891360"/>
            <a:ext cx="393700" cy="459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03B3E"/>
                </a:solidFill>
                <a:latin typeface="Calibri"/>
                <a:cs typeface="Calibri"/>
              </a:rPr>
              <a:t>Solar</a:t>
            </a:r>
            <a:endParaRPr sz="14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  <a:spcBef>
                <a:spcPts val="50"/>
              </a:spcBef>
            </a:pPr>
            <a:r>
              <a:rPr dirty="0" sz="1400" spc="-25">
                <a:solidFill>
                  <a:srgbClr val="303B3E"/>
                </a:solidFill>
                <a:latin typeface="Calibri"/>
                <a:cs typeface="Calibri"/>
              </a:rPr>
              <a:t>6%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69439" y="1863039"/>
            <a:ext cx="444500" cy="4597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03B3E"/>
                </a:solidFill>
                <a:latin typeface="Calibri"/>
                <a:cs typeface="Calibri"/>
              </a:rPr>
              <a:t>Other</a:t>
            </a:r>
            <a:endParaRPr sz="14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50"/>
              </a:spcBef>
            </a:pPr>
            <a:r>
              <a:rPr dirty="0" sz="1400" spc="-25">
                <a:solidFill>
                  <a:srgbClr val="303B3E"/>
                </a:solidFill>
                <a:latin typeface="Calibri"/>
                <a:cs typeface="Calibri"/>
              </a:rPr>
              <a:t>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375615" y="40589"/>
            <a:ext cx="8652510" cy="100393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dirty="0" sz="3200">
                <a:solidFill>
                  <a:srgbClr val="050505"/>
                </a:solidFill>
              </a:rPr>
              <a:t>The ISO</a:t>
            </a:r>
            <a:r>
              <a:rPr dirty="0" sz="3200" spc="-55">
                <a:solidFill>
                  <a:srgbClr val="050505"/>
                </a:solidFill>
              </a:rPr>
              <a:t> </a:t>
            </a:r>
            <a:r>
              <a:rPr dirty="0" sz="3200" spc="-10">
                <a:solidFill>
                  <a:srgbClr val="050505"/>
                </a:solidFill>
              </a:rPr>
              <a:t>Generator</a:t>
            </a:r>
            <a:r>
              <a:rPr dirty="0" sz="3200" spc="-70">
                <a:solidFill>
                  <a:srgbClr val="050505"/>
                </a:solidFill>
              </a:rPr>
              <a:t> </a:t>
            </a:r>
            <a:r>
              <a:rPr dirty="0" sz="3200" spc="-10">
                <a:solidFill>
                  <a:srgbClr val="050505"/>
                </a:solidFill>
              </a:rPr>
              <a:t>Interconnection</a:t>
            </a:r>
            <a:r>
              <a:rPr dirty="0" sz="3200" spc="-110">
                <a:solidFill>
                  <a:srgbClr val="050505"/>
                </a:solidFill>
              </a:rPr>
              <a:t> </a:t>
            </a:r>
            <a:r>
              <a:rPr dirty="0" sz="3200">
                <a:solidFill>
                  <a:srgbClr val="050505"/>
                </a:solidFill>
              </a:rPr>
              <a:t>Queue</a:t>
            </a:r>
            <a:r>
              <a:rPr dirty="0" sz="3200" spc="-35">
                <a:solidFill>
                  <a:srgbClr val="050505"/>
                </a:solidFill>
              </a:rPr>
              <a:t> </a:t>
            </a:r>
            <a:r>
              <a:rPr dirty="0" sz="3200" spc="-10">
                <a:solidFill>
                  <a:srgbClr val="050505"/>
                </a:solidFill>
              </a:rPr>
              <a:t>Provides </a:t>
            </a:r>
            <a:r>
              <a:rPr dirty="0" sz="3200">
                <a:solidFill>
                  <a:srgbClr val="050505"/>
                </a:solidFill>
              </a:rPr>
              <a:t>a</a:t>
            </a:r>
            <a:r>
              <a:rPr dirty="0" sz="3200" spc="-25">
                <a:solidFill>
                  <a:srgbClr val="050505"/>
                </a:solidFill>
              </a:rPr>
              <a:t> </a:t>
            </a:r>
            <a:r>
              <a:rPr dirty="0" sz="3200">
                <a:solidFill>
                  <a:srgbClr val="050505"/>
                </a:solidFill>
              </a:rPr>
              <a:t>Snapshot</a:t>
            </a:r>
            <a:r>
              <a:rPr dirty="0" sz="3200" spc="-120">
                <a:solidFill>
                  <a:srgbClr val="050505"/>
                </a:solidFill>
              </a:rPr>
              <a:t> </a:t>
            </a:r>
            <a:r>
              <a:rPr dirty="0" sz="3200">
                <a:solidFill>
                  <a:srgbClr val="050505"/>
                </a:solidFill>
              </a:rPr>
              <a:t>of</a:t>
            </a:r>
            <a:r>
              <a:rPr dirty="0" sz="3200" spc="-20">
                <a:solidFill>
                  <a:srgbClr val="050505"/>
                </a:solidFill>
              </a:rPr>
              <a:t> </a:t>
            </a:r>
            <a:r>
              <a:rPr dirty="0" sz="3200">
                <a:solidFill>
                  <a:srgbClr val="050505"/>
                </a:solidFill>
              </a:rPr>
              <a:t>Resource</a:t>
            </a:r>
            <a:r>
              <a:rPr dirty="0" sz="3200" spc="-90">
                <a:solidFill>
                  <a:srgbClr val="050505"/>
                </a:solidFill>
              </a:rPr>
              <a:t> </a:t>
            </a:r>
            <a:r>
              <a:rPr dirty="0" sz="3200" spc="-10">
                <a:solidFill>
                  <a:srgbClr val="050505"/>
                </a:solidFill>
              </a:rPr>
              <a:t>Proposals</a:t>
            </a:r>
            <a:endParaRPr sz="3200"/>
          </a:p>
        </p:txBody>
      </p:sp>
      <p:sp>
        <p:nvSpPr>
          <p:cNvPr id="26" name="object 26" descr=""/>
          <p:cNvSpPr txBox="1"/>
          <p:nvPr/>
        </p:nvSpPr>
        <p:spPr>
          <a:xfrm>
            <a:off x="375615" y="1028776"/>
            <a:ext cx="825119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Dramatic</a:t>
            </a:r>
            <a:r>
              <a:rPr dirty="0" sz="1800" spc="-7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shift</a:t>
            </a:r>
            <a:r>
              <a:rPr dirty="0" sz="1800" spc="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in</a:t>
            </a:r>
            <a:r>
              <a:rPr dirty="0" sz="1800" spc="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proposed</a:t>
            </a:r>
            <a:r>
              <a:rPr dirty="0" sz="1800" spc="-5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resources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from</a:t>
            </a:r>
            <a:r>
              <a:rPr dirty="0" sz="1800" spc="-1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natural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gas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to</a:t>
            </a:r>
            <a:r>
              <a:rPr dirty="0" sz="1800" spc="-2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battery</a:t>
            </a:r>
            <a:r>
              <a:rPr dirty="0" sz="1800" spc="-4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storage</a:t>
            </a:r>
            <a:r>
              <a:rPr dirty="0" sz="1800" spc="10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50505"/>
                </a:solidFill>
                <a:latin typeface="Calibri"/>
                <a:cs typeface="Calibri"/>
              </a:rPr>
              <a:t>and</a:t>
            </a:r>
            <a:r>
              <a:rPr dirty="0" sz="1800" spc="-55" i="1">
                <a:solidFill>
                  <a:srgbClr val="050505"/>
                </a:solidFill>
                <a:latin typeface="Calibri"/>
                <a:cs typeface="Calibri"/>
              </a:rPr>
              <a:t> </a:t>
            </a:r>
            <a:r>
              <a:rPr dirty="0" sz="1800" spc="-10" i="1">
                <a:solidFill>
                  <a:srgbClr val="050505"/>
                </a:solidFill>
                <a:latin typeface="Calibri"/>
                <a:cs typeface="Calibri"/>
              </a:rPr>
              <a:t>renewables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52450" y="5753201"/>
            <a:ext cx="249364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Source:</a:t>
            </a:r>
            <a:r>
              <a:rPr dirty="0" sz="900" spc="-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ISO</a:t>
            </a:r>
            <a:r>
              <a:rPr dirty="0" sz="900" spc="-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Generator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Interconnection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Queue,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 spc="-20">
                <a:latin typeface="Calibri"/>
                <a:cs typeface="Calibri"/>
              </a:rPr>
              <a:t>FERC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Jurisdictional</a:t>
            </a:r>
            <a:r>
              <a:rPr dirty="0" sz="900" spc="-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Proposals;</a:t>
            </a:r>
            <a:r>
              <a:rPr dirty="0" sz="900" spc="-5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Nameplate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Capacity</a:t>
            </a:r>
            <a:r>
              <a:rPr dirty="0" sz="900" spc="-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Ratings.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7086600" y="1769364"/>
            <a:ext cx="1943100" cy="2135505"/>
          </a:xfrm>
          <a:custGeom>
            <a:avLst/>
            <a:gdLst/>
            <a:ahLst/>
            <a:cxnLst/>
            <a:rect l="l" t="t" r="r" b="b"/>
            <a:pathLst>
              <a:path w="1943100" h="2135504">
                <a:moveTo>
                  <a:pt x="1619250" y="0"/>
                </a:moveTo>
                <a:lnTo>
                  <a:pt x="323850" y="0"/>
                </a:lnTo>
                <a:lnTo>
                  <a:pt x="276003" y="3512"/>
                </a:lnTo>
                <a:lnTo>
                  <a:pt x="230332" y="13714"/>
                </a:lnTo>
                <a:lnTo>
                  <a:pt x="187340" y="30106"/>
                </a:lnTo>
                <a:lnTo>
                  <a:pt x="147528" y="52184"/>
                </a:lnTo>
                <a:lnTo>
                  <a:pt x="111397" y="79448"/>
                </a:lnTo>
                <a:lnTo>
                  <a:pt x="79448" y="111397"/>
                </a:lnTo>
                <a:lnTo>
                  <a:pt x="52184" y="147528"/>
                </a:lnTo>
                <a:lnTo>
                  <a:pt x="30106" y="187340"/>
                </a:lnTo>
                <a:lnTo>
                  <a:pt x="13714" y="230332"/>
                </a:lnTo>
                <a:lnTo>
                  <a:pt x="3512" y="276003"/>
                </a:lnTo>
                <a:lnTo>
                  <a:pt x="0" y="323850"/>
                </a:lnTo>
                <a:lnTo>
                  <a:pt x="0" y="1811274"/>
                </a:lnTo>
                <a:lnTo>
                  <a:pt x="3512" y="1859120"/>
                </a:lnTo>
                <a:lnTo>
                  <a:pt x="13714" y="1904791"/>
                </a:lnTo>
                <a:lnTo>
                  <a:pt x="30106" y="1947783"/>
                </a:lnTo>
                <a:lnTo>
                  <a:pt x="52184" y="1987595"/>
                </a:lnTo>
                <a:lnTo>
                  <a:pt x="79448" y="2023726"/>
                </a:lnTo>
                <a:lnTo>
                  <a:pt x="111397" y="2055675"/>
                </a:lnTo>
                <a:lnTo>
                  <a:pt x="147528" y="2082939"/>
                </a:lnTo>
                <a:lnTo>
                  <a:pt x="187340" y="2105017"/>
                </a:lnTo>
                <a:lnTo>
                  <a:pt x="230332" y="2121409"/>
                </a:lnTo>
                <a:lnTo>
                  <a:pt x="276003" y="2131611"/>
                </a:lnTo>
                <a:lnTo>
                  <a:pt x="323850" y="2135124"/>
                </a:lnTo>
                <a:lnTo>
                  <a:pt x="1619250" y="2135124"/>
                </a:lnTo>
                <a:lnTo>
                  <a:pt x="1667096" y="2131611"/>
                </a:lnTo>
                <a:lnTo>
                  <a:pt x="1712767" y="2121409"/>
                </a:lnTo>
                <a:lnTo>
                  <a:pt x="1755759" y="2105017"/>
                </a:lnTo>
                <a:lnTo>
                  <a:pt x="1795571" y="2082939"/>
                </a:lnTo>
                <a:lnTo>
                  <a:pt x="1831702" y="2055675"/>
                </a:lnTo>
                <a:lnTo>
                  <a:pt x="1863651" y="2023726"/>
                </a:lnTo>
                <a:lnTo>
                  <a:pt x="1890915" y="1987595"/>
                </a:lnTo>
                <a:lnTo>
                  <a:pt x="1912993" y="1947783"/>
                </a:lnTo>
                <a:lnTo>
                  <a:pt x="1929385" y="1904791"/>
                </a:lnTo>
                <a:lnTo>
                  <a:pt x="1939587" y="1859120"/>
                </a:lnTo>
                <a:lnTo>
                  <a:pt x="1943100" y="1811274"/>
                </a:lnTo>
                <a:lnTo>
                  <a:pt x="1943100" y="323850"/>
                </a:lnTo>
                <a:lnTo>
                  <a:pt x="1939587" y="276003"/>
                </a:lnTo>
                <a:lnTo>
                  <a:pt x="1929385" y="230332"/>
                </a:lnTo>
                <a:lnTo>
                  <a:pt x="1912993" y="187340"/>
                </a:lnTo>
                <a:lnTo>
                  <a:pt x="1890915" y="147528"/>
                </a:lnTo>
                <a:lnTo>
                  <a:pt x="1863651" y="111397"/>
                </a:lnTo>
                <a:lnTo>
                  <a:pt x="1831702" y="79448"/>
                </a:lnTo>
                <a:lnTo>
                  <a:pt x="1795571" y="52184"/>
                </a:lnTo>
                <a:lnTo>
                  <a:pt x="1755759" y="30106"/>
                </a:lnTo>
                <a:lnTo>
                  <a:pt x="1712767" y="13714"/>
                </a:lnTo>
                <a:lnTo>
                  <a:pt x="1667096" y="3512"/>
                </a:lnTo>
                <a:lnTo>
                  <a:pt x="1619250" y="0"/>
                </a:lnTo>
                <a:close/>
              </a:path>
            </a:pathLst>
          </a:custGeom>
          <a:solidFill>
            <a:srgbClr val="E1F5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7810372" y="2829941"/>
            <a:ext cx="0" cy="1005840"/>
          </a:xfrm>
          <a:custGeom>
            <a:avLst/>
            <a:gdLst/>
            <a:ahLst/>
            <a:cxnLst/>
            <a:rect l="l" t="t" r="r" b="b"/>
            <a:pathLst>
              <a:path w="0" h="1005839">
                <a:moveTo>
                  <a:pt x="0" y="0"/>
                </a:moveTo>
                <a:lnTo>
                  <a:pt x="0" y="1005840"/>
                </a:lnTo>
              </a:path>
            </a:pathLst>
          </a:custGeom>
          <a:ln w="12700">
            <a:solidFill>
              <a:srgbClr val="61777E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7167626" y="2829941"/>
          <a:ext cx="1915795" cy="1005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2465"/>
                <a:gridCol w="1166495"/>
              </a:tblGrid>
              <a:tr h="335280">
                <a:tc>
                  <a:txBody>
                    <a:bodyPr/>
                    <a:lstStyle/>
                    <a:p>
                      <a:pPr algn="r" marR="11239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CT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55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2,400</a:t>
                      </a:r>
                      <a:r>
                        <a:rPr dirty="0" sz="1550" spc="9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algn="r" marR="10795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MA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5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11,514</a:t>
                      </a:r>
                      <a:r>
                        <a:rPr dirty="0" sz="1550" spc="1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61777E"/>
                      </a:solidFill>
                      <a:prstDash val="solid"/>
                    </a:lnT>
                    <a:lnB w="12700">
                      <a:solidFill>
                        <a:srgbClr val="61777E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algn="r" marR="11112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RI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6177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774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55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704</a:t>
                      </a:r>
                      <a:r>
                        <a:rPr dirty="0" sz="1550" spc="8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3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6177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31" name="object 31" descr=""/>
          <p:cNvSpPr/>
          <p:nvPr/>
        </p:nvSpPr>
        <p:spPr>
          <a:xfrm>
            <a:off x="7086600" y="4352544"/>
            <a:ext cx="1988820" cy="1541145"/>
          </a:xfrm>
          <a:custGeom>
            <a:avLst/>
            <a:gdLst/>
            <a:ahLst/>
            <a:cxnLst/>
            <a:rect l="l" t="t" r="r" b="b"/>
            <a:pathLst>
              <a:path w="1988820" h="1541145">
                <a:moveTo>
                  <a:pt x="1732026" y="0"/>
                </a:moveTo>
                <a:lnTo>
                  <a:pt x="256794" y="0"/>
                </a:lnTo>
                <a:lnTo>
                  <a:pt x="210625" y="4136"/>
                </a:lnTo>
                <a:lnTo>
                  <a:pt x="167175" y="16061"/>
                </a:lnTo>
                <a:lnTo>
                  <a:pt x="127169" y="35051"/>
                </a:lnTo>
                <a:lnTo>
                  <a:pt x="91330" y="60383"/>
                </a:lnTo>
                <a:lnTo>
                  <a:pt x="60383" y="91330"/>
                </a:lnTo>
                <a:lnTo>
                  <a:pt x="35051" y="127169"/>
                </a:lnTo>
                <a:lnTo>
                  <a:pt x="16061" y="167175"/>
                </a:lnTo>
                <a:lnTo>
                  <a:pt x="4136" y="210625"/>
                </a:lnTo>
                <a:lnTo>
                  <a:pt x="0" y="256793"/>
                </a:lnTo>
                <a:lnTo>
                  <a:pt x="0" y="1283969"/>
                </a:lnTo>
                <a:lnTo>
                  <a:pt x="4136" y="1330128"/>
                </a:lnTo>
                <a:lnTo>
                  <a:pt x="16061" y="1373572"/>
                </a:lnTo>
                <a:lnTo>
                  <a:pt x="35051" y="1413577"/>
                </a:lnTo>
                <a:lnTo>
                  <a:pt x="60383" y="1449418"/>
                </a:lnTo>
                <a:lnTo>
                  <a:pt x="91330" y="1480368"/>
                </a:lnTo>
                <a:lnTo>
                  <a:pt x="127169" y="1505703"/>
                </a:lnTo>
                <a:lnTo>
                  <a:pt x="167175" y="1524698"/>
                </a:lnTo>
                <a:lnTo>
                  <a:pt x="210625" y="1536626"/>
                </a:lnTo>
                <a:lnTo>
                  <a:pt x="256794" y="1540763"/>
                </a:lnTo>
                <a:lnTo>
                  <a:pt x="1732026" y="1540763"/>
                </a:lnTo>
                <a:lnTo>
                  <a:pt x="1778194" y="1536626"/>
                </a:lnTo>
                <a:lnTo>
                  <a:pt x="1821644" y="1524698"/>
                </a:lnTo>
                <a:lnTo>
                  <a:pt x="1861650" y="1505703"/>
                </a:lnTo>
                <a:lnTo>
                  <a:pt x="1897489" y="1480368"/>
                </a:lnTo>
                <a:lnTo>
                  <a:pt x="1928436" y="1449418"/>
                </a:lnTo>
                <a:lnTo>
                  <a:pt x="1953768" y="1413577"/>
                </a:lnTo>
                <a:lnTo>
                  <a:pt x="1972758" y="1373572"/>
                </a:lnTo>
                <a:lnTo>
                  <a:pt x="1984683" y="1330128"/>
                </a:lnTo>
                <a:lnTo>
                  <a:pt x="1988820" y="1283969"/>
                </a:lnTo>
                <a:lnTo>
                  <a:pt x="1988820" y="256793"/>
                </a:lnTo>
                <a:lnTo>
                  <a:pt x="1984683" y="210625"/>
                </a:lnTo>
                <a:lnTo>
                  <a:pt x="1972758" y="167175"/>
                </a:lnTo>
                <a:lnTo>
                  <a:pt x="1953768" y="127169"/>
                </a:lnTo>
                <a:lnTo>
                  <a:pt x="1928436" y="91330"/>
                </a:lnTo>
                <a:lnTo>
                  <a:pt x="1897489" y="60383"/>
                </a:lnTo>
                <a:lnTo>
                  <a:pt x="1861650" y="35051"/>
                </a:lnTo>
                <a:lnTo>
                  <a:pt x="1821644" y="16061"/>
                </a:lnTo>
                <a:lnTo>
                  <a:pt x="1778194" y="4136"/>
                </a:lnTo>
                <a:lnTo>
                  <a:pt x="1732026" y="0"/>
                </a:lnTo>
                <a:close/>
              </a:path>
            </a:pathLst>
          </a:custGeom>
          <a:solidFill>
            <a:srgbClr val="E3F5D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2" name="object 32" descr=""/>
          <p:cNvGraphicFramePr>
            <a:graphicFrameLocks noGrp="1"/>
          </p:cNvGraphicFramePr>
          <p:nvPr/>
        </p:nvGraphicFramePr>
        <p:xfrm>
          <a:off x="7259828" y="5504560"/>
          <a:ext cx="1781175" cy="335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8480"/>
                <a:gridCol w="1166495"/>
              </a:tblGrid>
              <a:tr h="335280"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ME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61777E"/>
                      </a:solidFill>
                      <a:prstDash val="solid"/>
                    </a:lnR>
                    <a:lnT w="12700">
                      <a:solidFill>
                        <a:srgbClr val="6177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55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2,325</a:t>
                      </a:r>
                      <a:r>
                        <a:rPr dirty="0" sz="1550" spc="90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50" spc="-25">
                          <a:solidFill>
                            <a:srgbClr val="303B3E"/>
                          </a:solidFill>
                          <a:latin typeface="Calibri"/>
                          <a:cs typeface="Calibri"/>
                        </a:rPr>
                        <a:t>MW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61777E"/>
                      </a:solidFill>
                      <a:prstDash val="solid"/>
                    </a:lnL>
                    <a:lnT w="12700">
                      <a:solidFill>
                        <a:srgbClr val="61777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pic>
        <p:nvPicPr>
          <p:cNvPr id="33" name="object 3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9540" y="4786884"/>
            <a:ext cx="603503" cy="60350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35823" y="2139695"/>
            <a:ext cx="621792" cy="626363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792581" y="2762504"/>
            <a:ext cx="864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13,250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MW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991736" y="3750310"/>
            <a:ext cx="1246505" cy="3327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00" b="1">
                <a:latin typeface="Calibri"/>
                <a:cs typeface="Calibri"/>
              </a:rPr>
              <a:t>35,214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MW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6611111" y="1769364"/>
            <a:ext cx="617220" cy="4124325"/>
          </a:xfrm>
          <a:custGeom>
            <a:avLst/>
            <a:gdLst/>
            <a:ahLst/>
            <a:cxnLst/>
            <a:rect l="l" t="t" r="r" b="b"/>
            <a:pathLst>
              <a:path w="617220" h="4124325">
                <a:moveTo>
                  <a:pt x="617220" y="4123944"/>
                </a:moveTo>
                <a:lnTo>
                  <a:pt x="497097" y="4123944"/>
                </a:lnTo>
                <a:lnTo>
                  <a:pt x="399002" y="4123944"/>
                </a:lnTo>
                <a:lnTo>
                  <a:pt x="332863" y="4123944"/>
                </a:lnTo>
                <a:lnTo>
                  <a:pt x="308610" y="4123944"/>
                </a:lnTo>
                <a:lnTo>
                  <a:pt x="308610" y="2369439"/>
                </a:lnTo>
                <a:lnTo>
                  <a:pt x="284356" y="2369419"/>
                </a:lnTo>
                <a:lnTo>
                  <a:pt x="218217" y="2369375"/>
                </a:lnTo>
                <a:lnTo>
                  <a:pt x="120122" y="2369331"/>
                </a:lnTo>
                <a:lnTo>
                  <a:pt x="0" y="2369312"/>
                </a:lnTo>
                <a:lnTo>
                  <a:pt x="120122" y="2369312"/>
                </a:lnTo>
                <a:lnTo>
                  <a:pt x="218217" y="2369312"/>
                </a:lnTo>
                <a:lnTo>
                  <a:pt x="284356" y="2369312"/>
                </a:lnTo>
                <a:lnTo>
                  <a:pt x="308610" y="2369312"/>
                </a:lnTo>
                <a:lnTo>
                  <a:pt x="308610" y="0"/>
                </a:lnTo>
                <a:lnTo>
                  <a:pt x="332863" y="0"/>
                </a:lnTo>
                <a:lnTo>
                  <a:pt x="399002" y="0"/>
                </a:lnTo>
                <a:lnTo>
                  <a:pt x="497097" y="0"/>
                </a:lnTo>
                <a:lnTo>
                  <a:pt x="6172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792581" y="3926585"/>
            <a:ext cx="7556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i="1">
                <a:solidFill>
                  <a:srgbClr val="303B3E"/>
                </a:solidFill>
                <a:latin typeface="Calibri"/>
                <a:cs typeface="Calibri"/>
              </a:rPr>
              <a:t>June</a:t>
            </a:r>
            <a:r>
              <a:rPr dirty="0" sz="1400" spc="-15" i="1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400" spc="-20" i="1">
                <a:solidFill>
                  <a:srgbClr val="303B3E"/>
                </a:solidFill>
                <a:latin typeface="Calibri"/>
                <a:cs typeface="Calibri"/>
              </a:rPr>
              <a:t>2017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745"/>
              </a:lnSpc>
            </a:pPr>
            <a:r>
              <a:rPr dirty="0"/>
              <a:t>ISO-NE</a:t>
            </a:r>
            <a:r>
              <a:rPr dirty="0" spc="125"/>
              <a:t> </a:t>
            </a:r>
            <a:r>
              <a:rPr dirty="0" spc="-10"/>
              <a:t>PUBLIC</a:t>
            </a:r>
          </a:p>
        </p:txBody>
      </p: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435"/>
              </a:lnSpc>
            </a:pPr>
            <a:fld id="{81D60167-4931-47E6-BA6A-407CBD079E47}" type="slidenum">
              <a:rPr dirty="0" spc="-25"/>
              <a:t>25</a:t>
            </a:fld>
          </a:p>
        </p:txBody>
      </p:sp>
      <p:sp>
        <p:nvSpPr>
          <p:cNvPr id="39" name="object 39" descr=""/>
          <p:cNvSpPr txBox="1"/>
          <p:nvPr/>
        </p:nvSpPr>
        <p:spPr>
          <a:xfrm>
            <a:off x="4149978" y="5922670"/>
            <a:ext cx="84518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i="1">
                <a:solidFill>
                  <a:srgbClr val="303B3E"/>
                </a:solidFill>
                <a:latin typeface="Calibri"/>
                <a:cs typeface="Calibri"/>
              </a:rPr>
              <a:t>June</a:t>
            </a:r>
            <a:r>
              <a:rPr dirty="0" sz="1550" spc="70" i="1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550" spc="-20" i="1">
                <a:solidFill>
                  <a:srgbClr val="303B3E"/>
                </a:solidFill>
                <a:latin typeface="Calibri"/>
                <a:cs typeface="Calibri"/>
              </a:rPr>
              <a:t>2023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432675" y="1833753"/>
            <a:ext cx="1375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03B3E"/>
                </a:solidFill>
                <a:latin typeface="Calibri"/>
                <a:cs typeface="Calibri"/>
              </a:rPr>
              <a:t>Offshore</a:t>
            </a:r>
            <a:r>
              <a:rPr dirty="0" sz="1800" spc="-90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303B3E"/>
                </a:solidFill>
                <a:latin typeface="Calibri"/>
                <a:cs typeface="Calibri"/>
              </a:rPr>
              <a:t>Wind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410450" y="4406900"/>
            <a:ext cx="1361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03B3E"/>
                </a:solidFill>
                <a:latin typeface="Calibri"/>
                <a:cs typeface="Calibri"/>
              </a:rPr>
              <a:t>Onshore</a:t>
            </a:r>
            <a:r>
              <a:rPr dirty="0" sz="1800" spc="-40">
                <a:solidFill>
                  <a:srgbClr val="303B3E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303B3E"/>
                </a:solidFill>
                <a:latin typeface="Calibri"/>
                <a:cs typeface="Calibri"/>
              </a:rPr>
              <a:t>Wind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59611" y="1382090"/>
            <a:ext cx="3961765" cy="39370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354070" algn="l"/>
              </a:tabLst>
            </a:pPr>
            <a:r>
              <a:rPr dirty="0" sz="2400" spc="-20" b="1">
                <a:solidFill>
                  <a:srgbClr val="1794D2"/>
                </a:solidFill>
                <a:latin typeface="Calibri"/>
                <a:cs typeface="Calibri"/>
              </a:rPr>
              <a:t>Then</a:t>
            </a:r>
            <a:r>
              <a:rPr dirty="0" sz="2400" b="1">
                <a:solidFill>
                  <a:srgbClr val="1794D2"/>
                </a:solidFill>
                <a:latin typeface="Calibri"/>
                <a:cs typeface="Calibri"/>
              </a:rPr>
              <a:t>	</a:t>
            </a:r>
            <a:r>
              <a:rPr dirty="0" sz="2400" spc="-25" b="1">
                <a:solidFill>
                  <a:srgbClr val="1794D2"/>
                </a:solidFill>
                <a:latin typeface="Calibri"/>
                <a:cs typeface="Calibri"/>
              </a:rPr>
              <a:t>Now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Adams, Sarah, A</dc:creator>
  <dc:title>PowerPoint Presentation</dc:title>
  <dcterms:created xsi:type="dcterms:W3CDTF">2023-08-21T11:32:26Z</dcterms:created>
  <dcterms:modified xsi:type="dcterms:W3CDTF">2023-08-21T11:32:26Z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2023-08-21T00:00:00Z</vt:filetime>
  </property>
  <property fmtid="{D5CDD505-2E9C-101B-9397-08002B2CF9AE}" pid="5" name="Producer">
    <vt:lpwstr>Microsoft® PowerPoint® 2016</vt:lpwstr>
  </property>
</Properties>
</file>