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8" r:id="rId2"/>
    <p:sldId id="289" r:id="rId3"/>
    <p:sldId id="283" r:id="rId4"/>
    <p:sldId id="287" r:id="rId5"/>
    <p:sldId id="381" r:id="rId6"/>
    <p:sldId id="285" r:id="rId7"/>
    <p:sldId id="303" r:id="rId8"/>
    <p:sldId id="376" r:id="rId9"/>
    <p:sldId id="379" r:id="rId10"/>
    <p:sldId id="300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0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C39DC5-E3F9-475A-8E91-4EBDA4FDD9B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7E954C-1E3B-4870-9886-19D711F131C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Helvetica" panose="020B0604020202020204" pitchFamily="34" charset="0"/>
              <a:cs typeface="Helvetica" panose="020B0604020202020204" pitchFamily="34" charset="0"/>
            </a:rPr>
            <a:t>SPEED Act etc.</a:t>
          </a:r>
        </a:p>
      </dgm:t>
    </dgm:pt>
    <dgm:pt modelId="{AD447E20-668D-4952-92E0-82AD800158A3}" type="parTrans" cxnId="{94711745-B154-43B7-BE0B-5D9BB1807848}">
      <dgm:prSet/>
      <dgm:spPr/>
      <dgm:t>
        <a:bodyPr/>
        <a:lstStyle/>
        <a:p>
          <a:endParaRPr lang="en-US"/>
        </a:p>
      </dgm:t>
    </dgm:pt>
    <dgm:pt modelId="{D5135E3A-7949-4537-8C4B-D40F878AF52F}" type="sibTrans" cxnId="{94711745-B154-43B7-BE0B-5D9BB1807848}">
      <dgm:prSet/>
      <dgm:spPr/>
      <dgm:t>
        <a:bodyPr/>
        <a:lstStyle/>
        <a:p>
          <a:endParaRPr lang="en-US"/>
        </a:p>
      </dgm:t>
    </dgm:pt>
    <dgm:pt modelId="{7DAA196D-D702-4255-91B1-A8B8684FB25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Helvetica" panose="020B0604020202020204" pitchFamily="34" charset="0"/>
              <a:cs typeface="Helvetica" panose="020B0604020202020204" pitchFamily="34" charset="0"/>
            </a:rPr>
            <a:t>Permit certainty</a:t>
          </a:r>
        </a:p>
      </dgm:t>
    </dgm:pt>
    <dgm:pt modelId="{03FFBA40-354D-4423-B246-D722BBA5DC0B}" type="parTrans" cxnId="{08224BCA-E3B7-4197-8E09-A2BBC5D0B0E7}">
      <dgm:prSet/>
      <dgm:spPr/>
      <dgm:t>
        <a:bodyPr/>
        <a:lstStyle/>
        <a:p>
          <a:endParaRPr lang="en-US"/>
        </a:p>
      </dgm:t>
    </dgm:pt>
    <dgm:pt modelId="{8014C61F-1A53-4440-B9BA-8805C48FDF01}" type="sibTrans" cxnId="{08224BCA-E3B7-4197-8E09-A2BBC5D0B0E7}">
      <dgm:prSet/>
      <dgm:spPr/>
      <dgm:t>
        <a:bodyPr/>
        <a:lstStyle/>
        <a:p>
          <a:endParaRPr lang="en-US"/>
        </a:p>
      </dgm:t>
    </dgm:pt>
    <dgm:pt modelId="{C5368BD2-BE2C-40BD-9254-01D6CDEC02F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Helvetica" panose="020B0604020202020204" pitchFamily="34" charset="0"/>
              <a:cs typeface="Helvetica" panose="020B0604020202020204" pitchFamily="34" charset="0"/>
            </a:rPr>
            <a:t>Transmission?</a:t>
          </a:r>
        </a:p>
      </dgm:t>
    </dgm:pt>
    <dgm:pt modelId="{36E4CB49-E667-4552-9FAE-C3CAB3F14754}" type="parTrans" cxnId="{EDC0D9A1-D130-4B86-9D49-136A74D12263}">
      <dgm:prSet/>
      <dgm:spPr/>
      <dgm:t>
        <a:bodyPr/>
        <a:lstStyle/>
        <a:p>
          <a:endParaRPr lang="en-US"/>
        </a:p>
      </dgm:t>
    </dgm:pt>
    <dgm:pt modelId="{EFB1989D-5B60-4567-B9D7-B5F175C09948}" type="sibTrans" cxnId="{EDC0D9A1-D130-4B86-9D49-136A74D12263}">
      <dgm:prSet/>
      <dgm:spPr/>
      <dgm:t>
        <a:bodyPr/>
        <a:lstStyle/>
        <a:p>
          <a:endParaRPr lang="en-US"/>
        </a:p>
      </dgm:t>
    </dgm:pt>
    <dgm:pt modelId="{6EF69313-AAE6-4477-B8BB-1E7B7FD90182}" type="pres">
      <dgm:prSet presAssocID="{AFC39DC5-E3F9-475A-8E91-4EBDA4FDD9BC}" presName="root" presStyleCnt="0">
        <dgm:presLayoutVars>
          <dgm:dir/>
          <dgm:resizeHandles val="exact"/>
        </dgm:presLayoutVars>
      </dgm:prSet>
      <dgm:spPr/>
    </dgm:pt>
    <dgm:pt modelId="{B1FA656F-AA23-4465-A931-F79D0E65ADF2}" type="pres">
      <dgm:prSet presAssocID="{8D7E954C-1E3B-4870-9886-19D711F131CD}" presName="compNode" presStyleCnt="0"/>
      <dgm:spPr/>
    </dgm:pt>
    <dgm:pt modelId="{21A95B74-183F-4982-9314-B847C072949E}" type="pres">
      <dgm:prSet presAssocID="{8D7E954C-1E3B-4870-9886-19D711F131CD}" presName="bgRect" presStyleLbl="bgShp" presStyleIdx="0" presStyleCnt="3"/>
      <dgm:spPr/>
    </dgm:pt>
    <dgm:pt modelId="{C30FDA7B-33AB-4AC7-86F0-2CF42C303DA3}" type="pres">
      <dgm:prSet presAssocID="{8D7E954C-1E3B-4870-9886-19D711F131CD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55F423B5-4267-4A50-8E74-8671C8AB1133}" type="pres">
      <dgm:prSet presAssocID="{8D7E954C-1E3B-4870-9886-19D711F131CD}" presName="spaceRect" presStyleCnt="0"/>
      <dgm:spPr/>
    </dgm:pt>
    <dgm:pt modelId="{8BD85006-516D-48EF-AD31-6596CC23694C}" type="pres">
      <dgm:prSet presAssocID="{8D7E954C-1E3B-4870-9886-19D711F131CD}" presName="parTx" presStyleLbl="revTx" presStyleIdx="0" presStyleCnt="3">
        <dgm:presLayoutVars>
          <dgm:chMax val="0"/>
          <dgm:chPref val="0"/>
        </dgm:presLayoutVars>
      </dgm:prSet>
      <dgm:spPr/>
    </dgm:pt>
    <dgm:pt modelId="{D5CB8E3E-BB05-4536-A586-9DA7FCB515F4}" type="pres">
      <dgm:prSet presAssocID="{D5135E3A-7949-4537-8C4B-D40F878AF52F}" presName="sibTrans" presStyleCnt="0"/>
      <dgm:spPr/>
    </dgm:pt>
    <dgm:pt modelId="{1198154C-907A-4948-ACF6-7975ED951CDA}" type="pres">
      <dgm:prSet presAssocID="{7DAA196D-D702-4255-91B1-A8B8684FB259}" presName="compNode" presStyleCnt="0"/>
      <dgm:spPr/>
    </dgm:pt>
    <dgm:pt modelId="{65454ED4-71D1-49C1-B047-0AEC827F1E79}" type="pres">
      <dgm:prSet presAssocID="{7DAA196D-D702-4255-91B1-A8B8684FB259}" presName="bgRect" presStyleLbl="bgShp" presStyleIdx="1" presStyleCnt="3"/>
      <dgm:spPr/>
    </dgm:pt>
    <dgm:pt modelId="{6532B3BA-25BF-4E07-9C18-60122EC95BF2}" type="pres">
      <dgm:prSet presAssocID="{7DAA196D-D702-4255-91B1-A8B8684FB259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9B3A0246-DB2E-4ED4-A610-23155D5408C5}" type="pres">
      <dgm:prSet presAssocID="{7DAA196D-D702-4255-91B1-A8B8684FB259}" presName="spaceRect" presStyleCnt="0"/>
      <dgm:spPr/>
    </dgm:pt>
    <dgm:pt modelId="{EF4D7551-3D14-442C-9D3F-E5E96A4B233B}" type="pres">
      <dgm:prSet presAssocID="{7DAA196D-D702-4255-91B1-A8B8684FB259}" presName="parTx" presStyleLbl="revTx" presStyleIdx="1" presStyleCnt="3">
        <dgm:presLayoutVars>
          <dgm:chMax val="0"/>
          <dgm:chPref val="0"/>
        </dgm:presLayoutVars>
      </dgm:prSet>
      <dgm:spPr/>
    </dgm:pt>
    <dgm:pt modelId="{EC821E99-8A67-4F1B-8084-F3517A1EA949}" type="pres">
      <dgm:prSet presAssocID="{8014C61F-1A53-4440-B9BA-8805C48FDF01}" presName="sibTrans" presStyleCnt="0"/>
      <dgm:spPr/>
    </dgm:pt>
    <dgm:pt modelId="{08DB09EC-633E-482C-B0EE-4DF0BC8AECC2}" type="pres">
      <dgm:prSet presAssocID="{C5368BD2-BE2C-40BD-9254-01D6CDEC02F7}" presName="compNode" presStyleCnt="0"/>
      <dgm:spPr/>
    </dgm:pt>
    <dgm:pt modelId="{A6F0EA61-D36B-45B6-91B8-28B6677D16E4}" type="pres">
      <dgm:prSet presAssocID="{C5368BD2-BE2C-40BD-9254-01D6CDEC02F7}" presName="bgRect" presStyleLbl="bgShp" presStyleIdx="2" presStyleCnt="3"/>
      <dgm:spPr/>
    </dgm:pt>
    <dgm:pt modelId="{5BCB93FF-7D6A-4CC1-9D17-D704B4BA2C8C}" type="pres">
      <dgm:prSet presAssocID="{C5368BD2-BE2C-40BD-9254-01D6CDEC02F7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ell Tower with solid fill"/>
        </a:ext>
      </dgm:extLst>
    </dgm:pt>
    <dgm:pt modelId="{2BFC676A-0E0A-4513-AC0C-A78B13A9BD56}" type="pres">
      <dgm:prSet presAssocID="{C5368BD2-BE2C-40BD-9254-01D6CDEC02F7}" presName="spaceRect" presStyleCnt="0"/>
      <dgm:spPr/>
    </dgm:pt>
    <dgm:pt modelId="{96D90AD5-2799-4B8B-8DA8-52F612D43A63}" type="pres">
      <dgm:prSet presAssocID="{C5368BD2-BE2C-40BD-9254-01D6CDEC02F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3A1D6107-5B0C-4143-9B6C-032B2B2B0B21}" type="presOf" srcId="{7DAA196D-D702-4255-91B1-A8B8684FB259}" destId="{EF4D7551-3D14-442C-9D3F-E5E96A4B233B}" srcOrd="0" destOrd="0" presId="urn:microsoft.com/office/officeart/2018/2/layout/IconVerticalSolidList"/>
    <dgm:cxn modelId="{C653731D-7C57-466E-BEA8-05E74591A1B5}" type="presOf" srcId="{8D7E954C-1E3B-4870-9886-19D711F131CD}" destId="{8BD85006-516D-48EF-AD31-6596CC23694C}" srcOrd="0" destOrd="0" presId="urn:microsoft.com/office/officeart/2018/2/layout/IconVerticalSolidList"/>
    <dgm:cxn modelId="{71A6C760-FD1E-4689-A591-5356195AAB17}" type="presOf" srcId="{AFC39DC5-E3F9-475A-8E91-4EBDA4FDD9BC}" destId="{6EF69313-AAE6-4477-B8BB-1E7B7FD90182}" srcOrd="0" destOrd="0" presId="urn:microsoft.com/office/officeart/2018/2/layout/IconVerticalSolidList"/>
    <dgm:cxn modelId="{94711745-B154-43B7-BE0B-5D9BB1807848}" srcId="{AFC39DC5-E3F9-475A-8E91-4EBDA4FDD9BC}" destId="{8D7E954C-1E3B-4870-9886-19D711F131CD}" srcOrd="0" destOrd="0" parTransId="{AD447E20-668D-4952-92E0-82AD800158A3}" sibTransId="{D5135E3A-7949-4537-8C4B-D40F878AF52F}"/>
    <dgm:cxn modelId="{7B490F84-DE67-4277-95BA-E94CA6ABFE98}" type="presOf" srcId="{C5368BD2-BE2C-40BD-9254-01D6CDEC02F7}" destId="{96D90AD5-2799-4B8B-8DA8-52F612D43A63}" srcOrd="0" destOrd="0" presId="urn:microsoft.com/office/officeart/2018/2/layout/IconVerticalSolidList"/>
    <dgm:cxn modelId="{EDC0D9A1-D130-4B86-9D49-136A74D12263}" srcId="{AFC39DC5-E3F9-475A-8E91-4EBDA4FDD9BC}" destId="{C5368BD2-BE2C-40BD-9254-01D6CDEC02F7}" srcOrd="2" destOrd="0" parTransId="{36E4CB49-E667-4552-9FAE-C3CAB3F14754}" sibTransId="{EFB1989D-5B60-4567-B9D7-B5F175C09948}"/>
    <dgm:cxn modelId="{08224BCA-E3B7-4197-8E09-A2BBC5D0B0E7}" srcId="{AFC39DC5-E3F9-475A-8E91-4EBDA4FDD9BC}" destId="{7DAA196D-D702-4255-91B1-A8B8684FB259}" srcOrd="1" destOrd="0" parTransId="{03FFBA40-354D-4423-B246-D722BBA5DC0B}" sibTransId="{8014C61F-1A53-4440-B9BA-8805C48FDF01}"/>
    <dgm:cxn modelId="{1AD03A90-D01D-4AC4-AD19-2AF543A3FF90}" type="presParOf" srcId="{6EF69313-AAE6-4477-B8BB-1E7B7FD90182}" destId="{B1FA656F-AA23-4465-A931-F79D0E65ADF2}" srcOrd="0" destOrd="0" presId="urn:microsoft.com/office/officeart/2018/2/layout/IconVerticalSolidList"/>
    <dgm:cxn modelId="{35625FD8-185D-4619-A16C-BFD532810D7E}" type="presParOf" srcId="{B1FA656F-AA23-4465-A931-F79D0E65ADF2}" destId="{21A95B74-183F-4982-9314-B847C072949E}" srcOrd="0" destOrd="0" presId="urn:microsoft.com/office/officeart/2018/2/layout/IconVerticalSolidList"/>
    <dgm:cxn modelId="{E5651026-1698-4AF9-924E-213C67DB75E0}" type="presParOf" srcId="{B1FA656F-AA23-4465-A931-F79D0E65ADF2}" destId="{C30FDA7B-33AB-4AC7-86F0-2CF42C303DA3}" srcOrd="1" destOrd="0" presId="urn:microsoft.com/office/officeart/2018/2/layout/IconVerticalSolidList"/>
    <dgm:cxn modelId="{0C295B74-DAE3-4D9C-9E43-DEEB4077B231}" type="presParOf" srcId="{B1FA656F-AA23-4465-A931-F79D0E65ADF2}" destId="{55F423B5-4267-4A50-8E74-8671C8AB1133}" srcOrd="2" destOrd="0" presId="urn:microsoft.com/office/officeart/2018/2/layout/IconVerticalSolidList"/>
    <dgm:cxn modelId="{B8E6EB0F-54EE-4ACE-AFE2-235F0224D529}" type="presParOf" srcId="{B1FA656F-AA23-4465-A931-F79D0E65ADF2}" destId="{8BD85006-516D-48EF-AD31-6596CC23694C}" srcOrd="3" destOrd="0" presId="urn:microsoft.com/office/officeart/2018/2/layout/IconVerticalSolidList"/>
    <dgm:cxn modelId="{28AD643D-B40D-4494-9B21-63877C42FA8D}" type="presParOf" srcId="{6EF69313-AAE6-4477-B8BB-1E7B7FD90182}" destId="{D5CB8E3E-BB05-4536-A586-9DA7FCB515F4}" srcOrd="1" destOrd="0" presId="urn:microsoft.com/office/officeart/2018/2/layout/IconVerticalSolidList"/>
    <dgm:cxn modelId="{58E2FA7F-1FEC-4596-B4F5-8D3240779B90}" type="presParOf" srcId="{6EF69313-AAE6-4477-B8BB-1E7B7FD90182}" destId="{1198154C-907A-4948-ACF6-7975ED951CDA}" srcOrd="2" destOrd="0" presId="urn:microsoft.com/office/officeart/2018/2/layout/IconVerticalSolidList"/>
    <dgm:cxn modelId="{96F558CB-054D-4AF3-8C7E-427E18BA7404}" type="presParOf" srcId="{1198154C-907A-4948-ACF6-7975ED951CDA}" destId="{65454ED4-71D1-49C1-B047-0AEC827F1E79}" srcOrd="0" destOrd="0" presId="urn:microsoft.com/office/officeart/2018/2/layout/IconVerticalSolidList"/>
    <dgm:cxn modelId="{B888FE63-E2A2-415B-BEC1-0D6C56DC34A9}" type="presParOf" srcId="{1198154C-907A-4948-ACF6-7975ED951CDA}" destId="{6532B3BA-25BF-4E07-9C18-60122EC95BF2}" srcOrd="1" destOrd="0" presId="urn:microsoft.com/office/officeart/2018/2/layout/IconVerticalSolidList"/>
    <dgm:cxn modelId="{7965C615-C55E-4D4D-9946-9AA0B488CF49}" type="presParOf" srcId="{1198154C-907A-4948-ACF6-7975ED951CDA}" destId="{9B3A0246-DB2E-4ED4-A610-23155D5408C5}" srcOrd="2" destOrd="0" presId="urn:microsoft.com/office/officeart/2018/2/layout/IconVerticalSolidList"/>
    <dgm:cxn modelId="{66BC3F4D-42B5-49B9-83E1-919156DF0407}" type="presParOf" srcId="{1198154C-907A-4948-ACF6-7975ED951CDA}" destId="{EF4D7551-3D14-442C-9D3F-E5E96A4B233B}" srcOrd="3" destOrd="0" presId="urn:microsoft.com/office/officeart/2018/2/layout/IconVerticalSolidList"/>
    <dgm:cxn modelId="{D9A98FF4-4113-4AEC-B4E8-B38F4A55534E}" type="presParOf" srcId="{6EF69313-AAE6-4477-B8BB-1E7B7FD90182}" destId="{EC821E99-8A67-4F1B-8084-F3517A1EA949}" srcOrd="3" destOrd="0" presId="urn:microsoft.com/office/officeart/2018/2/layout/IconVerticalSolidList"/>
    <dgm:cxn modelId="{D656FD3E-E1C4-4915-80E0-BC837EF55146}" type="presParOf" srcId="{6EF69313-AAE6-4477-B8BB-1E7B7FD90182}" destId="{08DB09EC-633E-482C-B0EE-4DF0BC8AECC2}" srcOrd="4" destOrd="0" presId="urn:microsoft.com/office/officeart/2018/2/layout/IconVerticalSolidList"/>
    <dgm:cxn modelId="{AED89F11-9FB7-44E8-BD0B-3C797E8D281D}" type="presParOf" srcId="{08DB09EC-633E-482C-B0EE-4DF0BC8AECC2}" destId="{A6F0EA61-D36B-45B6-91B8-28B6677D16E4}" srcOrd="0" destOrd="0" presId="urn:microsoft.com/office/officeart/2018/2/layout/IconVerticalSolidList"/>
    <dgm:cxn modelId="{C95A791C-2567-4AA3-9F07-14DCB93258E6}" type="presParOf" srcId="{08DB09EC-633E-482C-B0EE-4DF0BC8AECC2}" destId="{5BCB93FF-7D6A-4CC1-9D17-D704B4BA2C8C}" srcOrd="1" destOrd="0" presId="urn:microsoft.com/office/officeart/2018/2/layout/IconVerticalSolidList"/>
    <dgm:cxn modelId="{0791A17F-A6F9-4304-BA6C-9F066F84B5B8}" type="presParOf" srcId="{08DB09EC-633E-482C-B0EE-4DF0BC8AECC2}" destId="{2BFC676A-0E0A-4513-AC0C-A78B13A9BD56}" srcOrd="2" destOrd="0" presId="urn:microsoft.com/office/officeart/2018/2/layout/IconVerticalSolidList"/>
    <dgm:cxn modelId="{374EC1EF-73BE-4744-A980-2F899EAD12D8}" type="presParOf" srcId="{08DB09EC-633E-482C-B0EE-4DF0BC8AECC2}" destId="{96D90AD5-2799-4B8B-8DA8-52F612D43A6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A95B74-183F-4982-9314-B847C072949E}">
      <dsp:nvSpPr>
        <dsp:cNvPr id="0" name=""/>
        <dsp:cNvSpPr/>
      </dsp:nvSpPr>
      <dsp:spPr>
        <a:xfrm>
          <a:off x="0" y="531"/>
          <a:ext cx="5181600" cy="12429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0FDA7B-33AB-4AC7-86F0-2CF42C303DA3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D85006-516D-48EF-AD31-6596CC23694C}">
      <dsp:nvSpPr>
        <dsp:cNvPr id="0" name=""/>
        <dsp:cNvSpPr/>
      </dsp:nvSpPr>
      <dsp:spPr>
        <a:xfrm>
          <a:off x="1435590" y="531"/>
          <a:ext cx="3746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Helvetica" panose="020B0604020202020204" pitchFamily="34" charset="0"/>
              <a:cs typeface="Helvetica" panose="020B0604020202020204" pitchFamily="34" charset="0"/>
            </a:rPr>
            <a:t>SPEED Act etc.</a:t>
          </a:r>
        </a:p>
      </dsp:txBody>
      <dsp:txXfrm>
        <a:off x="1435590" y="531"/>
        <a:ext cx="3746009" cy="1242935"/>
      </dsp:txXfrm>
    </dsp:sp>
    <dsp:sp modelId="{65454ED4-71D1-49C1-B047-0AEC827F1E79}">
      <dsp:nvSpPr>
        <dsp:cNvPr id="0" name=""/>
        <dsp:cNvSpPr/>
      </dsp:nvSpPr>
      <dsp:spPr>
        <a:xfrm>
          <a:off x="0" y="1554201"/>
          <a:ext cx="5181600" cy="12429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32B3BA-25BF-4E07-9C18-60122EC95BF2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4D7551-3D14-442C-9D3F-E5E96A4B233B}">
      <dsp:nvSpPr>
        <dsp:cNvPr id="0" name=""/>
        <dsp:cNvSpPr/>
      </dsp:nvSpPr>
      <dsp:spPr>
        <a:xfrm>
          <a:off x="1435590" y="1554201"/>
          <a:ext cx="3746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Helvetica" panose="020B0604020202020204" pitchFamily="34" charset="0"/>
              <a:cs typeface="Helvetica" panose="020B0604020202020204" pitchFamily="34" charset="0"/>
            </a:rPr>
            <a:t>Permit certainty</a:t>
          </a:r>
        </a:p>
      </dsp:txBody>
      <dsp:txXfrm>
        <a:off x="1435590" y="1554201"/>
        <a:ext cx="3746009" cy="1242935"/>
      </dsp:txXfrm>
    </dsp:sp>
    <dsp:sp modelId="{A6F0EA61-D36B-45B6-91B8-28B6677D16E4}">
      <dsp:nvSpPr>
        <dsp:cNvPr id="0" name=""/>
        <dsp:cNvSpPr/>
      </dsp:nvSpPr>
      <dsp:spPr>
        <a:xfrm>
          <a:off x="0" y="3107870"/>
          <a:ext cx="5181600" cy="12429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CB93FF-7D6A-4CC1-9D17-D704B4BA2C8C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90AD5-2799-4B8B-8DA8-52F612D43A63}">
      <dsp:nvSpPr>
        <dsp:cNvPr id="0" name=""/>
        <dsp:cNvSpPr/>
      </dsp:nvSpPr>
      <dsp:spPr>
        <a:xfrm>
          <a:off x="1435590" y="3107870"/>
          <a:ext cx="3746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Helvetica" panose="020B0604020202020204" pitchFamily="34" charset="0"/>
              <a:cs typeface="Helvetica" panose="020B0604020202020204" pitchFamily="34" charset="0"/>
            </a:rPr>
            <a:t>Transmission?</a:t>
          </a:r>
        </a:p>
      </dsp:txBody>
      <dsp:txXfrm>
        <a:off x="1435590" y="3107870"/>
        <a:ext cx="3746009" cy="1242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5C4F8-75C0-4987-BE9B-50BF083777EA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826A6-7CD3-40FE-AE94-CBBC8CB02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31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C3A6F-708B-4FC0-8C26-0757339455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19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3A6F-708B-4FC0-8C26-0757339455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27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C3A6F-708B-4FC0-8C26-0757339455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96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C3A6F-708B-4FC0-8C26-0757339455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51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1FB48-5A9D-6AE1-9659-8050024CA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8A49A0-30D8-B4DC-2CBC-1CEBEDC422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79A08-0063-BA84-0B83-DCF7C7C95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262-0344-434D-87F3-F2D5C3DD5FD2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A374C-5754-DA5D-BFA8-2CC8830E2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9324C-41B5-6A1F-D127-6131690F4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EC44-5BAE-4050-849B-7BA6A18AF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69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27E19-D8D2-9A13-90FE-FCC516228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7B1EE-CA6E-C60A-D2EB-4E857EE26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A27F5-5557-0381-4425-770580229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262-0344-434D-87F3-F2D5C3DD5FD2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4A570-CF51-91DD-3A36-F8D646550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839CB-4CB8-F06C-3DB4-5B8E69F93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EC44-5BAE-4050-849B-7BA6A18AF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22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1B6A2-4D19-98A8-9DA6-29E346F2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FB8C2-AE15-9A7D-A57C-D87AA6EBD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F7770-058B-D95D-76EC-2966BBF74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262-0344-434D-87F3-F2D5C3DD5FD2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0EC7F-0598-1E7C-17B6-A804C183E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08FB4-EB1F-3688-563F-F8C4D630D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EC44-5BAE-4050-849B-7BA6A18AF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19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271A2-A00E-BAEC-EBCB-C1F6D2501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DD5DB-8D29-F5B7-86A2-4A2B8B43C5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47DBD0-E4CA-A382-EC55-4F9066FAD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044946-1A39-C300-08BD-F237D9D2B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262-0344-434D-87F3-F2D5C3DD5FD2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A59E9D-E310-9F6C-D82E-816725436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F33A8-3365-8A11-6D91-D5D8D5B48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EC44-5BAE-4050-849B-7BA6A18AF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49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DD248-B76B-1A48-F27C-5816D0F05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AF785-D78B-8549-DDB4-58481AAC6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694703-5947-1A89-88F7-67A98535B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A75CDA-1FD5-2498-86DF-204914DCB1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9DC7CC-50E3-A771-0925-BEC7D2C8E3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073C45-DE85-DCC3-7ADD-A1FEB6D3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262-0344-434D-87F3-F2D5C3DD5FD2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221041-50A3-9600-777D-913BB6A75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E25327-43D3-2C90-5784-98B381DDD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EC44-5BAE-4050-849B-7BA6A18AF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3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3B1B4-FE51-5FEF-F692-EC6E456CF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00D878-FFE9-BF4F-B94F-ED826D573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262-0344-434D-87F3-F2D5C3DD5FD2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182138-E1E4-F55C-7ADD-F18860DF8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22F9AB-0B67-B27F-7310-5CDC4EADF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EC44-5BAE-4050-849B-7BA6A18AF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383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A45BCA-D1D5-501D-957E-F52B72E5A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262-0344-434D-87F3-F2D5C3DD5FD2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1BF334-B022-ECEA-B696-2F5B2EAE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11AE0-7C52-5E7B-198D-F95C95FB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EC44-5BAE-4050-849B-7BA6A18AF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7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578A-3E93-E3AB-9429-CDF73A102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489BF-8E60-EEEB-A7D0-BCF76FB5C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2E7AB-0E6C-18AE-5338-99FB26FF0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1919B-EF3D-FE96-2C71-AC927246B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262-0344-434D-87F3-F2D5C3DD5FD2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EC84F-501C-5D28-F197-7930A05E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2C18E3-341F-92A3-B2B1-48F663829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EC44-5BAE-4050-849B-7BA6A18AF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60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AB682-B352-B315-B45F-BDF106705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643BC8-8190-A9DE-BB7F-852B701B77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4149D-FDF0-B2C0-CE40-D2B5E97FF5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5A5CCF-E5DE-4F67-F23C-B33798A6B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262-0344-434D-87F3-F2D5C3DD5FD2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377AE-33E0-6603-316C-1A64B688C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B5A3B9-C94C-CD8F-9AF7-2AEFA27C0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EC44-5BAE-4050-849B-7BA6A18AF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68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ACC60-EF06-31D1-A9F4-1517E54EB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9B86BF-2563-E68F-8428-DB6837B2F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3FFE1-A571-B5EB-80D1-453C0C8C3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262-0344-434D-87F3-F2D5C3DD5FD2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BED5C-F161-B7F7-2A57-978C4E0F6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FF521-7E0A-6A23-F615-BDF6CA969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EC44-5BAE-4050-849B-7BA6A18AF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978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6541E0-AE04-F017-9805-ACF1A3263B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E1A454-F6F6-1CEF-502F-6BA35D47D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377EA-C3D9-B976-0E44-E95ACE681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F262-0344-434D-87F3-F2D5C3DD5FD2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9D177-76B9-6F07-C866-9720CB7E4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5A168-18B5-B237-8524-F21DD45FE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BEC44-5BAE-4050-849B-7BA6A18AF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21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515E11-199C-1E4B-5EFF-C78DB48AF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5B58B-C49C-AE14-5E56-9D63B3F37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AB1FA-9CF4-014D-B19B-6EEF7815B4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F7F262-0344-434D-87F3-F2D5C3DD5FD2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73051-8CF0-A195-53D0-DBEEFBB4A9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361F4-FA70-EA71-0C29-CD64082C4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FBEC44-5BAE-4050-849B-7BA6A18AF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8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74">
            <a:extLst>
              <a:ext uri="{FF2B5EF4-FFF2-40B4-BE49-F238E27FC236}">
                <a16:creationId xmlns:a16="http://schemas.microsoft.com/office/drawing/2014/main" id="{FF947420-8656-42A9-9DA9-245B88A63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19F6BEE1-CB14-43A2-88E4-A388C690B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6" b="15316"/>
          <a:stretch/>
        </p:blipFill>
        <p:spPr bwMode="auto">
          <a:xfrm>
            <a:off x="446532" y="641102"/>
            <a:ext cx="7497731" cy="346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3" name="Group 76">
            <a:extLst>
              <a:ext uri="{FF2B5EF4-FFF2-40B4-BE49-F238E27FC236}">
                <a16:creationId xmlns:a16="http://schemas.microsoft.com/office/drawing/2014/main" id="{3EDCB678-C2D8-4BDE-8C5C-EB3F5C2D4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3" y="453643"/>
            <a:ext cx="11298934" cy="5936922"/>
            <a:chOff x="446533" y="453643"/>
            <a:chExt cx="11298934" cy="5936922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ADB92F8-7CF1-477E-B2A7-434C9AE81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3" y="4199467"/>
              <a:ext cx="11296733" cy="21910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518A98A-58BC-4FE3-8C53-051F76ADB8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F14BA49-8F37-4227-A26D-244075560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503DDB03-0C94-4C08-AEA0-78C550A0A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225" y="4748106"/>
            <a:ext cx="10993549" cy="1069139"/>
          </a:xfrm>
        </p:spPr>
        <p:txBody>
          <a:bodyPr>
            <a:no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Rockwell Nova" panose="02060503020205020403" pitchFamily="18" charset="0"/>
                <a:cs typeface="Helvetica" panose="020B0604020202020204" pitchFamily="34" charset="0"/>
              </a:rPr>
              <a:t>Washington Update</a:t>
            </a:r>
            <a:br>
              <a:rPr lang="en-US" sz="5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br>
              <a:rPr lang="en-US" sz="12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NEPPA Annual Conference | August 18, 2026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1" r="37360"/>
          <a:stretch/>
        </p:blipFill>
        <p:spPr>
          <a:xfrm>
            <a:off x="8036240" y="641102"/>
            <a:ext cx="3702435" cy="34659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117E95-5139-D37D-C04B-1AC5123564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360" y="2029765"/>
            <a:ext cx="3832728" cy="87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666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88CB8BA-E57C-4FBA-82DC-6C0DFBCCD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3" r="7478" b="-1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942657-8CDC-4AAB-AF92-FB03DFCC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latin typeface="Rockwell Nova" panose="02060503020205020403" pitchFamily="18" charset="0"/>
              </a:rPr>
              <a:t>Overview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5B2BEB-2B40-4850-9BFF-52691BE187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73256" y="2434201"/>
            <a:ext cx="4840448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>
              <a:spcAft>
                <a:spcPts val="8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Trump Administration: Term 2, Year 2</a:t>
            </a:r>
          </a:p>
          <a:p>
            <a:pPr marL="0">
              <a:spcAft>
                <a:spcPts val="8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Permitting reform</a:t>
            </a:r>
          </a:p>
          <a:p>
            <a:pPr marL="0">
              <a:spcAft>
                <a:spcPts val="8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Energy and AI</a:t>
            </a:r>
          </a:p>
          <a:p>
            <a:pPr marL="0">
              <a:spcAft>
                <a:spcPts val="8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FEMA reform</a:t>
            </a:r>
          </a:p>
          <a:p>
            <a:pPr marL="0">
              <a:spcAft>
                <a:spcPts val="8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Pole attachments</a:t>
            </a:r>
          </a:p>
          <a:p>
            <a:pPr marL="0">
              <a:spcAft>
                <a:spcPts val="8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 Look Ahead…</a:t>
            </a:r>
          </a:p>
        </p:txBody>
      </p:sp>
    </p:spTree>
    <p:extLst>
      <p:ext uri="{BB962C8B-B14F-4D97-AF65-F5344CB8AC3E}">
        <p14:creationId xmlns:p14="http://schemas.microsoft.com/office/powerpoint/2010/main" val="1728108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5A9304-4695-FEEE-16C1-DEEA0E21F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672248" cy="108813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400" dirty="0">
                <a:latin typeface="Rockwell Nova" panose="02060503020205020403" pitchFamily="18" charset="0"/>
              </a:rPr>
              <a:t>Trump Administration: Term 2, Year 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4B327-3CED-7FEC-1C02-C14D576FA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1258" y="2688336"/>
            <a:ext cx="4822468" cy="35844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Testing the limits of Executive authority</a:t>
            </a:r>
            <a:b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The return of federal funding</a:t>
            </a:r>
            <a:b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Regulatory rollbacks continue</a:t>
            </a:r>
            <a:b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Reconciliation or bust</a:t>
            </a:r>
            <a:b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Energy affordability challenges</a:t>
            </a:r>
          </a:p>
          <a:p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25E8C68-443F-1A45-22EB-BAE9FC77A6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5124" r="17873" b="-1"/>
          <a:stretch>
            <a:fillRect/>
          </a:stretch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  <p:sp>
        <p:nvSpPr>
          <p:cNvPr id="4" name="GoldBand">
            <a:extLst>
              <a:ext uri="{FF2B5EF4-FFF2-40B4-BE49-F238E27FC236}">
                <a16:creationId xmlns:a16="http://schemas.microsoft.com/office/drawing/2014/main" id="{49675D55-7668-4BC6-9D19-D24723F42A76}"/>
              </a:ext>
            </a:extLst>
          </p:cNvPr>
          <p:cNvSpPr/>
          <p:nvPr/>
        </p:nvSpPr>
        <p:spPr>
          <a:xfrm>
            <a:off x="406400" y="2260600"/>
            <a:ext cx="2540000" cy="88900"/>
          </a:xfrm>
          <a:prstGeom prst="rect">
            <a:avLst/>
          </a:prstGeom>
          <a:solidFill>
            <a:srgbClr val="C7AF8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629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3C29B-6DC1-E62A-1C35-9B746DFF9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2292" y="1084818"/>
            <a:ext cx="5621424" cy="20525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dirty="0">
                <a:latin typeface="Rockwell Nova" panose="02060503020205020403" pitchFamily="18" charset="0"/>
              </a:rPr>
              <a:t>Energy and AI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3B8F99BC-D355-CF5E-2BBC-6A849C51C7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-3" b="-3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1380A-7FB1-1304-1E46-C89CFF35ED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7821" y="3720660"/>
            <a:ext cx="4195673" cy="2913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Speed to Power 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 Affordability</a:t>
            </a:r>
            <a:br>
              <a:rPr lang="en-US" sz="2000" dirty="0">
                <a:solidFill>
                  <a:schemeClr val="tx1">
                    <a:alpha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</a:br>
            <a:endParaRPr lang="en-US" sz="2000" dirty="0">
              <a:solidFill>
                <a:schemeClr val="tx1">
                  <a:alpha val="8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Ratepayer Protection Pledge</a:t>
            </a:r>
            <a:br>
              <a:rPr lang="en-US" sz="2000" dirty="0">
                <a:solidFill>
                  <a:schemeClr val="tx1">
                    <a:alpha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</a:br>
            <a:endParaRPr lang="en-US" sz="2000" dirty="0">
              <a:solidFill>
                <a:schemeClr val="tx1">
                  <a:alpha val="8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FERC Large Load Rulemaking</a:t>
            </a:r>
            <a:br>
              <a:rPr lang="en-US" sz="2000" dirty="0">
                <a:solidFill>
                  <a:schemeClr val="tx1">
                    <a:alpha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</a:br>
            <a:endParaRPr lang="en-US" sz="2000" dirty="0">
              <a:solidFill>
                <a:schemeClr val="tx1">
                  <a:alpha val="8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PJM pandemonium</a:t>
            </a:r>
            <a:endParaRPr lang="en-US" sz="2000" dirty="0">
              <a:solidFill>
                <a:schemeClr val="tx1">
                  <a:alpha val="8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F26A28C-573D-2905-E7F3-A36712B34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992" y="66836"/>
            <a:ext cx="1616716" cy="1616716"/>
          </a:xfrm>
          <a:prstGeom prst="rect">
            <a:avLst/>
          </a:prstGeom>
        </p:spPr>
      </p:pic>
      <p:sp>
        <p:nvSpPr>
          <p:cNvPr id="4" name="GoldBand">
            <a:extLst>
              <a:ext uri="{FF2B5EF4-FFF2-40B4-BE49-F238E27FC236}">
                <a16:creationId xmlns:a16="http://schemas.microsoft.com/office/drawing/2014/main" id="{579FF9B8-529D-49CB-851F-89121D9D7F47}"/>
              </a:ext>
            </a:extLst>
          </p:cNvPr>
          <p:cNvSpPr/>
          <p:nvPr/>
        </p:nvSpPr>
        <p:spPr>
          <a:xfrm>
            <a:off x="6731000" y="3378200"/>
            <a:ext cx="3048000" cy="88900"/>
          </a:xfrm>
          <a:prstGeom prst="rect">
            <a:avLst/>
          </a:prstGeom>
          <a:solidFill>
            <a:srgbClr val="C7AF8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32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9F2CD-4B1F-D8B4-8EAB-08C73CE6E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Rockwell Nova" panose="02060503020205020403" pitchFamily="18" charset="0"/>
              </a:rPr>
              <a:t>Energy &amp; Technology Policy Converge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ADCFF6-E039-4C63-BCE0-1605914E90E8}"/>
              </a:ext>
            </a:extLst>
          </p:cNvPr>
          <p:cNvSpPr/>
          <p:nvPr/>
        </p:nvSpPr>
        <p:spPr>
          <a:xfrm>
            <a:off x="609600" y="508000"/>
            <a:ext cx="76200" cy="609600"/>
          </a:xfrm>
          <a:prstGeom prst="rect">
            <a:avLst/>
          </a:prstGeom>
          <a:solidFill>
            <a:srgbClr val="466C9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309E85-F901-4475-9194-11AC763A3B36}"/>
              </a:ext>
            </a:extLst>
          </p:cNvPr>
          <p:cNvSpPr/>
          <p:nvPr/>
        </p:nvSpPr>
        <p:spPr>
          <a:xfrm>
            <a:off x="838200" y="1739900"/>
            <a:ext cx="10515600" cy="12700"/>
          </a:xfrm>
          <a:prstGeom prst="rect">
            <a:avLst/>
          </a:prstGeom>
          <a:solidFill>
            <a:srgbClr val="D5D5D5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001" name="Lane 4001"/>
          <p:cNvSpPr/>
          <p:nvPr/>
        </p:nvSpPr>
        <p:spPr>
          <a:xfrm>
            <a:off x="838200" y="1871161"/>
            <a:ext cx="243840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466C98"/>
                </a:solidFill>
                <a:latin typeface="Rockwell Nova" panose="02060503020205020403" pitchFamily="18" charset="0"/>
              </a:rPr>
              <a:t>White House</a:t>
            </a:r>
          </a:p>
        </p:txBody>
      </p:sp>
      <p:sp>
        <p:nvSpPr>
          <p:cNvPr id="4002" name="Lane 4002"/>
          <p:cNvSpPr/>
          <p:nvPr/>
        </p:nvSpPr>
        <p:spPr>
          <a:xfrm>
            <a:off x="838200" y="2319922"/>
            <a:ext cx="2438400" cy="195997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AI Action Plan and Energy Dominance Council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Executive orders on energy emergency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Ratepayer Protection Pledge</a:t>
            </a:r>
          </a:p>
        </p:txBody>
      </p:sp>
      <p:sp>
        <p:nvSpPr>
          <p:cNvPr id="4004" name="Lane 4004"/>
          <p:cNvSpPr/>
          <p:nvPr/>
        </p:nvSpPr>
        <p:spPr>
          <a:xfrm>
            <a:off x="3530600" y="1871161"/>
            <a:ext cx="243840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466C98"/>
                </a:solidFill>
                <a:latin typeface="Rockwell Nova" panose="02060503020205020403" pitchFamily="18" charset="0"/>
              </a:rPr>
              <a:t>Agencies</a:t>
            </a:r>
          </a:p>
        </p:txBody>
      </p:sp>
      <p:sp>
        <p:nvSpPr>
          <p:cNvPr id="4005" name="Lane 4005"/>
          <p:cNvSpPr/>
          <p:nvPr/>
        </p:nvSpPr>
        <p:spPr>
          <a:xfrm>
            <a:off x="3530600" y="2319922"/>
            <a:ext cx="2438400" cy="19599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DOE 202(c) reliability orders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Permitting discretion at Interior and EPA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LPO and grant dollars redirected</a:t>
            </a:r>
          </a:p>
        </p:txBody>
      </p:sp>
      <p:sp>
        <p:nvSpPr>
          <p:cNvPr id="4007" name="Lane 4007"/>
          <p:cNvSpPr/>
          <p:nvPr/>
        </p:nvSpPr>
        <p:spPr>
          <a:xfrm>
            <a:off x="6223000" y="1868907"/>
            <a:ext cx="243840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466C98"/>
                </a:solidFill>
                <a:latin typeface="Rockwell Nova" panose="02060503020205020403" pitchFamily="18" charset="0"/>
              </a:rPr>
              <a:t>FERC &amp; RTOs</a:t>
            </a:r>
          </a:p>
        </p:txBody>
      </p:sp>
      <p:sp>
        <p:nvSpPr>
          <p:cNvPr id="4008" name="Lane 4008"/>
          <p:cNvSpPr/>
          <p:nvPr/>
        </p:nvSpPr>
        <p:spPr>
          <a:xfrm>
            <a:off x="6223000" y="2315414"/>
            <a:ext cx="2438400" cy="19644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Co-location cases, driven by PJM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Interconnection queue reform grinds on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June 18 show-cause orders</a:t>
            </a:r>
          </a:p>
        </p:txBody>
      </p:sp>
      <p:sp>
        <p:nvSpPr>
          <p:cNvPr id="4010" name="Lane 4010"/>
          <p:cNvSpPr/>
          <p:nvPr/>
        </p:nvSpPr>
        <p:spPr>
          <a:xfrm>
            <a:off x="8915400" y="1868907"/>
            <a:ext cx="243840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466C98"/>
                </a:solidFill>
                <a:latin typeface="Rockwell Nova" panose="02060503020205020403" pitchFamily="18" charset="0"/>
              </a:rPr>
              <a:t>Congress</a:t>
            </a:r>
          </a:p>
        </p:txBody>
      </p:sp>
      <p:sp>
        <p:nvSpPr>
          <p:cNvPr id="4011" name="Lane 4011"/>
          <p:cNvSpPr/>
          <p:nvPr/>
        </p:nvSpPr>
        <p:spPr>
          <a:xfrm>
            <a:off x="8915400" y="2315414"/>
            <a:ext cx="2438400" cy="19644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Reliability </a:t>
            </a: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 data centers</a:t>
            </a:r>
            <a:endParaRPr lang="en-US" sz="1400" dirty="0">
              <a:solidFill>
                <a:srgbClr val="33333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Permitting reform </a:t>
            </a: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FERC oversight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Still searching for its role</a:t>
            </a:r>
          </a:p>
        </p:txBody>
      </p:sp>
      <p:sp>
        <p:nvSpPr>
          <p:cNvPr id="4012" name="Lane 4012"/>
          <p:cNvSpPr/>
          <p:nvPr/>
        </p:nvSpPr>
        <p:spPr>
          <a:xfrm>
            <a:off x="838200" y="5715000"/>
            <a:ext cx="10515600" cy="660400"/>
          </a:xfrm>
          <a:prstGeom prst="rect">
            <a:avLst/>
          </a:prstGeom>
          <a:solidFill>
            <a:srgbClr val="466C98"/>
          </a:solidFill>
          <a:ln>
            <a:noFill/>
          </a:ln>
        </p:spPr>
        <p:txBody>
          <a:bodyPr lIns="91440" tIns="0" rIns="91440" bIns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direction is clear — but how far can Washington intervene?</a:t>
            </a:r>
          </a:p>
        </p:txBody>
      </p:sp>
      <p:sp>
        <p:nvSpPr>
          <p:cNvPr id="4100" name="Row2 4100"/>
          <p:cNvSpPr/>
          <p:nvPr/>
        </p:nvSpPr>
        <p:spPr>
          <a:xfrm>
            <a:off x="838200" y="4368800"/>
            <a:ext cx="5130800" cy="88900"/>
          </a:xfrm>
          <a:prstGeom prst="rect">
            <a:avLst/>
          </a:prstGeom>
          <a:solidFill>
            <a:srgbClr val="C7AF8B"/>
          </a:solidFill>
          <a:ln>
            <a:noFill/>
          </a:ln>
        </p:spPr>
        <p:txBody>
          <a:bodyPr lIns="0" tIns="0" rIns="0" bIns="0" anchor="t">
            <a:normAutofit fontScale="40000" lnSpcReduction="20000"/>
          </a:bodyPr>
          <a:lstStyle/>
          <a:p>
            <a:endParaRPr lang="en-US"/>
          </a:p>
        </p:txBody>
      </p:sp>
      <p:sp>
        <p:nvSpPr>
          <p:cNvPr id="4101" name="Row2 4101"/>
          <p:cNvSpPr/>
          <p:nvPr/>
        </p:nvSpPr>
        <p:spPr>
          <a:xfrm>
            <a:off x="6223000" y="4368800"/>
            <a:ext cx="5130800" cy="88900"/>
          </a:xfrm>
          <a:prstGeom prst="rect">
            <a:avLst/>
          </a:prstGeom>
          <a:solidFill>
            <a:srgbClr val="C7AF8B"/>
          </a:solidFill>
          <a:ln>
            <a:noFill/>
          </a:ln>
        </p:spPr>
        <p:txBody>
          <a:bodyPr lIns="0" tIns="0" rIns="0" bIns="0" anchor="t">
            <a:normAutofit fontScale="40000" lnSpcReduction="20000"/>
          </a:bodyPr>
          <a:lstStyle/>
          <a:p>
            <a:endParaRPr lang="en-US"/>
          </a:p>
        </p:txBody>
      </p:sp>
      <p:sp>
        <p:nvSpPr>
          <p:cNvPr id="4102" name="Row2 4102"/>
          <p:cNvSpPr/>
          <p:nvPr/>
        </p:nvSpPr>
        <p:spPr>
          <a:xfrm>
            <a:off x="838200" y="4546600"/>
            <a:ext cx="513080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466C98"/>
                </a:solidFill>
                <a:latin typeface="Rockwell Nova" panose="02060503020205020403" pitchFamily="18" charset="0"/>
              </a:rPr>
              <a:t>Will continue:</a:t>
            </a:r>
          </a:p>
        </p:txBody>
      </p:sp>
      <p:sp>
        <p:nvSpPr>
          <p:cNvPr id="4103" name="Row2 4103"/>
          <p:cNvSpPr/>
          <p:nvPr/>
        </p:nvSpPr>
        <p:spPr>
          <a:xfrm>
            <a:off x="6223000" y="4546600"/>
            <a:ext cx="513080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466C98"/>
                </a:solidFill>
                <a:latin typeface="Rockwell Nova" panose="02060503020205020403" pitchFamily="18" charset="0"/>
              </a:rPr>
              <a:t>Watch for:</a:t>
            </a:r>
          </a:p>
        </p:txBody>
      </p:sp>
      <p:sp>
        <p:nvSpPr>
          <p:cNvPr id="4104" name="Row2 4104"/>
          <p:cNvSpPr/>
          <p:nvPr/>
        </p:nvSpPr>
        <p:spPr>
          <a:xfrm>
            <a:off x="838200" y="4927600"/>
            <a:ext cx="5130800" cy="76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0" indent="0">
              <a:spcBef>
                <a:spcPts val="400"/>
              </a:spcBef>
              <a:buNone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Federal hostility to intermittent resources · deregulation and faster permitting · dispatchable power prioritized · bold, fast policymaking in Exec branch vs. legislative gridlock</a:t>
            </a:r>
          </a:p>
        </p:txBody>
      </p:sp>
      <p:sp>
        <p:nvSpPr>
          <p:cNvPr id="4105" name="Row2 4105"/>
          <p:cNvSpPr/>
          <p:nvPr/>
        </p:nvSpPr>
        <p:spPr>
          <a:xfrm>
            <a:off x="6223000" y="4927600"/>
            <a:ext cx="5130800" cy="76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rmAutofit/>
          </a:bodyPr>
          <a:lstStyle/>
          <a:p>
            <a:pPr marL="0" indent="0">
              <a:spcBef>
                <a:spcPts val="400"/>
              </a:spcBef>
              <a:buNone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Wholesale market reform · a federal energy “Blueprint” · direct intervention in markets · Congress finding its footing</a:t>
            </a:r>
          </a:p>
        </p:txBody>
      </p:sp>
    </p:spTree>
    <p:extLst>
      <p:ext uri="{BB962C8B-B14F-4D97-AF65-F5344CB8AC3E}">
        <p14:creationId xmlns:p14="http://schemas.microsoft.com/office/powerpoint/2010/main" val="2532668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5F3BA-CB67-3387-963B-BC31747D3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Rockwell Nova" panose="02060503020205020403" pitchFamily="18" charset="0"/>
              </a:rPr>
              <a:t>Permitting Reform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3870470D-69D5-A0EE-3784-33604671DA2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96219513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D5E4706-4249-DE9E-E326-7E0A2DE11E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6381750" y="2415381"/>
            <a:ext cx="4762500" cy="3171825"/>
          </a:xfrm>
          <a:prstGeom prst="rect">
            <a:avLst/>
          </a:prstGeom>
        </p:spPr>
      </p:pic>
      <p:sp>
        <p:nvSpPr>
          <p:cNvPr id="3" name="GoldBand">
            <a:extLst>
              <a:ext uri="{FF2B5EF4-FFF2-40B4-BE49-F238E27FC236}">
                <a16:creationId xmlns:a16="http://schemas.microsoft.com/office/drawing/2014/main" id="{91D6CCA5-6B21-4A15-8FB0-9BB4FA5208CA}"/>
              </a:ext>
            </a:extLst>
          </p:cNvPr>
          <p:cNvSpPr/>
          <p:nvPr/>
        </p:nvSpPr>
        <p:spPr>
          <a:xfrm>
            <a:off x="838200" y="1651000"/>
            <a:ext cx="3048000" cy="88900"/>
          </a:xfrm>
          <a:prstGeom prst="rect">
            <a:avLst/>
          </a:prstGeom>
          <a:solidFill>
            <a:srgbClr val="C7AF8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30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88CB8BA-E57C-4FBA-82DC-6C0DFBCCD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8" r="946" b="-1"/>
          <a:stretch>
            <a:fillRect/>
          </a:stretch>
        </p:blipFill>
        <p:spPr bwMode="auto">
          <a:xfrm>
            <a:off x="20" y="-9107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0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2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942657-8CDC-4AAB-AF92-FB03DFCC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837" y="591344"/>
            <a:ext cx="3972493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b="1" dirty="0">
                <a:solidFill>
                  <a:srgbClr val="FFFFFF"/>
                </a:solidFill>
                <a:latin typeface="Rockwell Nova" panose="02060503020205020403" pitchFamily="18" charset="0"/>
              </a:rPr>
              <a:t>Federal Emergency Management </a:t>
            </a:r>
            <a:r>
              <a:rPr lang="en-US" sz="4000" b="1" dirty="0">
                <a:solidFill>
                  <a:srgbClr val="FFFFFF"/>
                </a:solidFill>
                <a:latin typeface="Rockwell Nova" panose="02060503020205020403" pitchFamily="18" charset="0"/>
              </a:rPr>
              <a:t>for</a:t>
            </a:r>
            <a:r>
              <a:rPr lang="en-US" sz="4100" b="1" dirty="0">
                <a:solidFill>
                  <a:srgbClr val="FFFFFF"/>
                </a:solidFill>
                <a:latin typeface="Rockwell Nova" panose="02060503020205020403" pitchFamily="18" charset="0"/>
              </a:rPr>
              <a:t> </a:t>
            </a:r>
            <a:br>
              <a:rPr lang="en-US" sz="4100" b="1" dirty="0">
                <a:solidFill>
                  <a:srgbClr val="FFFFFF"/>
                </a:solidFill>
                <a:latin typeface="Rockwell Nova" panose="02060503020205020403" pitchFamily="18" charset="0"/>
              </a:rPr>
            </a:br>
            <a:r>
              <a:rPr lang="en-US" sz="4100" b="1" dirty="0">
                <a:solidFill>
                  <a:srgbClr val="FFFFFF"/>
                </a:solidFill>
                <a:latin typeface="Rockwell Nova" panose="02060503020205020403" pitchFamily="18" charset="0"/>
              </a:rPr>
              <a:t>Americans (FEMA) Act</a:t>
            </a:r>
          </a:p>
        </p:txBody>
      </p:sp>
      <p:sp>
        <p:nvSpPr>
          <p:cNvPr id="2071" name="Arc 207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5B2BEB-2B40-4850-9BFF-52691BE187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7308" y="591344"/>
            <a:ext cx="7324835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Re-establishes independent, cabinet-level agency status</a:t>
            </a:r>
          </a:p>
          <a:p>
            <a:pPr marL="514350" lvl="1">
              <a:spcBef>
                <a:spcPts val="1200"/>
              </a:spcBef>
            </a:pPr>
            <a:r>
              <a:rPr lang="en-US" sz="1600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Removes bureaucratic burdens found within DHS and empowers FEMA Administrator to improve coordinated disaster response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Public Assistance Reforms</a:t>
            </a:r>
          </a:p>
          <a:p>
            <a:pPr marL="514350" lvl="1">
              <a:spcBef>
                <a:spcPts val="1200"/>
              </a:spcBef>
            </a:pPr>
            <a:r>
              <a:rPr lang="en-US" sz="1600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Time deadlines to expedite delivery of federal recovery funds; streamlines environmental and historic preservation reviews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Individual Assistance Reforms</a:t>
            </a:r>
          </a:p>
          <a:p>
            <a:pPr marL="514350" lvl="1">
              <a:spcBef>
                <a:spcPts val="1200"/>
              </a:spcBef>
            </a:pPr>
            <a:r>
              <a:rPr lang="en-US" sz="1600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Universal disaster application to be used across multiple federal agencies; requires clear notices from FEMA to disaster survivors to reduce confusion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Hazard Mitigation Reforms</a:t>
            </a:r>
          </a:p>
          <a:p>
            <a:pPr marL="514350" lvl="1">
              <a:spcBef>
                <a:spcPts val="1200"/>
              </a:spcBef>
            </a:pPr>
            <a:r>
              <a:rPr lang="en-US" sz="1600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Encourages proactive hazard mitigation planning and infrastructure hardening prior to disasters; focuses on high-risk areas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Transparency and Accountability</a:t>
            </a:r>
          </a:p>
          <a:p>
            <a:pPr marL="514350" lvl="1"/>
            <a:r>
              <a:rPr lang="en-US" sz="1600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Public dashboards and tracking tools; GAO review of policies and fraud risks</a:t>
            </a:r>
          </a:p>
        </p:txBody>
      </p:sp>
      <p:sp>
        <p:nvSpPr>
          <p:cNvPr id="3" name="GoldBand">
            <a:extLst>
              <a:ext uri="{FF2B5EF4-FFF2-40B4-BE49-F238E27FC236}">
                <a16:creationId xmlns:a16="http://schemas.microsoft.com/office/drawing/2014/main" id="{B652B87B-FB6C-4F7D-99B1-432149838D42}"/>
              </a:ext>
            </a:extLst>
          </p:cNvPr>
          <p:cNvSpPr/>
          <p:nvPr/>
        </p:nvSpPr>
        <p:spPr>
          <a:xfrm>
            <a:off x="304800" y="355600"/>
            <a:ext cx="3048000" cy="88900"/>
          </a:xfrm>
          <a:prstGeom prst="rect">
            <a:avLst/>
          </a:prstGeom>
          <a:solidFill>
            <a:srgbClr val="C7AF8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00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President's FEMA Council Recommendations | | nola.com">
            <a:extLst>
              <a:ext uri="{FF2B5EF4-FFF2-40B4-BE49-F238E27FC236}">
                <a16:creationId xmlns:a16="http://schemas.microsoft.com/office/drawing/2014/main" id="{46FE307F-19AD-8B65-6875-9971C91AE93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2077" r="2" b="2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68E233-7F69-4180-C171-85F59FD37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latin typeface="Rockwell Nova" panose="02060503020205020403" pitchFamily="18" charset="0"/>
              </a:rPr>
              <a:t>FEMA Review Council Report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08E921-5C06-BE1B-9CB7-7559A1D34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5317" y="2691684"/>
            <a:ext cx="5247340" cy="370911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Key items in Final Report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(released in March 2026)</a:t>
            </a:r>
            <a:endParaRPr lang="en-US" sz="2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20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Federal cost-share shift</a:t>
            </a:r>
            <a:r>
              <a:rPr lang="en-US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From 75% to 50%</a:t>
            </a:r>
          </a:p>
          <a:p>
            <a:r>
              <a:rPr lang="en-US" sz="2000" b="1" i="1" dirty="0">
                <a:latin typeface="Helvetica" panose="020B0604020202020204" pitchFamily="34" charset="0"/>
                <a:cs typeface="Helvetica" panose="020B0604020202020204" pitchFamily="34" charset="0"/>
                <a:sym typeface="Inter"/>
              </a:rPr>
              <a:t>Higher Aid Thresholds</a:t>
            </a:r>
            <a:r>
              <a:rPr lang="en-US" sz="2000" b="1" dirty="0">
                <a:latin typeface="Helvetica" panose="020B0604020202020204" pitchFamily="34" charset="0"/>
                <a:cs typeface="Helvetica" panose="020B0604020202020204" pitchFamily="34" charset="0"/>
                <a:sym typeface="Inter"/>
              </a:rPr>
              <a:t>: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sym typeface="Inter"/>
              </a:rPr>
              <a:t> Restricting disaster declarations strictly to "catastrophic events exceeding state capacity.“</a:t>
            </a: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2000" b="1" i="1" dirty="0">
                <a:latin typeface="Helvetica" panose="020B0604020202020204" pitchFamily="34" charset="0"/>
                <a:cs typeface="Helvetica" panose="020B0604020202020204" pitchFamily="34" charset="0"/>
                <a:sym typeface="Inter"/>
              </a:rPr>
              <a:t>HMGP Restructuring</a:t>
            </a:r>
            <a:r>
              <a:rPr lang="en-US" sz="2000" b="1" dirty="0">
                <a:latin typeface="Helvetica" panose="020B0604020202020204" pitchFamily="34" charset="0"/>
                <a:cs typeface="Helvetica" panose="020B0604020202020204" pitchFamily="34" charset="0"/>
                <a:sym typeface="Inter"/>
              </a:rPr>
              <a:t>: 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Replace with 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  <a:sym typeface="Inter"/>
              </a:rPr>
              <a:t>immediate rapid-repair funds paired with secondary long-term risk reduction funds.</a:t>
            </a:r>
          </a:p>
          <a:p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GoldBand">
            <a:extLst>
              <a:ext uri="{FF2B5EF4-FFF2-40B4-BE49-F238E27FC236}">
                <a16:creationId xmlns:a16="http://schemas.microsoft.com/office/drawing/2014/main" id="{0DEA89E8-0F60-42AE-97BC-EB6F96809E37}"/>
              </a:ext>
            </a:extLst>
          </p:cNvPr>
          <p:cNvSpPr/>
          <p:nvPr/>
        </p:nvSpPr>
        <p:spPr>
          <a:xfrm>
            <a:off x="6121400" y="2133600"/>
            <a:ext cx="3048000" cy="88900"/>
          </a:xfrm>
          <a:prstGeom prst="rect">
            <a:avLst/>
          </a:prstGeom>
          <a:solidFill>
            <a:srgbClr val="C7AF8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4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9F2CD-4B1F-D8B4-8EAB-08C73CE6E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Rockwell Nova" panose="02060503020205020403" pitchFamily="18" charset="0"/>
              </a:rPr>
              <a:t>Pole Attachments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ADCFF6-E039-4C63-BCE0-1605914E90E8}"/>
              </a:ext>
            </a:extLst>
          </p:cNvPr>
          <p:cNvSpPr/>
          <p:nvPr/>
        </p:nvSpPr>
        <p:spPr>
          <a:xfrm>
            <a:off x="609600" y="508000"/>
            <a:ext cx="76200" cy="609600"/>
          </a:xfrm>
          <a:prstGeom prst="rect">
            <a:avLst/>
          </a:prstGeom>
          <a:solidFill>
            <a:srgbClr val="466C9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309E85-F901-4475-9194-11AC763A3B36}"/>
              </a:ext>
            </a:extLst>
          </p:cNvPr>
          <p:cNvSpPr/>
          <p:nvPr/>
        </p:nvSpPr>
        <p:spPr>
          <a:xfrm>
            <a:off x="838200" y="1739900"/>
            <a:ext cx="10515600" cy="12700"/>
          </a:xfrm>
          <a:prstGeom prst="rect">
            <a:avLst/>
          </a:prstGeom>
          <a:solidFill>
            <a:srgbClr val="D5D5D5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00" name="Card 3000"/>
          <p:cNvSpPr/>
          <p:nvPr/>
        </p:nvSpPr>
        <p:spPr>
          <a:xfrm>
            <a:off x="838200" y="1930400"/>
            <a:ext cx="5080000" cy="3556000"/>
          </a:xfrm>
          <a:prstGeom prst="rect">
            <a:avLst/>
          </a:prstGeom>
          <a:solidFill>
            <a:srgbClr val="F5F5F5"/>
          </a:solidFill>
          <a:ln w="9525">
            <a:solidFill>
              <a:srgbClr val="DDDDDD"/>
            </a:solidFill>
          </a:ln>
        </p:spPr>
        <p:txBody>
          <a:bodyPr lIns="152400" tIns="91440" rIns="152400" bIns="91440" anchor="t">
            <a:normAutofit/>
          </a:bodyPr>
          <a:lstStyle/>
          <a:p>
            <a:endParaRPr lang="en-US"/>
          </a:p>
        </p:txBody>
      </p:sp>
      <p:sp>
        <p:nvSpPr>
          <p:cNvPr id="3001" name="Card 3001"/>
          <p:cNvSpPr/>
          <p:nvPr/>
        </p:nvSpPr>
        <p:spPr>
          <a:xfrm>
            <a:off x="838200" y="1930400"/>
            <a:ext cx="5080000" cy="838200"/>
          </a:xfrm>
          <a:prstGeom prst="rect">
            <a:avLst/>
          </a:prstGeom>
          <a:solidFill>
            <a:srgbClr val="466C98"/>
          </a:solidFill>
          <a:ln>
            <a:noFill/>
          </a:ln>
        </p:spPr>
        <p:txBody>
          <a:bodyPr lIns="152400" tIns="91440" rIns="152400" bIns="91440" anchor="t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Rockwell Nova" panose="02060503020205020403" pitchFamily="18" charset="0"/>
              </a:rPr>
              <a:t>H.R. 2289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American Broadband Deployment Act of 2026</a:t>
            </a:r>
          </a:p>
        </p:txBody>
      </p:sp>
      <p:sp>
        <p:nvSpPr>
          <p:cNvPr id="3002" name="Card 3002"/>
          <p:cNvSpPr/>
          <p:nvPr/>
        </p:nvSpPr>
        <p:spPr>
          <a:xfrm>
            <a:off x="838200" y="2768600"/>
            <a:ext cx="5080000" cy="2717800"/>
          </a:xfrm>
          <a:prstGeom prst="rect">
            <a:avLst/>
          </a:prstGeom>
          <a:noFill/>
          <a:ln>
            <a:noFill/>
          </a:ln>
        </p:spPr>
        <p:txBody>
          <a:bodyPr lIns="152400" tIns="91440" rIns="152400" bIns="91440" anchor="t">
            <a:normAutofit/>
          </a:bodyPr>
          <a:lstStyle/>
          <a:p>
            <a:pPr marL="200025" indent="-200025">
              <a:spcBef>
                <a:spcPts val="7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Rolls ~20 permitting bills into one package; Sec. 102 sets federal “shot clocks” for local review</a:t>
            </a:r>
          </a:p>
          <a:p>
            <a:pPr marL="200025" indent="-200025">
              <a:spcBef>
                <a:spcPts val="7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“Deemed granted” remedy if deadlines are missed</a:t>
            </a:r>
          </a:p>
          <a:p>
            <a:pPr marL="200025" indent="-200025">
              <a:spcBef>
                <a:spcPts val="7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Amended after public power advocacy: Sec. 224-exempt utilities carved out of Sec. 102</a:t>
            </a:r>
          </a:p>
          <a:p>
            <a:pPr marL="200025" indent="-200025">
              <a:spcBef>
                <a:spcPts val="7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Reported to the House April 2026</a:t>
            </a:r>
          </a:p>
          <a:p>
            <a:pPr marL="0" indent="0">
              <a:spcBef>
                <a:spcPts val="900"/>
              </a:spcBef>
              <a:buNone/>
            </a:pPr>
            <a:r>
              <a:rPr lang="en-US" sz="1400" b="1" dirty="0">
                <a:solidFill>
                  <a:srgbClr val="466C9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Status: </a:t>
            </a: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amended to protect public power, floor vote pulled</a:t>
            </a:r>
          </a:p>
        </p:txBody>
      </p:sp>
      <p:sp>
        <p:nvSpPr>
          <p:cNvPr id="3003" name="Card 3003"/>
          <p:cNvSpPr/>
          <p:nvPr/>
        </p:nvSpPr>
        <p:spPr>
          <a:xfrm>
            <a:off x="6273800" y="1930400"/>
            <a:ext cx="5080000" cy="3556000"/>
          </a:xfrm>
          <a:prstGeom prst="rect">
            <a:avLst/>
          </a:prstGeom>
          <a:solidFill>
            <a:srgbClr val="F5F5F5"/>
          </a:solidFill>
          <a:ln w="9525">
            <a:solidFill>
              <a:srgbClr val="DDDDDD"/>
            </a:solidFill>
          </a:ln>
        </p:spPr>
        <p:txBody>
          <a:bodyPr lIns="152400" tIns="91440" rIns="152400" bIns="91440" anchor="t">
            <a:normAutofit/>
          </a:bodyPr>
          <a:lstStyle/>
          <a:p>
            <a:endParaRPr lang="en-US"/>
          </a:p>
        </p:txBody>
      </p:sp>
      <p:sp>
        <p:nvSpPr>
          <p:cNvPr id="3004" name="Card 3004"/>
          <p:cNvSpPr/>
          <p:nvPr/>
        </p:nvSpPr>
        <p:spPr>
          <a:xfrm>
            <a:off x="6273800" y="1930400"/>
            <a:ext cx="5080000" cy="838200"/>
          </a:xfrm>
          <a:prstGeom prst="rect">
            <a:avLst/>
          </a:prstGeom>
          <a:solidFill>
            <a:srgbClr val="466C98"/>
          </a:solidFill>
          <a:ln>
            <a:noFill/>
          </a:ln>
        </p:spPr>
        <p:txBody>
          <a:bodyPr lIns="152400" tIns="91440" rIns="152400" bIns="91440" anchor="t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Rockwell Nova" panose="02060503020205020403" pitchFamily="18" charset="0"/>
              </a:rPr>
              <a:t>FCC NPRM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Wireline Deployment, WC Docket No. 25-253</a:t>
            </a:r>
          </a:p>
        </p:txBody>
      </p:sp>
      <p:sp>
        <p:nvSpPr>
          <p:cNvPr id="3005" name="Card 3005"/>
          <p:cNvSpPr/>
          <p:nvPr/>
        </p:nvSpPr>
        <p:spPr>
          <a:xfrm>
            <a:off x="6273800" y="2768600"/>
            <a:ext cx="5080000" cy="2717800"/>
          </a:xfrm>
          <a:prstGeom prst="rect">
            <a:avLst/>
          </a:prstGeom>
          <a:noFill/>
          <a:ln>
            <a:noFill/>
          </a:ln>
        </p:spPr>
        <p:txBody>
          <a:bodyPr lIns="152400" tIns="91440" rIns="152400" bIns="91440" anchor="t">
            <a:normAutofit/>
          </a:bodyPr>
          <a:lstStyle/>
          <a:p>
            <a:pPr marL="200025" indent="-200025">
              <a:spcBef>
                <a:spcPts val="7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Adopted June 2026; seeks comment on broadening Sec. 253 over wireline permitting</a:t>
            </a:r>
          </a:p>
          <a:p>
            <a:pPr marL="200025" indent="-200025">
              <a:spcBef>
                <a:spcPts val="7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Could subject public power to oversight Congress declined to impose under Sec. 224</a:t>
            </a:r>
          </a:p>
          <a:p>
            <a:pPr marL="200025" indent="-200025">
              <a:spcBef>
                <a:spcPts val="7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Latest in a line of dockets since 2016 narrowing the municipal exemption</a:t>
            </a:r>
          </a:p>
          <a:p>
            <a:pPr marL="200025" indent="-200025">
              <a:spcBef>
                <a:spcPts val="700"/>
              </a:spcBef>
              <a:buFont typeface="Arial"/>
              <a:buChar char="•"/>
            </a:pP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APPA: public power acts as a market participant, not a regulator</a:t>
            </a:r>
          </a:p>
          <a:p>
            <a:pPr marL="0" indent="0">
              <a:spcBef>
                <a:spcPts val="900"/>
              </a:spcBef>
              <a:buNone/>
            </a:pPr>
            <a:r>
              <a:rPr lang="en-US" sz="1400" b="1" dirty="0">
                <a:solidFill>
                  <a:srgbClr val="466C9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Status: </a:t>
            </a:r>
            <a:r>
              <a:rPr lang="en-US" sz="1400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open threat — active concern</a:t>
            </a:r>
          </a:p>
        </p:txBody>
      </p:sp>
      <p:sp>
        <p:nvSpPr>
          <p:cNvPr id="3006" name="Card 3006"/>
          <p:cNvSpPr/>
          <p:nvPr/>
        </p:nvSpPr>
        <p:spPr>
          <a:xfrm>
            <a:off x="838200" y="5715000"/>
            <a:ext cx="10515600" cy="660400"/>
          </a:xfrm>
          <a:prstGeom prst="rect">
            <a:avLst/>
          </a:prstGeom>
          <a:solidFill>
            <a:srgbClr val="466C98"/>
          </a:solidFill>
          <a:ln>
            <a:noFill/>
          </a:ln>
        </p:spPr>
        <p:txBody>
          <a:bodyPr lIns="91440" tIns="91440" rIns="91440" bIns="9144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ask: preserve local control of community-owned poles — local review is not delaying buildout</a:t>
            </a:r>
          </a:p>
        </p:txBody>
      </p:sp>
      <p:sp>
        <p:nvSpPr>
          <p:cNvPr id="3" name="GoldBand">
            <a:extLst>
              <a:ext uri="{FF2B5EF4-FFF2-40B4-BE49-F238E27FC236}">
                <a16:creationId xmlns:a16="http://schemas.microsoft.com/office/drawing/2014/main" id="{C0752975-1C13-4F8A-AB05-4B4A5AD0F4FE}"/>
              </a:ext>
            </a:extLst>
          </p:cNvPr>
          <p:cNvSpPr/>
          <p:nvPr/>
        </p:nvSpPr>
        <p:spPr>
          <a:xfrm>
            <a:off x="838200" y="1930400"/>
            <a:ext cx="5080000" cy="88900"/>
          </a:xfrm>
          <a:prstGeom prst="rect">
            <a:avLst/>
          </a:prstGeom>
          <a:solidFill>
            <a:srgbClr val="C7AF8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GoldBand">
            <a:extLst>
              <a:ext uri="{FF2B5EF4-FFF2-40B4-BE49-F238E27FC236}">
                <a16:creationId xmlns:a16="http://schemas.microsoft.com/office/drawing/2014/main" id="{8246B734-B702-416D-80A4-58FE5BEEF98D}"/>
              </a:ext>
            </a:extLst>
          </p:cNvPr>
          <p:cNvSpPr/>
          <p:nvPr/>
        </p:nvSpPr>
        <p:spPr>
          <a:xfrm>
            <a:off x="6273800" y="1930400"/>
            <a:ext cx="5080000" cy="88900"/>
          </a:xfrm>
          <a:prstGeom prst="rect">
            <a:avLst/>
          </a:prstGeom>
          <a:solidFill>
            <a:srgbClr val="C7AF8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045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07FC1-3037-2B45-8022-2C870F706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latin typeface="Rockwell Nova" panose="02060503020205020403" pitchFamily="18" charset="0"/>
              </a:rPr>
              <a:t>Midterm Elections Preview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4DD68CD-76DC-9418-4B2C-C41BE934C1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35557" b="12859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A506F-CEBA-AA61-D045-F45630026A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23982" y="3752850"/>
            <a:ext cx="7485413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The map — seats in play, New England races</a:t>
            </a: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Fundamentals — historical trends vs. new trends</a:t>
            </a: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Committees — party rules and politics determine gavels</a:t>
            </a:r>
          </a:p>
        </p:txBody>
      </p:sp>
      <p:sp>
        <p:nvSpPr>
          <p:cNvPr id="4" name="GoldBand">
            <a:extLst>
              <a:ext uri="{FF2B5EF4-FFF2-40B4-BE49-F238E27FC236}">
                <a16:creationId xmlns:a16="http://schemas.microsoft.com/office/drawing/2014/main" id="{31A6E02B-A215-4378-BD2E-67DF35222197}"/>
              </a:ext>
            </a:extLst>
          </p:cNvPr>
          <p:cNvSpPr/>
          <p:nvPr/>
        </p:nvSpPr>
        <p:spPr>
          <a:xfrm>
            <a:off x="482600" y="6413500"/>
            <a:ext cx="3048000" cy="88900"/>
          </a:xfrm>
          <a:prstGeom prst="rect">
            <a:avLst/>
          </a:prstGeom>
          <a:solidFill>
            <a:srgbClr val="C7AF8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506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" name="Rectangle 3084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C7AF8B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C7AF8B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89" name="Rectangle 3088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C7AF8B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91" name="Rectangle 3090">
            <a:extLst>
              <a:ext uri="{FF2B5EF4-FFF2-40B4-BE49-F238E27FC236}">
                <a16:creationId xmlns:a16="http://schemas.microsoft.com/office/drawing/2014/main" id="{A8D10092-A860-4EFB-963F-A14DA3648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3093" name="Rectangle 3092">
            <a:extLst>
              <a:ext uri="{FF2B5EF4-FFF2-40B4-BE49-F238E27FC236}">
                <a16:creationId xmlns:a16="http://schemas.microsoft.com/office/drawing/2014/main" id="{4AE9D071-98CF-435C-BD2B-976514544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0" name="Picture 8" descr="Electric lines">
            <a:extLst>
              <a:ext uri="{FF2B5EF4-FFF2-40B4-BE49-F238E27FC236}">
                <a16:creationId xmlns:a16="http://schemas.microsoft.com/office/drawing/2014/main" id="{E2587CB0-ED69-43BC-A9C3-61549D150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18" r="9091"/>
          <a:stretch/>
        </p:blipFill>
        <p:spPr bwMode="auto">
          <a:xfrm>
            <a:off x="20" y="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95" name="Group 3094">
            <a:extLst>
              <a:ext uri="{FF2B5EF4-FFF2-40B4-BE49-F238E27FC236}">
                <a16:creationId xmlns:a16="http://schemas.microsoft.com/office/drawing/2014/main" id="{D619FC33-16ED-4246-9596-BEFEB55E4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3096" name="Rectangle 3095">
              <a:extLst>
                <a:ext uri="{FF2B5EF4-FFF2-40B4-BE49-F238E27FC236}">
                  <a16:creationId xmlns:a16="http://schemas.microsoft.com/office/drawing/2014/main" id="{2EEA80E1-F99F-4009-837F-2F72F8A5D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97" name="Rectangle 3096">
              <a:extLst>
                <a:ext uri="{FF2B5EF4-FFF2-40B4-BE49-F238E27FC236}">
                  <a16:creationId xmlns:a16="http://schemas.microsoft.com/office/drawing/2014/main" id="{0230AF9A-4641-4BD8-9F95-9607CD304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98" name="Rectangle 3097">
              <a:extLst>
                <a:ext uri="{FF2B5EF4-FFF2-40B4-BE49-F238E27FC236}">
                  <a16:creationId xmlns:a16="http://schemas.microsoft.com/office/drawing/2014/main" id="{8703D4EC-9389-41B6-B88B-B6FDC8CD3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200" y="1006956"/>
            <a:ext cx="7213600" cy="13721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Rockwell Nova" panose="02060503020205020403" pitchFamily="18" charset="0"/>
              </a:rPr>
              <a:t>Questions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1192" y="2438399"/>
            <a:ext cx="7216607" cy="3564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n-US" b="1" dirty="0">
              <a:solidFill>
                <a:schemeClr val="bg1"/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8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Elizabeth K. Whitney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Managing Principal | Elizabeth@meguirewhitney.com</a:t>
            </a:r>
          </a:p>
          <a:p>
            <a:pPr marL="0" marR="0" lvl="0" indent="0" fontAlgn="auto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endParaRPr kumimoji="0" lang="en-US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E2427CB-7696-7B96-2AD7-4BD3840FC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34" y="4820118"/>
            <a:ext cx="1415577" cy="141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37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W Custom Theme">
      <a:dk1>
        <a:srgbClr val="163759"/>
      </a:dk1>
      <a:lt1>
        <a:sysClr val="window" lastClr="FFFFFF"/>
      </a:lt1>
      <a:dk2>
        <a:srgbClr val="000000"/>
      </a:dk2>
      <a:lt2>
        <a:srgbClr val="EBEBEB"/>
      </a:lt2>
      <a:accent1>
        <a:srgbClr val="163759"/>
      </a:accent1>
      <a:accent2>
        <a:srgbClr val="466C98"/>
      </a:accent2>
      <a:accent3>
        <a:srgbClr val="D9E8F0"/>
      </a:accent3>
      <a:accent4>
        <a:srgbClr val="C7AF8B"/>
      </a:accent4>
      <a:accent5>
        <a:srgbClr val="6F92BD"/>
      </a:accent5>
      <a:accent6>
        <a:srgbClr val="DCCDB6"/>
      </a:accent6>
      <a:hlink>
        <a:srgbClr val="A0C4E8"/>
      </a:hlink>
      <a:folHlink>
        <a:srgbClr val="6F583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06AEF81-0159-4F07-A897-29FF72074CCA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047157fe-36ee-4099-aebc-28637d9669ae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609</Words>
  <Application>Microsoft Office PowerPoint</Application>
  <PresentationFormat>Widescreen</PresentationFormat>
  <Paragraphs>91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Helvetica</vt:lpstr>
      <vt:lpstr>Rockwell Nova</vt:lpstr>
      <vt:lpstr>Wingdings 2</vt:lpstr>
      <vt:lpstr>Office Theme</vt:lpstr>
      <vt:lpstr>Washington Update  NEPPA Annual Conference | August 18, 2026</vt:lpstr>
      <vt:lpstr>Overview</vt:lpstr>
      <vt:lpstr>Trump Administration: Term 2, Year 2</vt:lpstr>
      <vt:lpstr>Energy and AI</vt:lpstr>
      <vt:lpstr>Energy &amp; Technology Policy Converge</vt:lpstr>
      <vt:lpstr>Permitting Reform</vt:lpstr>
      <vt:lpstr>Federal Emergency Management for  Americans (FEMA) Act</vt:lpstr>
      <vt:lpstr>FEMA Review Council Report</vt:lpstr>
      <vt:lpstr>Pole Attachments</vt:lpstr>
      <vt:lpstr>Midterm Elections Preview</vt:lpstr>
      <vt:lpstr>Questions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Elizabeth K. Whitney</dc:creator>
  <cp:lastModifiedBy>Elizabeth K. Whitney</cp:lastModifiedBy>
  <cp:revision>2</cp:revision>
  <dcterms:created xsi:type="dcterms:W3CDTF">2026-04-24T00:04:43Z</dcterms:created>
  <dcterms:modified xsi:type="dcterms:W3CDTF">2026-08-15T00:53:44Z</dcterms:modified>
</cp:coreProperties>
</file>