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741" r:id="rId5"/>
    <p:sldMasterId id="2147483753" r:id="rId6"/>
    <p:sldMasterId id="2147483772" r:id="rId7"/>
  </p:sldMasterIdLst>
  <p:notesMasterIdLst>
    <p:notesMasterId r:id="rId22"/>
  </p:notesMasterIdLst>
  <p:handoutMasterIdLst>
    <p:handoutMasterId r:id="rId23"/>
  </p:handoutMasterIdLst>
  <p:sldIdLst>
    <p:sldId id="829" r:id="rId8"/>
    <p:sldId id="830" r:id="rId9"/>
    <p:sldId id="832" r:id="rId10"/>
    <p:sldId id="834" r:id="rId11"/>
    <p:sldId id="844" r:id="rId12"/>
    <p:sldId id="836" r:id="rId13"/>
    <p:sldId id="837" r:id="rId14"/>
    <p:sldId id="838" r:id="rId15"/>
    <p:sldId id="848" r:id="rId16"/>
    <p:sldId id="417" r:id="rId17"/>
    <p:sldId id="429" r:id="rId18"/>
    <p:sldId id="842" r:id="rId19"/>
    <p:sldId id="849" r:id="rId20"/>
    <p:sldId id="419" r:id="rId21"/>
  </p:sldIdLst>
  <p:sldSz cx="12192000" cy="6858000"/>
  <p:notesSz cx="7026275" cy="9312275"/>
  <p:custDataLst>
    <p:custData r:id="rId2"/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624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 userDrawn="1">
          <p15:clr>
            <a:srgbClr val="A4A3A4"/>
          </p15:clr>
        </p15:guide>
        <p15:guide id="2" pos="2213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668AB17-A3D0-CAFA-835D-A2BA19219BB2}" name="Gallimberti, Carlo" initials="GC" userId="S::carlo.gallimberti@analysisgroup.com::80452752-e5bd-45e8-b5df-44c31f9bf417" providerId="AD"/>
  <p188:author id="{4EC7771B-88DD-0C47-A9CC-A9FF2185E4FA}" name="Bissell, Garrett E" initials="GB" userId="S::bissellge@ad.nyiso.com::3ac0324b-9d96-4c18-a0ab-6e618a903fef" providerId="AD"/>
  <p188:author id="{E891EF26-370A-FA2F-F28E-872AABBB4ECB}" name="Hibbard, Paul" initials="PH" userId="S::Paul.Hibbard@analysisgroup.com::09049fa0-0aa9-4ac8-9419-c050c0436a9b" providerId="AD"/>
  <p188:author id="{CAC0FC2C-F935-EEBA-1425-0D556F5A2454}" name="Daniel Stuart" initials="DS" userId="S::Daniel.Stuart@analysisgroup.com::900fa265-519f-4c82-95f0-fef8b09d568d" providerId="AD"/>
  <p188:author id="{F0D05F2D-463E-F1D7-7246-A39102FF6759}" name="Schatzki, Todd" initials="ST" userId="S::Todd.Schatzki@analysisgroup.com::f281c973-08d7-4db7-ba21-cb8c3dcc5ee1" providerId="AD"/>
  <p188:author id="{5075AF37-458A-9025-1E6B-3AC6E5110CE7}" name="Daniel Stuart" initials="DS" userId="Daniel Stuart" providerId="None"/>
  <p188:author id="{DFB05849-9D0D-401F-C5A1-80AEC4BF95DA}" name="Hibbard, Paul" initials="HP" userId="S::paul.hibbard@analysisgroup.com::09049fa0-0aa9-4ac8-9419-c050c0436a9b" providerId="AD"/>
  <p188:author id="{F8DEB269-B070-CD57-7AC6-8EE7E3364395}" name="Cavicchi, Joe" initials="CJ" userId="S::Joe.Cavicchi@analysisgroup.com::0750d173-e102-439f-9ad3-f0d474e7f822" providerId="AD"/>
  <p188:author id="{75F73880-634F-7E1B-CAB8-D0DCF2430D79}" name="Mohrman, Madeline" initials="MM" userId="S::mohrmanm@ad.nyiso.com::befd1788-ca86-4bb0-a091-84d00e7447a3" providerId="AD"/>
  <p188:author id="{76FB8A89-5955-73EE-EF11-458B2F469F26}" name="Jack Graham" initials="JG" userId="S::Jack.Graham@analysisgroup.com::dc1090b2-8c7c-4aba-8b41-69aef7e0fa9a" providerId="AD"/>
  <p188:author id="{C7054B91-8123-B9FC-A1C5-24FB860C6197}" name="Stuart, Daniel" initials="DS" userId="Stuart, Daniel" providerId="None"/>
  <p188:author id="{4020A2AF-E8A2-9D7E-4DF7-4A01654D2F54}" name="Wu, Charles" initials="CW" userId="S::Charles.Wu@analysisgroup.com::5e5744aa-3446-4419-98b4-c7b5ea81006b" providerId="AD"/>
  <p188:author id="{EBCF2FBB-AB3E-38EB-22EE-065EC2E241B5}" name="Mohrman, Madeline" initials="MM" userId="S::mohrmanm@ad.nyiso.com::120b8d79-c26c-42e1-b339-00556b0d18bc" providerId="AD"/>
  <p188:author id="{5B683FFF-8FF3-AA1D-527C-DFED6875ABBD}" name="Akau, Hea" initials="HA" userId="S::Tevita.Akau@analysisgroup.com::7d20e71f-069a-41d9-afee-e0bd2e43d39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'Arienzo, Alexa" initials="DA" lastIdx="16" clrIdx="0">
    <p:extLst>
      <p:ext uri="{19B8F6BF-5375-455C-9EA6-DF929625EA0E}">
        <p15:presenceInfo xmlns:p15="http://schemas.microsoft.com/office/powerpoint/2012/main" userId="D'Arienzo, Alexa" providerId="None"/>
      </p:ext>
    </p:extLst>
  </p:cmAuthor>
  <p:cmAuthor id="2" name="D'Arienzo, Alexa" initials="DA [2]" lastIdx="4" clrIdx="1">
    <p:extLst>
      <p:ext uri="{19B8F6BF-5375-455C-9EA6-DF929625EA0E}">
        <p15:presenceInfo xmlns:p15="http://schemas.microsoft.com/office/powerpoint/2012/main" userId="S-1-5-21-1600150946-976098915-2076119496-32058" providerId="AD"/>
      </p:ext>
    </p:extLst>
  </p:cmAuthor>
  <p:cmAuthor id="3" name="Bulletproof" initials="BP" lastIdx="10" clrIdx="2">
    <p:extLst>
      <p:ext uri="{19B8F6BF-5375-455C-9EA6-DF929625EA0E}">
        <p15:presenceInfo xmlns:p15="http://schemas.microsoft.com/office/powerpoint/2012/main" userId="Bulletproof" providerId="None"/>
      </p:ext>
    </p:extLst>
  </p:cmAuthor>
  <p:cmAuthor id="4" name="George, Jake" initials="GJ" lastIdx="2" clrIdx="3">
    <p:extLst>
      <p:ext uri="{19B8F6BF-5375-455C-9EA6-DF929625EA0E}">
        <p15:presenceInfo xmlns:p15="http://schemas.microsoft.com/office/powerpoint/2012/main" userId="S-1-5-21-1600150946-976098915-2076119496-32958" providerId="AD"/>
      </p:ext>
    </p:extLst>
  </p:cmAuthor>
  <p:cmAuthor id="5" name="Munafo, Abbie" initials="MA" lastIdx="1" clrIdx="4">
    <p:extLst>
      <p:ext uri="{19B8F6BF-5375-455C-9EA6-DF929625EA0E}">
        <p15:presenceInfo xmlns:p15="http://schemas.microsoft.com/office/powerpoint/2012/main" userId="S-1-5-21-1600150946-976098915-2076119496-314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5050"/>
    <a:srgbClr val="363636"/>
    <a:srgbClr val="008F9E"/>
    <a:srgbClr val="007D83"/>
    <a:srgbClr val="00ACB4"/>
    <a:srgbClr val="AEDDD8"/>
    <a:srgbClr val="A1CA64"/>
    <a:srgbClr val="DB5648"/>
    <a:srgbClr val="F15D2A"/>
    <a:srgbClr val="00A0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0" autoAdjust="0"/>
    <p:restoredTop sz="94660"/>
  </p:normalViewPr>
  <p:slideViewPr>
    <p:cSldViewPr snapToGrid="0">
      <p:cViewPr varScale="1">
        <p:scale>
          <a:sx n="78" d="100"/>
          <a:sy n="78" d="100"/>
        </p:scale>
        <p:origin x="653" y="62"/>
      </p:cViewPr>
      <p:guideLst>
        <p:guide orient="horz" pos="62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tags" Target="tags/tag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4719" cy="466645"/>
          </a:xfrm>
          <a:prstGeom prst="rect">
            <a:avLst/>
          </a:prstGeom>
        </p:spPr>
        <p:txBody>
          <a:bodyPr vert="horz" lIns="91952" tIns="45976" rIns="91952" bIns="4597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636"/>
            <a:ext cx="3044719" cy="466645"/>
          </a:xfrm>
          <a:prstGeom prst="rect">
            <a:avLst/>
          </a:prstGeom>
        </p:spPr>
        <p:txBody>
          <a:bodyPr vert="horz" lIns="91952" tIns="45976" rIns="91952" bIns="4597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636"/>
            <a:ext cx="3044719" cy="466645"/>
          </a:xfrm>
          <a:prstGeom prst="rect">
            <a:avLst/>
          </a:prstGeom>
        </p:spPr>
        <p:txBody>
          <a:bodyPr vert="horz" lIns="91952" tIns="45976" rIns="91952" bIns="45976" rtlCol="0" anchor="b"/>
          <a:lstStyle>
            <a:lvl1pPr algn="r">
              <a:defRPr sz="1200"/>
            </a:lvl1pPr>
          </a:lstStyle>
          <a:p>
            <a:fld id="{B41B883E-C9E9-4949-AB5D-9E44392E1D5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308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1952" tIns="45976" rIns="91952" bIns="45976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1952" tIns="45976" rIns="91952" bIns="45976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B768EE1B-603F-4DA5-9E5A-E962D9AAF069}" type="datetimeFigureOut">
              <a:rPr lang="en-US" smtClean="0"/>
              <a:pPr/>
              <a:t>9/9/2026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71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52" tIns="45976" rIns="91952" bIns="4597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1952" tIns="45976" rIns="91952" bIns="459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6"/>
            <a:ext cx="3044719" cy="465614"/>
          </a:xfrm>
          <a:prstGeom prst="rect">
            <a:avLst/>
          </a:prstGeom>
        </p:spPr>
        <p:txBody>
          <a:bodyPr vert="horz" lIns="91952" tIns="45976" rIns="91952" bIns="45976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6"/>
            <a:ext cx="3044719" cy="465614"/>
          </a:xfrm>
          <a:prstGeom prst="rect">
            <a:avLst/>
          </a:prstGeom>
        </p:spPr>
        <p:txBody>
          <a:bodyPr vert="horz" lIns="91952" tIns="45976" rIns="91952" bIns="45976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007EAE37-8389-4B79-AEDE-92E0D025AD3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577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C5C12-7871-A7DD-9FC7-E403EF025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CD0487-8468-A745-D773-0D3C8AB3FF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C5350F-8B27-CE6F-6F75-ABEF6A426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7E375-E6F5-3D85-C8FF-22A5C38C4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EAE37-8389-4B79-AEDE-92E0D025AD3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71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7EAE37-8389-4B79-AEDE-92E0D025AD3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89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" y="0"/>
            <a:ext cx="12190024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700" y="2043046"/>
            <a:ext cx="10881360" cy="1470025"/>
          </a:xfrm>
        </p:spPr>
        <p:txBody>
          <a:bodyPr lIns="0" tIns="0" rIns="0" bIns="0" anchor="b" anchorCtr="0">
            <a:noAutofit/>
          </a:bodyPr>
          <a:lstStyle>
            <a:lvl1pPr>
              <a:defRPr sz="32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Add Presentation Title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47700" y="3605712"/>
            <a:ext cx="10881360" cy="6241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5000"/>
              </a:lnSpc>
              <a:buNone/>
              <a:defRPr sz="1800" b="0">
                <a:solidFill>
                  <a:schemeClr val="accent1"/>
                </a:solidFill>
                <a:latin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subheading</a:t>
            </a:r>
          </a:p>
        </p:txBody>
      </p:sp>
      <p:sp>
        <p:nvSpPr>
          <p:cNvPr id="7" name="Text Placeholder 6" descr="Presenter Name&#10;Presenter Title&#10;Month, Day, Year&#10;" title="Presenter Name"/>
          <p:cNvSpPr>
            <a:spLocks noGrp="1"/>
          </p:cNvSpPr>
          <p:nvPr>
            <p:ph type="body" sz="quarter" idx="10" hasCustomPrompt="1"/>
          </p:nvPr>
        </p:nvSpPr>
        <p:spPr>
          <a:xfrm>
            <a:off x="647700" y="4847050"/>
            <a:ext cx="9908117" cy="26452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5120640"/>
            <a:ext cx="9908117" cy="24845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800"/>
              </a:spcAft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1" y="5577840"/>
            <a:ext cx="9908117" cy="23018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Month Day, Year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42551" y="6443925"/>
            <a:ext cx="108965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008F9E"/>
                </a:solidFill>
                <a:latin typeface="Arial" pitchFamily="34" charset="0"/>
                <a:cs typeface="Arial" pitchFamily="34" charset="0"/>
              </a:rPr>
              <a:t>BOSTON</a:t>
            </a:r>
            <a:r>
              <a:rPr lang="en-US" sz="800" baseline="0" dirty="0">
                <a:solidFill>
                  <a:srgbClr val="008F9E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sz="800" dirty="0">
                <a:solidFill>
                  <a:srgbClr val="008F9E"/>
                </a:solidFill>
                <a:latin typeface="Arial" pitchFamily="34" charset="0"/>
                <a:cs typeface="Arial" pitchFamily="34" charset="0"/>
              </a:rPr>
              <a:t>CHICAGO        DALLAS        DENVER        LOS</a:t>
            </a:r>
            <a:r>
              <a:rPr lang="en-US" sz="800" baseline="0" dirty="0">
                <a:solidFill>
                  <a:srgbClr val="008F9E"/>
                </a:solidFill>
                <a:latin typeface="Arial" pitchFamily="34" charset="0"/>
                <a:cs typeface="Arial" pitchFamily="34" charset="0"/>
              </a:rPr>
              <a:t> ANGELES       MENLO PARK        NEW YORK        SAN FRANCISCO        WASHINGTON, DC         BEIJING          BRUSSELS          LONDON          MONTREAL          PARIS </a:t>
            </a:r>
            <a:endParaRPr lang="en-US" sz="800" dirty="0">
              <a:solidFill>
                <a:srgbClr val="008F9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09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11886" y="1973223"/>
            <a:ext cx="10241280" cy="4114799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5000"/>
              </a:lnSpc>
              <a:spcBef>
                <a:spcPts val="200"/>
              </a:spcBef>
              <a:spcAft>
                <a:spcPts val="3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 sz="1800" b="0">
                <a:solidFill>
                  <a:schemeClr val="tx1"/>
                </a:solidFill>
              </a:defRPr>
            </a:lvl1pPr>
            <a:lvl2pPr marL="285750" indent="-285750">
              <a:lnSpc>
                <a:spcPct val="95000"/>
              </a:lnSpc>
              <a:spcBef>
                <a:spcPts val="2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1800"/>
            </a:lvl2pPr>
            <a:lvl3pPr>
              <a:lnSpc>
                <a:spcPct val="95000"/>
              </a:lnSpc>
              <a:spcBef>
                <a:spcPts val="200"/>
              </a:spcBef>
              <a:spcAft>
                <a:spcPts val="200"/>
              </a:spcAft>
              <a:defRPr sz="1400" baseline="0"/>
            </a:lvl3pPr>
            <a:lvl4pPr>
              <a:lnSpc>
                <a:spcPct val="95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95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Agenda topic 1</a:t>
            </a:r>
          </a:p>
          <a:p>
            <a:pPr lvl="2"/>
            <a:r>
              <a:rPr lang="en-US"/>
              <a:t>Topic 1 Subtopic</a:t>
            </a:r>
          </a:p>
          <a:p>
            <a:pPr lvl="2"/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5000"/>
              </a:lnSpc>
              <a:spcBef>
                <a:spcPts val="200"/>
              </a:spcBef>
              <a:spcAft>
                <a:spcPts val="24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/>
              <a:t>Agenda topic 2</a:t>
            </a:r>
          </a:p>
          <a:p>
            <a:pPr marL="285750" marR="0" lvl="0" indent="-285750" algn="l" defTabSz="914400" rtl="0" eaLnBrk="1" fontAlgn="auto" latinLnBrk="0" hangingPunct="1">
              <a:lnSpc>
                <a:spcPct val="95000"/>
              </a:lnSpc>
              <a:spcBef>
                <a:spcPts val="200"/>
              </a:spcBef>
              <a:spcAft>
                <a:spcPts val="24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/>
              <a:t>Agenda topic 3</a:t>
            </a:r>
          </a:p>
          <a:p>
            <a:pPr marL="285750" marR="0" lvl="0" indent="-285750" algn="l" defTabSz="914400" rtl="0" eaLnBrk="1" fontAlgn="auto" latinLnBrk="0" hangingPunct="1">
              <a:lnSpc>
                <a:spcPct val="95000"/>
              </a:lnSpc>
              <a:spcBef>
                <a:spcPts val="200"/>
              </a:spcBef>
              <a:spcAft>
                <a:spcPts val="24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/>
              <a:t>Agenda topic 4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6" name="Title 6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0" name="Text Placeholder 9"/>
          <p:cNvSpPr txBox="1">
            <a:spLocks/>
          </p:cNvSpPr>
          <p:nvPr userDrawn="1"/>
        </p:nvSpPr>
        <p:spPr bwMode="gray">
          <a:xfrm>
            <a:off x="10581344" y="6448051"/>
            <a:ext cx="962956" cy="365760"/>
          </a:xfrm>
          <a:prstGeom prst="rect">
            <a:avLst/>
          </a:prstGeom>
          <a:noFill/>
          <a:ln w="6350">
            <a:noFill/>
          </a:ln>
        </p:spPr>
        <p:txBody>
          <a:bodyPr lIns="0" tIns="54864" rIns="0" bIns="27432" anchor="t" anchorCtr="0">
            <a:noAutofit/>
          </a:bodyPr>
          <a:lstStyle>
            <a:lvl1pPr algn="l">
              <a:defRPr sz="800" b="0" spc="20" baseline="0">
                <a:solidFill>
                  <a:srgbClr val="A6A6A6"/>
                </a:solidFill>
                <a:latin typeface="Frutiger Linotype"/>
                <a:sym typeface="Wingding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E7E"/>
              </a:buClr>
              <a:buSzTx/>
              <a:buFont typeface="Wingdings" pitchFamily="2" charset="2"/>
              <a:buNone/>
              <a:tabLst/>
              <a:defRPr/>
            </a:pPr>
            <a:fld id="{4C0A01DB-95A0-4963-A805-1507492C4AD5}" type="slidenum">
              <a:rPr kumimoji="0" lang="en-US" sz="700" b="1" i="0" u="none" strike="noStrike" kern="1200" cap="none" spc="-2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Wingding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E7E"/>
                </a:buClr>
                <a:buSzTx/>
                <a:buFont typeface="Wingdings" pitchFamily="2" charset="2"/>
                <a:buNone/>
                <a:tabLst/>
                <a:defRPr/>
              </a:pPr>
              <a:t>‹#›</a:t>
            </a:fld>
            <a:endParaRPr kumimoji="0" lang="en-US" sz="700" b="1" i="0" u="none" strike="noStrike" kern="1200" cap="none" spc="-2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Wingdings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2695074" y="422152"/>
            <a:ext cx="6422112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</p:spTree>
    <p:extLst>
      <p:ext uri="{BB962C8B-B14F-4D97-AF65-F5344CB8AC3E}">
        <p14:creationId xmlns:p14="http://schemas.microsoft.com/office/powerpoint/2010/main" val="2267546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2378" y="2218414"/>
            <a:ext cx="12015216" cy="1916264"/>
          </a:xfrm>
          <a:prstGeom prst="rect">
            <a:avLst/>
          </a:prstGeom>
          <a:solidFill>
            <a:srgbClr val="00ACB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algn="ctr">
              <a:buClr>
                <a:schemeClr val="tx2"/>
              </a:buClr>
              <a:buSzPct val="120000"/>
              <a:buFont typeface="Wingdings" pitchFamily="2" charset="2"/>
              <a:buChar char="§"/>
            </a:pP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2607236"/>
            <a:ext cx="10881360" cy="1371600"/>
          </a:xfrm>
        </p:spPr>
        <p:txBody>
          <a:bodyPr anchor="b" anchorCtr="0">
            <a:noAutofit/>
          </a:bodyPr>
          <a:lstStyle>
            <a:lvl1pPr algn="l">
              <a:defRPr sz="2800" b="1" i="0" cap="none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47700" y="4206754"/>
            <a:ext cx="10837164" cy="64008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800" b="0">
                <a:solidFill>
                  <a:srgbClr val="00ACB4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269748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</p:spTree>
    <p:extLst>
      <p:ext uri="{BB962C8B-B14F-4D97-AF65-F5344CB8AC3E}">
        <p14:creationId xmlns:p14="http://schemas.microsoft.com/office/powerpoint/2010/main" val="3239929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 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49224" y="2286001"/>
            <a:ext cx="10881360" cy="39333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5000"/>
              </a:lnSpc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5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5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5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5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0069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5000"/>
              </a:lnSpc>
              <a:defRPr sz="1800">
                <a:solidFill>
                  <a:srgbClr val="00ACB4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56307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49224" y="996696"/>
            <a:ext cx="10881360" cy="73152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269748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</p:spTree>
    <p:extLst>
      <p:ext uri="{BB962C8B-B14F-4D97-AF65-F5344CB8AC3E}">
        <p14:creationId xmlns:p14="http://schemas.microsoft.com/office/powerpoint/2010/main" val="3906764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47701" y="2285277"/>
            <a:ext cx="5118786" cy="37490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600" b="0">
                <a:solidFill>
                  <a:schemeClr val="tx1"/>
                </a:solidFill>
              </a:defRPr>
            </a:lvl1pPr>
            <a:lvl2pPr>
              <a:lnSpc>
                <a:spcPct val="105000"/>
              </a:lnSpc>
              <a:spcBef>
                <a:spcPts val="40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3080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5000"/>
              </a:lnSpc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425514" y="2286000"/>
            <a:ext cx="5118786" cy="37490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600" b="0">
                <a:solidFill>
                  <a:schemeClr val="tx1"/>
                </a:solidFill>
              </a:defRPr>
            </a:lvl1pPr>
            <a:lvl2pPr>
              <a:lnSpc>
                <a:spcPct val="105000"/>
              </a:lnSpc>
              <a:spcBef>
                <a:spcPts val="40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269748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</p:spTree>
    <p:extLst>
      <p:ext uri="{BB962C8B-B14F-4D97-AF65-F5344CB8AC3E}">
        <p14:creationId xmlns:p14="http://schemas.microsoft.com/office/powerpoint/2010/main" val="1828919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/>
          <p:cNvSpPr>
            <a:spLocks noGrp="1"/>
          </p:cNvSpPr>
          <p:nvPr>
            <p:ph type="chart" sz="quarter" idx="11"/>
          </p:nvPr>
        </p:nvSpPr>
        <p:spPr>
          <a:xfrm>
            <a:off x="6227805" y="2285277"/>
            <a:ext cx="5316495" cy="356581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9" name="Title 6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" y="6126480"/>
            <a:ext cx="1089660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800" i="1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Source information here</a:t>
            </a:r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269748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A36E4-14F8-421D-BC6B-57912960D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9224" y="2285278"/>
            <a:ext cx="5312664" cy="356688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/>
            </a:lvl1pPr>
            <a:lvl2pPr>
              <a:lnSpc>
                <a:spcPct val="105000"/>
              </a:lnSpc>
              <a:defRPr/>
            </a:lvl2pPr>
            <a:lvl3pPr>
              <a:lnSpc>
                <a:spcPct val="105000"/>
              </a:lnSpc>
              <a:defRPr/>
            </a:lvl3pPr>
            <a:lvl4pPr>
              <a:lnSpc>
                <a:spcPct val="105000"/>
              </a:lnSpc>
              <a:defRPr/>
            </a:lvl4pPr>
            <a:lvl5pPr>
              <a:lnSpc>
                <a:spcPct val="10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3080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5000"/>
              </a:lnSpc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087438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>
            <a:spLocks noGrp="1"/>
          </p:cNvSpPr>
          <p:nvPr>
            <p:ph type="title" hasCustomPrompt="1"/>
          </p:nvPr>
        </p:nvSpPr>
        <p:spPr>
          <a:xfrm>
            <a:off x="649964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3080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5000"/>
              </a:lnSpc>
              <a:defRPr sz="1800">
                <a:solidFill>
                  <a:srgbClr val="00ACB4"/>
                </a:solidFill>
              </a:defRPr>
            </a:lvl1pPr>
          </a:lstStyle>
          <a:p>
            <a:pPr lvl="0"/>
            <a:r>
              <a:rPr lang="en-US"/>
              <a:t>Subheading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9964" y="6126480"/>
            <a:ext cx="1088136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800" i="1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Source information here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269748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800002-9F83-40AD-B7AC-26196678869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49964" y="2286000"/>
            <a:ext cx="10881360" cy="374904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US"/>
              <a:t>Click icon to add table, chart, or other graphic</a:t>
            </a:r>
          </a:p>
        </p:txBody>
      </p:sp>
    </p:spTree>
    <p:extLst>
      <p:ext uri="{BB962C8B-B14F-4D97-AF65-F5344CB8AC3E}">
        <p14:creationId xmlns:p14="http://schemas.microsoft.com/office/powerpoint/2010/main" val="1569081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3291840"/>
            <a:ext cx="10881360" cy="73152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2400" b="1" i="0" cap="none" baseline="0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269748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BB30C8-C73E-4339-B609-842673A519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7699" y="4297680"/>
            <a:ext cx="10881359" cy="9144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lnSpc>
                <a:spcPct val="105000"/>
              </a:lnSpc>
              <a:defRPr/>
            </a:lvl2pPr>
            <a:lvl3pPr>
              <a:lnSpc>
                <a:spcPct val="105000"/>
              </a:lnSpc>
              <a:defRPr/>
            </a:lvl3pPr>
            <a:lvl4pPr>
              <a:lnSpc>
                <a:spcPct val="105000"/>
              </a:lnSpc>
              <a:defRPr/>
            </a:lvl4pPr>
            <a:lvl5pPr>
              <a:lnSpc>
                <a:spcPct val="105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9911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 Contact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2400" b="1" i="0" cap="none" baseline="0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269748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69A1798-FD84-4C1D-92CA-4D6ED5075B0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7700" y="2926080"/>
            <a:ext cx="1097280" cy="1097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BB30C8-C73E-4339-B609-842673A519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7700" y="4297680"/>
            <a:ext cx="2377440" cy="1371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lnSpc>
                <a:spcPct val="105000"/>
              </a:lnSpc>
              <a:defRPr sz="1200"/>
            </a:lvl2pPr>
            <a:lvl3pPr>
              <a:lnSpc>
                <a:spcPct val="105000"/>
              </a:lnSpc>
              <a:defRPr sz="1100"/>
            </a:lvl3pPr>
            <a:lvl4pPr>
              <a:lnSpc>
                <a:spcPct val="105000"/>
              </a:lnSpc>
              <a:defRPr sz="1000"/>
            </a:lvl4pPr>
            <a:lvl5pPr>
              <a:lnSpc>
                <a:spcPct val="105000"/>
              </a:lnSpc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6FB5B7BB-D2EB-408F-A25D-A0870484C94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73120" y="2926080"/>
            <a:ext cx="1097280" cy="1097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D6007BDE-B8B9-4BC4-9495-317E6441D8B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8540" y="2926080"/>
            <a:ext cx="1097280" cy="1097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B133A06F-AAED-427F-B7B1-767481F5CC0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23960" y="2926080"/>
            <a:ext cx="1097280" cy="1097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B9D74FA-D648-4139-9D5D-4767C760B2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73120" y="4297362"/>
            <a:ext cx="2377440" cy="1371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202B2F2-48F4-426E-83DA-AF8E7E9D1D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8540" y="4297363"/>
            <a:ext cx="2377440" cy="1371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C3B7D54-BF1F-4445-9C4F-75681D2EA70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823960" y="4289743"/>
            <a:ext cx="2377440" cy="1371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9219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0" name="Text Placeholder 9"/>
          <p:cNvSpPr txBox="1">
            <a:spLocks/>
          </p:cNvSpPr>
          <p:nvPr userDrawn="1"/>
        </p:nvSpPr>
        <p:spPr bwMode="gray">
          <a:xfrm>
            <a:off x="10581344" y="6448051"/>
            <a:ext cx="962956" cy="365760"/>
          </a:xfrm>
          <a:prstGeom prst="rect">
            <a:avLst/>
          </a:prstGeom>
          <a:noFill/>
          <a:ln w="6350">
            <a:noFill/>
          </a:ln>
        </p:spPr>
        <p:txBody>
          <a:bodyPr lIns="0" tIns="54864" rIns="0" bIns="27432" anchor="t" anchorCtr="0">
            <a:noAutofit/>
          </a:bodyPr>
          <a:lstStyle>
            <a:lvl1pPr algn="l">
              <a:defRPr sz="800" b="0" spc="20" baseline="0">
                <a:solidFill>
                  <a:srgbClr val="A6A6A6"/>
                </a:solidFill>
                <a:latin typeface="Frutiger Linotype"/>
                <a:sym typeface="Wingding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E7E"/>
              </a:buClr>
              <a:buSzTx/>
              <a:buFont typeface="Wingdings" pitchFamily="2" charset="2"/>
              <a:buNone/>
              <a:tabLst/>
              <a:defRPr/>
            </a:pPr>
            <a:fld id="{4C0A01DB-95A0-4963-A805-1507492C4AD5}" type="slidenum">
              <a:rPr kumimoji="0" lang="en-US" sz="700" b="1" i="0" u="none" strike="noStrike" kern="1200" cap="none" spc="-2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Wingding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E7E"/>
                </a:buClr>
                <a:buSzTx/>
                <a:buFont typeface="Wingdings" pitchFamily="2" charset="2"/>
                <a:buNone/>
                <a:tabLst/>
                <a:defRPr/>
              </a:pPr>
              <a:t>‹#›</a:t>
            </a:fld>
            <a:endParaRPr kumimoji="0" lang="en-US" sz="700" b="1" i="0" u="none" strike="noStrike" kern="1200" cap="none" spc="-2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Wingding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1295400" y="1996122"/>
            <a:ext cx="10248900" cy="4084637"/>
          </a:xfrm>
          <a:prstGeom prst="rect">
            <a:avLst/>
          </a:prstGeom>
        </p:spPr>
        <p:txBody>
          <a:bodyPr/>
          <a:lstStyle>
            <a:lvl2pPr>
              <a:defRPr sz="1800" baseline="0"/>
            </a:lvl2pPr>
            <a:lvl3pPr>
              <a:defRPr sz="1600" baseline="0"/>
            </a:lvl3pPr>
            <a:lvl4pPr>
              <a:defRPr sz="1200" baseline="0"/>
            </a:lvl4pPr>
          </a:lstStyle>
          <a:p>
            <a:pPr lvl="1"/>
            <a:r>
              <a:rPr lang="en-US"/>
              <a:t>Agenda Bullet Level 1</a:t>
            </a:r>
          </a:p>
          <a:p>
            <a:pPr lvl="2"/>
            <a:r>
              <a:rPr lang="en-US"/>
              <a:t>Agenda Bullet Level 2</a:t>
            </a:r>
          </a:p>
          <a:p>
            <a:pPr lvl="3"/>
            <a:r>
              <a:rPr lang="en-US"/>
              <a:t>Agenda Bullet Level 3</a:t>
            </a:r>
          </a:p>
        </p:txBody>
      </p:sp>
    </p:spTree>
    <p:extLst>
      <p:ext uri="{BB962C8B-B14F-4D97-AF65-F5344CB8AC3E}">
        <p14:creationId xmlns:p14="http://schemas.microsoft.com/office/powerpoint/2010/main" val="151846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G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47701" y="2285277"/>
            <a:ext cx="5118786" cy="37490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200" b="0">
                <a:solidFill>
                  <a:schemeClr val="tx1"/>
                </a:solidFill>
              </a:defRPr>
            </a:lvl1pPr>
            <a:lvl2pPr>
              <a:lnSpc>
                <a:spcPct val="105000"/>
              </a:lnSpc>
              <a:spcBef>
                <a:spcPts val="400"/>
              </a:spcBef>
              <a:spcAft>
                <a:spcPts val="500"/>
              </a:spcAft>
              <a:defRPr sz="1100">
                <a:solidFill>
                  <a:schemeClr val="tx1"/>
                </a:solidFill>
              </a:defRPr>
            </a:lvl2pPr>
            <a:lvl3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100">
                <a:solidFill>
                  <a:schemeClr val="tx1"/>
                </a:solidFill>
              </a:defRPr>
            </a:lvl3pPr>
            <a:lvl4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100">
                <a:solidFill>
                  <a:schemeClr val="tx1"/>
                </a:solidFill>
              </a:defRPr>
            </a:lvl4pPr>
            <a:lvl5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3080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5000"/>
              </a:lnSpc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425514" y="2286000"/>
            <a:ext cx="5118786" cy="37490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200" b="0">
                <a:solidFill>
                  <a:schemeClr val="tx1"/>
                </a:solidFill>
              </a:defRPr>
            </a:lvl1pPr>
            <a:lvl2pPr>
              <a:lnSpc>
                <a:spcPct val="105000"/>
              </a:lnSpc>
              <a:spcBef>
                <a:spcPts val="400"/>
              </a:spcBef>
              <a:spcAft>
                <a:spcPts val="500"/>
              </a:spcAft>
              <a:defRPr sz="1100">
                <a:solidFill>
                  <a:schemeClr val="tx1"/>
                </a:solidFill>
              </a:defRPr>
            </a:lvl2pPr>
            <a:lvl3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100">
                <a:solidFill>
                  <a:schemeClr val="tx1"/>
                </a:solidFill>
              </a:defRPr>
            </a:lvl3pPr>
            <a:lvl4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100">
                <a:solidFill>
                  <a:schemeClr val="tx1"/>
                </a:solidFill>
              </a:defRPr>
            </a:lvl4pPr>
            <a:lvl5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73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" y="0"/>
            <a:ext cx="12190024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700" y="2043046"/>
            <a:ext cx="10881360" cy="1470025"/>
          </a:xfrm>
        </p:spPr>
        <p:txBody>
          <a:bodyPr lIns="0" tIns="0" rIns="0" bIns="0" anchor="b" anchorCtr="0">
            <a:noAutofit/>
          </a:bodyPr>
          <a:lstStyle>
            <a:lvl1pPr>
              <a:defRPr sz="3200" b="1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Add Presentation Title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47700" y="3605712"/>
            <a:ext cx="10881360" cy="62411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>
                <a:solidFill>
                  <a:schemeClr val="accent1"/>
                </a:solidFill>
                <a:latin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subheading</a:t>
            </a:r>
          </a:p>
        </p:txBody>
      </p:sp>
      <p:sp>
        <p:nvSpPr>
          <p:cNvPr id="7" name="Text Placeholder 6" descr="Presenter Name&#10;Presenter Title&#10;Month, Day, Year&#10;" title="Presenter Name"/>
          <p:cNvSpPr>
            <a:spLocks noGrp="1"/>
          </p:cNvSpPr>
          <p:nvPr>
            <p:ph type="body" sz="quarter" idx="10" hasCustomPrompt="1"/>
          </p:nvPr>
        </p:nvSpPr>
        <p:spPr>
          <a:xfrm>
            <a:off x="647700" y="4847050"/>
            <a:ext cx="9908117" cy="26452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14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" y="5120640"/>
            <a:ext cx="9908117" cy="248456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800"/>
              </a:spcAft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1" y="5577840"/>
            <a:ext cx="9908117" cy="23018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Month Day, Year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642551" y="6443925"/>
            <a:ext cx="1089659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008F9E"/>
                </a:solidFill>
                <a:latin typeface="Arial" pitchFamily="34" charset="0"/>
                <a:cs typeface="Arial" pitchFamily="34" charset="0"/>
              </a:rPr>
              <a:t>BOSTON</a:t>
            </a:r>
            <a:r>
              <a:rPr lang="en-US" sz="800" baseline="0" dirty="0">
                <a:solidFill>
                  <a:srgbClr val="008F9E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sz="800" dirty="0">
                <a:solidFill>
                  <a:srgbClr val="008F9E"/>
                </a:solidFill>
                <a:latin typeface="Arial" pitchFamily="34" charset="0"/>
                <a:cs typeface="Arial" pitchFamily="34" charset="0"/>
              </a:rPr>
              <a:t>CHICAGO       DALLAS       DENVER       LOS</a:t>
            </a:r>
            <a:r>
              <a:rPr lang="en-US" sz="800" baseline="0" dirty="0">
                <a:solidFill>
                  <a:srgbClr val="008F9E"/>
                </a:solidFill>
                <a:latin typeface="Arial" pitchFamily="34" charset="0"/>
                <a:cs typeface="Arial" pitchFamily="34" charset="0"/>
              </a:rPr>
              <a:t> ANGELES       MENLO PARK       NEW YORK       SAN FRANCISCO       WASHINGTON, DC    •     BEIJING    •     BRUSSELS    •    LONDON    •     MONTREAL     •     PARIS </a:t>
            </a:r>
            <a:endParaRPr lang="en-US" sz="800" dirty="0">
              <a:solidFill>
                <a:srgbClr val="008F9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B0A3F1-D8D8-42F9-9534-68BFC474B8CA}"/>
              </a:ext>
            </a:extLst>
          </p:cNvPr>
          <p:cNvSpPr txBox="1"/>
          <p:nvPr userDrawn="1"/>
        </p:nvSpPr>
        <p:spPr bwMode="white">
          <a:xfrm>
            <a:off x="3347439" y="399866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9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Place proportionate</a:t>
            </a:r>
            <a:r>
              <a:rPr lang="en-US" sz="900" baseline="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900" baseline="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co-brand here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DB29B1-5259-442A-ABB1-250F3DB14A19}"/>
              </a:ext>
            </a:extLst>
          </p:cNvPr>
          <p:cNvCxnSpPr/>
          <p:nvPr userDrawn="1"/>
        </p:nvCxnSpPr>
        <p:spPr>
          <a:xfrm>
            <a:off x="3161751" y="399689"/>
            <a:ext cx="0" cy="2697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42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311886" y="1973223"/>
            <a:ext cx="10241280" cy="4114799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95000"/>
              </a:lnSpc>
              <a:spcBef>
                <a:spcPts val="200"/>
              </a:spcBef>
              <a:spcAft>
                <a:spcPts val="24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 sz="1800" b="0">
                <a:solidFill>
                  <a:schemeClr val="tx1"/>
                </a:solidFill>
              </a:defRPr>
            </a:lvl1pPr>
            <a:lvl2pPr>
              <a:lnSpc>
                <a:spcPct val="95000"/>
              </a:lnSpc>
              <a:spcBef>
                <a:spcPts val="200"/>
              </a:spcBef>
              <a:spcAft>
                <a:spcPts val="200"/>
              </a:spcAft>
              <a:defRPr/>
            </a:lvl2pPr>
            <a:lvl3pPr>
              <a:lnSpc>
                <a:spcPct val="95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95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95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Agenda topic 1</a:t>
            </a:r>
          </a:p>
          <a:p>
            <a:pPr lvl="2"/>
            <a:r>
              <a:rPr lang="en-US"/>
              <a:t>Topic 1 Subtopic</a:t>
            </a:r>
          </a:p>
          <a:p>
            <a:pPr lvl="2"/>
            <a:endParaRPr lang="en-US"/>
          </a:p>
          <a:p>
            <a:pPr marL="285750" marR="0" lvl="0" indent="-285750" algn="l" defTabSz="914400" rtl="0" eaLnBrk="1" fontAlgn="auto" latinLnBrk="0" hangingPunct="1">
              <a:lnSpc>
                <a:spcPct val="95000"/>
              </a:lnSpc>
              <a:spcBef>
                <a:spcPts val="200"/>
              </a:spcBef>
              <a:spcAft>
                <a:spcPts val="24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/>
              <a:t>Agenda topic 2</a:t>
            </a:r>
          </a:p>
          <a:p>
            <a:pPr marL="285750" marR="0" lvl="0" indent="-285750" algn="l" defTabSz="914400" rtl="0" eaLnBrk="1" fontAlgn="auto" latinLnBrk="0" hangingPunct="1">
              <a:lnSpc>
                <a:spcPct val="95000"/>
              </a:lnSpc>
              <a:spcBef>
                <a:spcPts val="200"/>
              </a:spcBef>
              <a:spcAft>
                <a:spcPts val="24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/>
              <a:t>Agenda topic 3</a:t>
            </a:r>
          </a:p>
          <a:p>
            <a:pPr marL="285750" marR="0" lvl="0" indent="-285750" algn="l" defTabSz="914400" rtl="0" eaLnBrk="1" fontAlgn="auto" latinLnBrk="0" hangingPunct="1">
              <a:lnSpc>
                <a:spcPct val="95000"/>
              </a:lnSpc>
              <a:spcBef>
                <a:spcPts val="200"/>
              </a:spcBef>
              <a:spcAft>
                <a:spcPts val="24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US"/>
              <a:t>Agenda topic 4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6" name="Title 6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0" name="Text Placeholder 9"/>
          <p:cNvSpPr txBox="1">
            <a:spLocks/>
          </p:cNvSpPr>
          <p:nvPr userDrawn="1"/>
        </p:nvSpPr>
        <p:spPr bwMode="gray">
          <a:xfrm>
            <a:off x="10581344" y="6448051"/>
            <a:ext cx="962956" cy="365760"/>
          </a:xfrm>
          <a:prstGeom prst="rect">
            <a:avLst/>
          </a:prstGeom>
          <a:noFill/>
          <a:ln w="6350">
            <a:noFill/>
          </a:ln>
        </p:spPr>
        <p:txBody>
          <a:bodyPr lIns="0" tIns="54864" rIns="0" bIns="27432" anchor="t" anchorCtr="0">
            <a:noAutofit/>
          </a:bodyPr>
          <a:lstStyle>
            <a:lvl1pPr algn="l">
              <a:defRPr sz="800" b="0" spc="20" baseline="0">
                <a:solidFill>
                  <a:srgbClr val="A6A6A6"/>
                </a:solidFill>
                <a:latin typeface="Frutiger Linotype"/>
                <a:sym typeface="Wingding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E7E"/>
              </a:buClr>
              <a:buSzTx/>
              <a:buFont typeface="Wingdings" pitchFamily="2" charset="2"/>
              <a:buNone/>
              <a:tabLst/>
              <a:defRPr/>
            </a:pPr>
            <a:fld id="{4C0A01DB-95A0-4963-A805-1507492C4AD5}" type="slidenum">
              <a:rPr kumimoji="0" lang="en-US" sz="700" b="1" i="0" u="none" strike="noStrike" kern="1200" cap="none" spc="-2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Wingding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E7E"/>
                </a:buClr>
                <a:buSzTx/>
                <a:buFont typeface="Wingdings" pitchFamily="2" charset="2"/>
                <a:buNone/>
                <a:tabLst/>
                <a:defRPr/>
              </a:pPr>
              <a:t>‹#›</a:t>
            </a:fld>
            <a:endParaRPr kumimoji="0" lang="en-US" sz="700" b="1" i="0" u="none" strike="noStrike" kern="1200" cap="none" spc="-2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Wingdings"/>
            </a:endParaRP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8912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</p:spTree>
    <p:extLst>
      <p:ext uri="{BB962C8B-B14F-4D97-AF65-F5344CB8AC3E}">
        <p14:creationId xmlns:p14="http://schemas.microsoft.com/office/powerpoint/2010/main" val="1459626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2378" y="2218414"/>
            <a:ext cx="12015216" cy="1916264"/>
          </a:xfrm>
          <a:prstGeom prst="rect">
            <a:avLst/>
          </a:prstGeom>
          <a:solidFill>
            <a:srgbClr val="00ACB4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 algn="ctr">
              <a:buClr>
                <a:schemeClr val="tx2"/>
              </a:buClr>
              <a:buSzPct val="120000"/>
              <a:buFont typeface="Wingdings" pitchFamily="2" charset="2"/>
              <a:buChar char="§"/>
            </a:pPr>
            <a:endParaRPr lang="en-US" sz="1200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2607236"/>
            <a:ext cx="10881360" cy="1371600"/>
          </a:xfrm>
        </p:spPr>
        <p:txBody>
          <a:bodyPr anchor="b" anchorCtr="0">
            <a:noAutofit/>
          </a:bodyPr>
          <a:lstStyle>
            <a:lvl1pPr algn="l">
              <a:defRPr sz="2800" b="1" i="0" cap="none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47700" y="4206754"/>
            <a:ext cx="10837164" cy="640080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>
                <a:solidFill>
                  <a:srgbClr val="00ACB4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8912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</p:spTree>
    <p:extLst>
      <p:ext uri="{BB962C8B-B14F-4D97-AF65-F5344CB8AC3E}">
        <p14:creationId xmlns:p14="http://schemas.microsoft.com/office/powerpoint/2010/main" val="90666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 Standar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649224" y="2286001"/>
            <a:ext cx="10881360" cy="393337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5000"/>
              </a:lnSpc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5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5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5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5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0069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>
                <a:solidFill>
                  <a:srgbClr val="00ACB4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56307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49224" y="996696"/>
            <a:ext cx="10881360" cy="73152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b" anchorCtr="0"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8912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</p:spTree>
    <p:extLst>
      <p:ext uri="{BB962C8B-B14F-4D97-AF65-F5344CB8AC3E}">
        <p14:creationId xmlns:p14="http://schemas.microsoft.com/office/powerpoint/2010/main" val="2271781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47701" y="2285277"/>
            <a:ext cx="5118786" cy="37490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600" b="0">
                <a:solidFill>
                  <a:schemeClr val="tx1"/>
                </a:solidFill>
              </a:defRPr>
            </a:lvl1pPr>
            <a:lvl2pPr>
              <a:lnSpc>
                <a:spcPct val="105000"/>
              </a:lnSpc>
              <a:spcBef>
                <a:spcPts val="40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6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3080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425514" y="2286000"/>
            <a:ext cx="5118786" cy="37490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 sz="1600" b="0">
                <a:solidFill>
                  <a:schemeClr val="tx1"/>
                </a:solidFill>
              </a:defRPr>
            </a:lvl1pPr>
            <a:lvl2pPr>
              <a:lnSpc>
                <a:spcPct val="105000"/>
              </a:lnSpc>
              <a:spcBef>
                <a:spcPts val="40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2pPr>
            <a:lvl3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8912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</p:spTree>
    <p:extLst>
      <p:ext uri="{BB962C8B-B14F-4D97-AF65-F5344CB8AC3E}">
        <p14:creationId xmlns:p14="http://schemas.microsoft.com/office/powerpoint/2010/main" val="75633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/>
          <p:cNvSpPr>
            <a:spLocks noGrp="1"/>
          </p:cNvSpPr>
          <p:nvPr>
            <p:ph type="chart" sz="quarter" idx="11"/>
          </p:nvPr>
        </p:nvSpPr>
        <p:spPr>
          <a:xfrm>
            <a:off x="6227805" y="2285275"/>
            <a:ext cx="5316495" cy="3565821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chart</a:t>
            </a:r>
          </a:p>
        </p:txBody>
      </p:sp>
      <p:sp>
        <p:nvSpPr>
          <p:cNvPr id="9" name="Title 6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" y="6126480"/>
            <a:ext cx="1089660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800" i="1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Source information here</a:t>
            </a:r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8912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A36E4-14F8-421D-BC6B-57912960D0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9224" y="2285276"/>
            <a:ext cx="5312664" cy="356688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/>
            </a:lvl1pPr>
            <a:lvl2pPr>
              <a:lnSpc>
                <a:spcPct val="105000"/>
              </a:lnSpc>
              <a:defRPr/>
            </a:lvl2pPr>
            <a:lvl3pPr>
              <a:lnSpc>
                <a:spcPct val="105000"/>
              </a:lnSpc>
              <a:defRPr/>
            </a:lvl3pPr>
            <a:lvl4pPr>
              <a:lnSpc>
                <a:spcPct val="105000"/>
              </a:lnSpc>
              <a:defRPr/>
            </a:lvl4pPr>
            <a:lvl5pPr>
              <a:lnSpc>
                <a:spcPct val="105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3080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5000"/>
              </a:lnSpc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1812199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>
            <a:spLocks noGrp="1"/>
          </p:cNvSpPr>
          <p:nvPr>
            <p:ph type="title" hasCustomPrompt="1"/>
          </p:nvPr>
        </p:nvSpPr>
        <p:spPr>
          <a:xfrm>
            <a:off x="649964" y="996696"/>
            <a:ext cx="10881360" cy="7315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649224" y="1783080"/>
            <a:ext cx="10881360" cy="3200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1800">
                <a:solidFill>
                  <a:srgbClr val="00ACB4"/>
                </a:solidFill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49964" y="6126480"/>
            <a:ext cx="1088136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800" i="1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Source information here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8912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4A4838-B00C-40DE-95F3-0F7FCB2F73A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49288" y="2286000"/>
            <a:ext cx="10880725" cy="3749040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en-US"/>
              <a:t>Click icon to add table, chart, or other graphic</a:t>
            </a:r>
          </a:p>
        </p:txBody>
      </p:sp>
    </p:spTree>
    <p:extLst>
      <p:ext uri="{BB962C8B-B14F-4D97-AF65-F5344CB8AC3E}">
        <p14:creationId xmlns:p14="http://schemas.microsoft.com/office/powerpoint/2010/main" val="3488320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3291840"/>
            <a:ext cx="10881360" cy="73152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2400" b="1" i="0" cap="none" baseline="0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8912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BB30C8-C73E-4339-B609-842673A519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7699" y="4297680"/>
            <a:ext cx="10881359" cy="9144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lnSpc>
                <a:spcPct val="105000"/>
              </a:lnSpc>
              <a:defRPr/>
            </a:lvl2pPr>
            <a:lvl3pPr>
              <a:lnSpc>
                <a:spcPct val="105000"/>
              </a:lnSpc>
              <a:defRPr/>
            </a:lvl3pPr>
            <a:lvl4pPr>
              <a:lnSpc>
                <a:spcPct val="105000"/>
              </a:lnSpc>
              <a:defRPr/>
            </a:lvl4pPr>
            <a:lvl5pPr>
              <a:lnSpc>
                <a:spcPct val="105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6232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 Contact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996696"/>
            <a:ext cx="10881360" cy="73152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2400" b="1" i="0" cap="none" baseline="0">
                <a:solidFill>
                  <a:schemeClr val="bg2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9224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89120" y="422152"/>
            <a:ext cx="6663231" cy="23713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171450" indent="-171450">
              <a:buClr>
                <a:schemeClr val="bg1">
                  <a:lumMod val="65000"/>
                </a:schemeClr>
              </a:buClr>
              <a:buSzPct val="200000"/>
              <a:buFont typeface="Arial" panose="020B0604020202020204" pitchFamily="34" charset="0"/>
              <a:buChar char="|"/>
              <a:defRPr sz="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Breadcrumb &gt; Section &gt; Title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69A1798-FD84-4C1D-92CA-4D6ED5075B0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7700" y="2926080"/>
            <a:ext cx="1097280" cy="1097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A9BB30C8-C73E-4339-B609-842673A5198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7700" y="4297680"/>
            <a:ext cx="2377440" cy="1371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lnSpc>
                <a:spcPct val="105000"/>
              </a:lnSpc>
              <a:defRPr sz="1200"/>
            </a:lvl2pPr>
            <a:lvl3pPr>
              <a:lnSpc>
                <a:spcPct val="105000"/>
              </a:lnSpc>
              <a:defRPr sz="1100"/>
            </a:lvl3pPr>
            <a:lvl4pPr>
              <a:lnSpc>
                <a:spcPct val="105000"/>
              </a:lnSpc>
              <a:defRPr sz="1000"/>
            </a:lvl4pPr>
            <a:lvl5pPr>
              <a:lnSpc>
                <a:spcPct val="105000"/>
              </a:lnSpc>
              <a:defRPr sz="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6FB5B7BB-D2EB-408F-A25D-A0870484C94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73120" y="2926080"/>
            <a:ext cx="1097280" cy="1097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D6007BDE-B8B9-4BC4-9495-317E6441D8B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8540" y="2926080"/>
            <a:ext cx="1097280" cy="1097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B133A06F-AAED-427F-B7B1-767481F5CC0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23960" y="2926080"/>
            <a:ext cx="1097280" cy="10972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7B9D74FA-D648-4139-9D5D-4767C760B2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73120" y="4297362"/>
            <a:ext cx="2377440" cy="1371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0202B2F2-48F4-426E-83DA-AF8E7E9D1D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8540" y="4297363"/>
            <a:ext cx="2377440" cy="1371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1C3B7D54-BF1F-4445-9C4F-75681D2EA70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823960" y="4289743"/>
            <a:ext cx="2377440" cy="13716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5000"/>
              </a:lnSpc>
              <a:defRPr sz="1100"/>
            </a:lvl1pPr>
            <a:lvl2pPr>
              <a:defRPr sz="1200"/>
            </a:lvl2pPr>
            <a:lvl3pPr>
              <a:defRPr sz="1100"/>
            </a:lvl3pPr>
            <a:lvl4pPr>
              <a:defRPr sz="1000"/>
            </a:lvl4pPr>
            <a:lvl5pPr>
              <a:defRPr sz="8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9676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3">
            <a:extLst>
              <a:ext uri="{FF2B5EF4-FFF2-40B4-BE49-F238E27FC236}">
                <a16:creationId xmlns:a16="http://schemas.microsoft.com/office/drawing/2014/main" id="{F5D487F6-574C-88C0-C63E-74AD324F9043}"/>
              </a:ext>
            </a:extLst>
          </p:cNvPr>
          <p:cNvGrpSpPr>
            <a:grpSpLocks/>
          </p:cNvGrpSpPr>
          <p:nvPr/>
        </p:nvGrpSpPr>
        <p:grpSpPr bwMode="auto">
          <a:xfrm>
            <a:off x="0" y="838200"/>
            <a:ext cx="12192000" cy="6019800"/>
            <a:chOff x="0" y="838200"/>
            <a:chExt cx="9144000" cy="60198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B392F-9ACD-E7BC-6A27-C5D85A5DD784}"/>
                </a:ext>
              </a:extLst>
            </p:cNvPr>
            <p:cNvSpPr/>
            <p:nvPr userDrawn="1"/>
          </p:nvSpPr>
          <p:spPr>
            <a:xfrm>
              <a:off x="0" y="838200"/>
              <a:ext cx="9144000" cy="60198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000" dirty="0">
                <a:solidFill>
                  <a:srgbClr val="4D4D4D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5024430-9DC6-0A97-4BCF-CC4C216B6FEE}"/>
                </a:ext>
              </a:extLst>
            </p:cNvPr>
            <p:cNvSpPr/>
            <p:nvPr userDrawn="1"/>
          </p:nvSpPr>
          <p:spPr bwMode="gray">
            <a:xfrm>
              <a:off x="228600" y="6503988"/>
              <a:ext cx="8686800" cy="2286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grpSp>
          <p:nvGrpSpPr>
            <p:cNvPr id="7" name="Group 25">
              <a:extLst>
                <a:ext uri="{FF2B5EF4-FFF2-40B4-BE49-F238E27FC236}">
                  <a16:creationId xmlns:a16="http://schemas.microsoft.com/office/drawing/2014/main" id="{72173243-FBF3-FA16-B466-A4F4C484125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304800" y="6522481"/>
              <a:ext cx="8322031" cy="215445"/>
              <a:chOff x="228600" y="5260707"/>
              <a:chExt cx="9279940" cy="203040"/>
            </a:xfrm>
          </p:grpSpPr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46999426-6296-7B7F-ECC4-CB97F1AF427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228600" y="5260707"/>
                <a:ext cx="517754" cy="203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800" dirty="0">
                    <a:solidFill>
                      <a:srgbClr val="003E7E"/>
                    </a:solidFill>
                  </a:rPr>
                  <a:t>BOSTON</a:t>
                </a:r>
                <a:endParaRPr lang="en-US" altLang="en-US" sz="1200" dirty="0">
                  <a:solidFill>
                    <a:srgbClr val="003E7E"/>
                  </a:solidFill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F445A6E-07B4-9D1A-51E4-E97B3CFD371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1051757" y="5260708"/>
                <a:ext cx="579424" cy="203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800" dirty="0">
                    <a:solidFill>
                      <a:srgbClr val="003E7E"/>
                    </a:solidFill>
                  </a:rPr>
                  <a:t>CHICAGO </a:t>
                </a:r>
                <a:endParaRPr lang="en-US" altLang="en-US" sz="1200" dirty="0">
                  <a:solidFill>
                    <a:srgbClr val="003E7E"/>
                  </a:solidFill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3E8DFF48-1E0B-9C3C-3DF5-A1DF5F5666F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1906778" y="5260708"/>
                <a:ext cx="509711" cy="203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800" dirty="0">
                    <a:solidFill>
                      <a:srgbClr val="003E7E"/>
                    </a:solidFill>
                  </a:rPr>
                  <a:t>DALLAS </a:t>
                </a:r>
                <a:endParaRPr lang="en-US" altLang="en-US" sz="1200" dirty="0">
                  <a:solidFill>
                    <a:srgbClr val="003E7E"/>
                  </a:solidFill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244C2E5-4144-B6A3-2F49-C0222BFBA4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2690990" y="5260708"/>
                <a:ext cx="536523" cy="203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800" dirty="0">
                    <a:solidFill>
                      <a:srgbClr val="003E7E"/>
                    </a:solidFill>
                  </a:rPr>
                  <a:t>DENVER </a:t>
                </a:r>
                <a:endParaRPr lang="en-US" altLang="en-US" sz="1200" dirty="0">
                  <a:solidFill>
                    <a:srgbClr val="003E7E"/>
                  </a:solidFill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98FFF70-1B6E-6330-10FB-921D4B5B0C67}"/>
                  </a:ext>
                </a:extLst>
              </p:cNvPr>
              <p:cNvSpPr/>
              <p:nvPr userDrawn="1"/>
            </p:nvSpPr>
            <p:spPr bwMode="gray">
              <a:xfrm>
                <a:off x="3489363" y="5260708"/>
                <a:ext cx="783201" cy="20303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r>
                  <a:rPr lang="en-US" sz="800" kern="0" dirty="0">
                    <a:solidFill>
                      <a:srgbClr val="003E7E"/>
                    </a:solidFill>
                    <a:latin typeface="+mn-lt"/>
                  </a:rPr>
                  <a:t>LOS ANGELES </a:t>
                </a:r>
                <a:endParaRPr lang="en-US" sz="1050" kern="0" dirty="0">
                  <a:solidFill>
                    <a:srgbClr val="003E7E"/>
                  </a:solidFill>
                  <a:latin typeface="+mn-lt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004AE76-D616-818F-9F93-C8D5E4AEA77D}"/>
                  </a:ext>
                </a:extLst>
              </p:cNvPr>
              <p:cNvSpPr/>
              <p:nvPr userDrawn="1"/>
            </p:nvSpPr>
            <p:spPr bwMode="gray">
              <a:xfrm>
                <a:off x="4595757" y="5260708"/>
                <a:ext cx="742982" cy="20303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r>
                  <a:rPr lang="en-US" sz="800" kern="0" dirty="0">
                    <a:solidFill>
                      <a:srgbClr val="003E7E"/>
                    </a:solidFill>
                    <a:latin typeface="+mn-lt"/>
                  </a:rPr>
                  <a:t>MENLO PARK </a:t>
                </a:r>
                <a:endParaRPr lang="en-US" sz="1050" kern="0" dirty="0">
                  <a:solidFill>
                    <a:srgbClr val="003E7E"/>
                  </a:solidFill>
                  <a:latin typeface="+mn-lt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DE03C1E-30D7-8A6A-6025-2494E05AC5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5654354" y="5260708"/>
                <a:ext cx="655840" cy="203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800" dirty="0">
                    <a:solidFill>
                      <a:srgbClr val="003E7E"/>
                    </a:solidFill>
                  </a:rPr>
                  <a:t>MONTREAL </a:t>
                </a:r>
                <a:endParaRPr lang="en-US" altLang="en-US" sz="1200" dirty="0">
                  <a:solidFill>
                    <a:srgbClr val="003E7E"/>
                  </a:solidFill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77DC7B4-0167-7E22-E830-07CD4C711368}"/>
                  </a:ext>
                </a:extLst>
              </p:cNvPr>
              <p:cNvSpPr/>
              <p:nvPr userDrawn="1"/>
            </p:nvSpPr>
            <p:spPr bwMode="gray">
              <a:xfrm>
                <a:off x="6604967" y="5260708"/>
                <a:ext cx="646456" cy="20303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r>
                  <a:rPr lang="en-US" sz="800" kern="0" dirty="0">
                    <a:solidFill>
                      <a:srgbClr val="003E7E"/>
                    </a:solidFill>
                    <a:latin typeface="+mn-lt"/>
                  </a:rPr>
                  <a:t>NEW YORK </a:t>
                </a:r>
                <a:endParaRPr lang="en-US" sz="1050" kern="0" dirty="0">
                  <a:solidFill>
                    <a:srgbClr val="003E7E"/>
                  </a:solidFill>
                  <a:latin typeface="+mn-lt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F68DB20-CA9F-7B9A-204C-3971D663DEAC}"/>
                  </a:ext>
                </a:extLst>
              </p:cNvPr>
              <p:cNvSpPr/>
              <p:nvPr userDrawn="1"/>
            </p:nvSpPr>
            <p:spPr bwMode="gray">
              <a:xfrm>
                <a:off x="7539648" y="5260708"/>
                <a:ext cx="885089" cy="203039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r>
                  <a:rPr lang="en-US" sz="800" kern="0" dirty="0">
                    <a:solidFill>
                      <a:srgbClr val="003E7E"/>
                    </a:solidFill>
                    <a:latin typeface="+mn-lt"/>
                  </a:rPr>
                  <a:t>SAN FRANCISCO </a:t>
                </a:r>
                <a:endParaRPr lang="en-US" sz="1050" kern="0" dirty="0">
                  <a:solidFill>
                    <a:srgbClr val="003E7E"/>
                  </a:solidFill>
                  <a:latin typeface="+mn-lt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2C090A6-9CDD-F8BF-BA59-AEDF923FFBE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gray">
              <a:xfrm>
                <a:off x="8762877" y="5260708"/>
                <a:ext cx="745663" cy="203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en-US" sz="800" dirty="0">
                    <a:solidFill>
                      <a:srgbClr val="003E7E"/>
                    </a:solidFill>
                  </a:rPr>
                  <a:t>WASHINGTON</a:t>
                </a:r>
                <a:endParaRPr lang="en-US" altLang="en-US" sz="1200" dirty="0">
                  <a:solidFill>
                    <a:srgbClr val="003E7E"/>
                  </a:solidFill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1DC2548-7586-59E9-9D87-CA0AF110A952}"/>
                </a:ext>
              </a:extLst>
            </p:cNvPr>
            <p:cNvSpPr/>
            <p:nvPr userDrawn="1"/>
          </p:nvSpPr>
          <p:spPr bwMode="gray">
            <a:xfrm>
              <a:off x="942975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87C826C-D555-3668-29D9-3FBB4C94AD1A}"/>
                </a:ext>
              </a:extLst>
            </p:cNvPr>
            <p:cNvSpPr/>
            <p:nvPr userDrawn="1"/>
          </p:nvSpPr>
          <p:spPr bwMode="gray">
            <a:xfrm>
              <a:off x="1706563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F262B9-FBFA-D1C0-C1B2-15295B846868}"/>
                </a:ext>
              </a:extLst>
            </p:cNvPr>
            <p:cNvSpPr/>
            <p:nvPr userDrawn="1"/>
          </p:nvSpPr>
          <p:spPr bwMode="gray">
            <a:xfrm>
              <a:off x="2416175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15FAD90-0E8F-DFC4-84E0-E2EE7D8B5F8F}"/>
                </a:ext>
              </a:extLst>
            </p:cNvPr>
            <p:cNvSpPr/>
            <p:nvPr userDrawn="1"/>
          </p:nvSpPr>
          <p:spPr bwMode="gray">
            <a:xfrm>
              <a:off x="3146425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C81B412-9FB5-90E3-F482-CC922EDB005D}"/>
                </a:ext>
              </a:extLst>
            </p:cNvPr>
            <p:cNvSpPr/>
            <p:nvPr userDrawn="1"/>
          </p:nvSpPr>
          <p:spPr bwMode="gray">
            <a:xfrm>
              <a:off x="4137025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D74559C-B252-BFC1-A404-F873220D7CB3}"/>
                </a:ext>
              </a:extLst>
            </p:cNvPr>
            <p:cNvSpPr/>
            <p:nvPr userDrawn="1"/>
          </p:nvSpPr>
          <p:spPr bwMode="gray">
            <a:xfrm>
              <a:off x="5089525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CF703F-47AD-4CCE-2031-1F24C27B8B9D}"/>
                </a:ext>
              </a:extLst>
            </p:cNvPr>
            <p:cNvSpPr/>
            <p:nvPr userDrawn="1"/>
          </p:nvSpPr>
          <p:spPr bwMode="gray">
            <a:xfrm>
              <a:off x="5935663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64D3541-AFE5-700F-5E1A-45C16A4C2009}"/>
                </a:ext>
              </a:extLst>
            </p:cNvPr>
            <p:cNvSpPr/>
            <p:nvPr userDrawn="1"/>
          </p:nvSpPr>
          <p:spPr bwMode="gray">
            <a:xfrm>
              <a:off x="6765925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3B38A03-750A-FBC5-8DFF-4D8CAD64A4EE}"/>
                </a:ext>
              </a:extLst>
            </p:cNvPr>
            <p:cNvSpPr/>
            <p:nvPr userDrawn="1"/>
          </p:nvSpPr>
          <p:spPr bwMode="gray">
            <a:xfrm>
              <a:off x="7870825" y="6589713"/>
              <a:ext cx="76200" cy="7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200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8248" y="1534434"/>
            <a:ext cx="10261600" cy="1470025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8248" y="3033486"/>
            <a:ext cx="8534400" cy="914400"/>
          </a:xfrm>
        </p:spPr>
        <p:txBody>
          <a:bodyPr>
            <a:no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58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2727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203200" y="823686"/>
            <a:ext cx="11804952" cy="62411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83064" y="1696845"/>
            <a:ext cx="10189736" cy="4495800"/>
          </a:xfrm>
        </p:spPr>
        <p:txBody>
          <a:bodyPr/>
          <a:lstStyle>
            <a:lvl2pPr marL="231775" indent="3175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buNone/>
              <a:defRPr b="1">
                <a:latin typeface="Arial" pitchFamily="34" charset="0"/>
              </a:defRPr>
            </a:lvl2pPr>
            <a:lvl3pPr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1182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8511EDB-E2F8-4E35-5F55-7E9C1BE5232A}"/>
              </a:ext>
            </a:extLst>
          </p:cNvPr>
          <p:cNvSpPr/>
          <p:nvPr/>
        </p:nvSpPr>
        <p:spPr bwMode="ltGray">
          <a:xfrm>
            <a:off x="304800" y="762000"/>
            <a:ext cx="11582400" cy="5334000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9F87E25-E099-D206-4D23-6D33D8C6C65D}"/>
              </a:ext>
            </a:extLst>
          </p:cNvPr>
          <p:cNvCxnSpPr/>
          <p:nvPr/>
        </p:nvCxnSpPr>
        <p:spPr>
          <a:xfrm>
            <a:off x="304800" y="6083300"/>
            <a:ext cx="11582400" cy="1588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CDC23D8-C08D-A0C6-63F6-289B932F4E03}"/>
              </a:ext>
            </a:extLst>
          </p:cNvPr>
          <p:cNvCxnSpPr/>
          <p:nvPr/>
        </p:nvCxnSpPr>
        <p:spPr>
          <a:xfrm>
            <a:off x="304800" y="762000"/>
            <a:ext cx="11582400" cy="1588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8248" y="1629229"/>
            <a:ext cx="10363200" cy="1362075"/>
          </a:xfrm>
        </p:spPr>
        <p:txBody>
          <a:bodyPr>
            <a:noAutofit/>
          </a:bodyPr>
          <a:lstStyle>
            <a:lvl1pPr algn="l">
              <a:defRPr sz="2400" b="1" i="0" cap="none" baseline="0"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7780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4477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648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0" y="2057400"/>
            <a:ext cx="11582400" cy="914400"/>
          </a:xfrm>
        </p:spPr>
        <p:txBody>
          <a:bodyPr rtlCol="0">
            <a:noAutofit/>
          </a:bodyPr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04800" y="1676400"/>
            <a:ext cx="106680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7562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logo_abbott.jpg">
            <a:extLst>
              <a:ext uri="{FF2B5EF4-FFF2-40B4-BE49-F238E27FC236}">
                <a16:creationId xmlns:a16="http://schemas.microsoft.com/office/drawing/2014/main" id="{F6E3498E-FD7D-9F08-0029-63AC9AE73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0490201" y="174625"/>
            <a:ext cx="1528233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11">
            <a:extLst>
              <a:ext uri="{FF2B5EF4-FFF2-40B4-BE49-F238E27FC236}">
                <a16:creationId xmlns:a16="http://schemas.microsoft.com/office/drawing/2014/main" id="{9AB53D12-5DC6-9046-AB8D-3C2568168798}"/>
              </a:ext>
            </a:extLst>
          </p:cNvPr>
          <p:cNvGrpSpPr>
            <a:grpSpLocks/>
          </p:cNvGrpSpPr>
          <p:nvPr/>
        </p:nvGrpSpPr>
        <p:grpSpPr bwMode="auto">
          <a:xfrm>
            <a:off x="7721600" y="-11113"/>
            <a:ext cx="2728384" cy="762001"/>
            <a:chOff x="5790631" y="-10357"/>
            <a:chExt cx="2046817" cy="762000"/>
          </a:xfrm>
        </p:grpSpPr>
        <p:pic>
          <p:nvPicPr>
            <p:cNvPr id="7" name="Picture 11" descr="AG_logo.jpg">
              <a:extLst>
                <a:ext uri="{FF2B5EF4-FFF2-40B4-BE49-F238E27FC236}">
                  <a16:creationId xmlns:a16="http://schemas.microsoft.com/office/drawing/2014/main" id="{DAD87A41-84D9-0169-1752-04B044EDB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790631" y="252476"/>
              <a:ext cx="1853184" cy="268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F60800B-BC4E-304B-DE61-CCE86493DAC9}"/>
                </a:ext>
              </a:extLst>
            </p:cNvPr>
            <p:cNvCxnSpPr/>
            <p:nvPr/>
          </p:nvCxnSpPr>
          <p:spPr bwMode="gray">
            <a:xfrm rot="5400000">
              <a:off x="7455653" y="369849"/>
              <a:ext cx="762000" cy="1588"/>
            </a:xfrm>
            <a:prstGeom prst="line">
              <a:avLst/>
            </a:prstGeom>
            <a:ln w="63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4800" y="1676400"/>
            <a:ext cx="5791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1"/>
          </p:nvPr>
        </p:nvSpPr>
        <p:spPr>
          <a:xfrm>
            <a:off x="6096000" y="1676400"/>
            <a:ext cx="6096000" cy="3733800"/>
          </a:xfrm>
        </p:spPr>
        <p:txBody>
          <a:bodyPr rtlCol="0">
            <a:no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873515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7">
            <a:extLst>
              <a:ext uri="{FF2B5EF4-FFF2-40B4-BE49-F238E27FC236}">
                <a16:creationId xmlns:a16="http://schemas.microsoft.com/office/drawing/2014/main" id="{75C021C3-CB24-0298-6EBF-4A60C3CF97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4908EB6-3FCE-F0F4-A08C-A49934E33D99}"/>
                </a:ext>
              </a:extLst>
            </p:cNvPr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000" dirty="0">
                <a:solidFill>
                  <a:srgbClr val="4D4D4D"/>
                </a:solidFill>
              </a:endParaRPr>
            </a:p>
          </p:txBody>
        </p:sp>
        <p:grpSp>
          <p:nvGrpSpPr>
            <p:cNvPr id="6" name="Group 39">
              <a:extLst>
                <a:ext uri="{FF2B5EF4-FFF2-40B4-BE49-F238E27FC236}">
                  <a16:creationId xmlns:a16="http://schemas.microsoft.com/office/drawing/2014/main" id="{1206E5E8-C451-8151-1898-60C324F7F70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28600" y="252476"/>
              <a:ext cx="8686800" cy="6480112"/>
              <a:chOff x="228600" y="252476"/>
              <a:chExt cx="8686800" cy="6480112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F284CC3-1AAF-CC96-02AB-1AB968F6EEF4}"/>
                  </a:ext>
                </a:extLst>
              </p:cNvPr>
              <p:cNvSpPr/>
              <p:nvPr userDrawn="1"/>
            </p:nvSpPr>
            <p:spPr bwMode="gray">
              <a:xfrm>
                <a:off x="228600" y="6503988"/>
                <a:ext cx="8686800" cy="22860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8" name="Group 25">
                <a:extLst>
                  <a:ext uri="{FF2B5EF4-FFF2-40B4-BE49-F238E27FC236}">
                    <a16:creationId xmlns:a16="http://schemas.microsoft.com/office/drawing/2014/main" id="{B49C19A7-B457-28CB-4751-55CF54439646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304800" y="6488356"/>
                <a:ext cx="8322031" cy="216239"/>
                <a:chOff x="228600" y="5228540"/>
                <a:chExt cx="9279940" cy="203788"/>
              </a:xfrm>
            </p:grpSpPr>
            <p:sp>
              <p:nvSpPr>
                <p:cNvPr id="21" name="Rectangle 15">
                  <a:extLst>
                    <a:ext uri="{FF2B5EF4-FFF2-40B4-BE49-F238E27FC236}">
                      <a16:creationId xmlns:a16="http://schemas.microsoft.com/office/drawing/2014/main" id="{B202B57D-BD6A-CD87-FD70-B45EBBD22BE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>
                  <a:off x="228600" y="5229288"/>
                  <a:ext cx="517754" cy="2030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en-US" sz="800" dirty="0">
                      <a:solidFill>
                        <a:srgbClr val="003E7E"/>
                      </a:solidFill>
                    </a:rPr>
                    <a:t>BOSTON</a:t>
                  </a:r>
                  <a:endParaRPr lang="en-US" altLang="en-US" sz="1200" dirty="0">
                    <a:solidFill>
                      <a:srgbClr val="003E7E"/>
                    </a:solidFill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FBA6DE1-5013-F4EF-717A-D389DE49BB3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>
                  <a:off x="1051757" y="5229289"/>
                  <a:ext cx="579424" cy="2030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en-US" sz="800" dirty="0">
                      <a:solidFill>
                        <a:srgbClr val="003E7E"/>
                      </a:solidFill>
                    </a:rPr>
                    <a:t>CHICAGO </a:t>
                  </a:r>
                  <a:endParaRPr lang="en-US" altLang="en-US" sz="1200" dirty="0">
                    <a:solidFill>
                      <a:srgbClr val="003E7E"/>
                    </a:solidFill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8E49129-991F-02E0-C418-2D4EDAF6EA51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>
                  <a:off x="1906778" y="5229289"/>
                  <a:ext cx="509711" cy="2030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en-US" sz="800" dirty="0">
                      <a:solidFill>
                        <a:srgbClr val="003E7E"/>
                      </a:solidFill>
                    </a:rPr>
                    <a:t>DALLAS </a:t>
                  </a:r>
                  <a:endParaRPr lang="en-US" altLang="en-US" sz="1200" dirty="0">
                    <a:solidFill>
                      <a:srgbClr val="003E7E"/>
                    </a:solidFill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F311213-8474-16E4-2B62-F534DB181A82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>
                  <a:off x="2690990" y="5229289"/>
                  <a:ext cx="536523" cy="2030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en-US" sz="800" dirty="0">
                      <a:solidFill>
                        <a:srgbClr val="003E7E"/>
                      </a:solidFill>
                    </a:rPr>
                    <a:t>DENVER </a:t>
                  </a:r>
                  <a:endParaRPr lang="en-US" altLang="en-US" sz="1200" dirty="0">
                    <a:solidFill>
                      <a:srgbClr val="003E7E"/>
                    </a:solidFill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EE9D36A4-1CD3-F99F-517D-7B10B28082F5}"/>
                    </a:ext>
                  </a:extLst>
                </p:cNvPr>
                <p:cNvSpPr/>
                <p:nvPr userDrawn="1"/>
              </p:nvSpPr>
              <p:spPr bwMode="gray">
                <a:xfrm>
                  <a:off x="3489363" y="5228540"/>
                  <a:ext cx="783201" cy="20303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sz="800" kern="0" dirty="0">
                      <a:solidFill>
                        <a:srgbClr val="003E7E"/>
                      </a:solidFill>
                      <a:latin typeface="+mn-lt"/>
                    </a:rPr>
                    <a:t>LOS ANGELES </a:t>
                  </a:r>
                  <a:endParaRPr lang="en-US" sz="1050" kern="0" dirty="0">
                    <a:solidFill>
                      <a:srgbClr val="003E7E"/>
                    </a:solidFill>
                    <a:latin typeface="+mn-lt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1F3C6C8-208C-3E0B-045C-51ECA5980B5B}"/>
                    </a:ext>
                  </a:extLst>
                </p:cNvPr>
                <p:cNvSpPr/>
                <p:nvPr userDrawn="1"/>
              </p:nvSpPr>
              <p:spPr bwMode="gray">
                <a:xfrm>
                  <a:off x="4595757" y="5228540"/>
                  <a:ext cx="742982" cy="20303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sz="800" kern="0" dirty="0">
                      <a:solidFill>
                        <a:srgbClr val="003E7E"/>
                      </a:solidFill>
                      <a:latin typeface="+mn-lt"/>
                    </a:rPr>
                    <a:t>MENLO PARK </a:t>
                  </a:r>
                  <a:endParaRPr lang="en-US" sz="1050" kern="0" dirty="0">
                    <a:solidFill>
                      <a:srgbClr val="003E7E"/>
                    </a:solidFill>
                    <a:latin typeface="+mn-lt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B30A93C-E412-A644-AAF3-00EF5FD1DC5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>
                  <a:off x="5654354" y="5229289"/>
                  <a:ext cx="655840" cy="2030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en-US" sz="800" dirty="0">
                      <a:solidFill>
                        <a:srgbClr val="003E7E"/>
                      </a:solidFill>
                    </a:rPr>
                    <a:t>MONTREAL </a:t>
                  </a:r>
                  <a:endParaRPr lang="en-US" altLang="en-US" sz="1200" dirty="0">
                    <a:solidFill>
                      <a:srgbClr val="003E7E"/>
                    </a:solidFill>
                  </a:endParaRPr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3995FD4-7757-3E34-0944-AEC5981DC985}"/>
                    </a:ext>
                  </a:extLst>
                </p:cNvPr>
                <p:cNvSpPr/>
                <p:nvPr userDrawn="1"/>
              </p:nvSpPr>
              <p:spPr bwMode="gray">
                <a:xfrm>
                  <a:off x="6604967" y="5228540"/>
                  <a:ext cx="646456" cy="20303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sz="800" kern="0" dirty="0">
                      <a:solidFill>
                        <a:srgbClr val="003E7E"/>
                      </a:solidFill>
                      <a:latin typeface="+mn-lt"/>
                    </a:rPr>
                    <a:t>NEW YORK </a:t>
                  </a:r>
                  <a:endParaRPr lang="en-US" sz="1050" kern="0" dirty="0">
                    <a:solidFill>
                      <a:srgbClr val="003E7E"/>
                    </a:solidFill>
                    <a:latin typeface="+mn-lt"/>
                  </a:endParaRPr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BD06470-087D-2395-A0AC-43DE77415099}"/>
                    </a:ext>
                  </a:extLst>
                </p:cNvPr>
                <p:cNvSpPr/>
                <p:nvPr userDrawn="1"/>
              </p:nvSpPr>
              <p:spPr bwMode="gray">
                <a:xfrm>
                  <a:off x="7539648" y="5228540"/>
                  <a:ext cx="885089" cy="203039"/>
                </a:xfrm>
                <a:prstGeom prst="rect">
                  <a:avLst/>
                </a:prstGeom>
              </p:spPr>
              <p:txBody>
                <a:bodyPr wrap="none" anchor="ctr">
                  <a:spAutoFit/>
                </a:bodyPr>
                <a:lstStyle/>
                <a:p>
                  <a:pPr eaLnBrk="1" hangingPunct="1">
                    <a:defRPr/>
                  </a:pPr>
                  <a:r>
                    <a:rPr lang="en-US" sz="800" kern="0" dirty="0">
                      <a:solidFill>
                        <a:srgbClr val="003E7E"/>
                      </a:solidFill>
                      <a:latin typeface="+mn-lt"/>
                    </a:rPr>
                    <a:t>SAN FRANCISCO </a:t>
                  </a:r>
                  <a:endParaRPr lang="en-US" sz="1050" kern="0" dirty="0">
                    <a:solidFill>
                      <a:srgbClr val="003E7E"/>
                    </a:solidFill>
                    <a:latin typeface="+mn-lt"/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4BE5AA9-0125-D397-EFD1-03B7493A630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gray">
                <a:xfrm>
                  <a:off x="8762877" y="5229289"/>
                  <a:ext cx="745663" cy="2030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en-US" sz="800" dirty="0">
                      <a:solidFill>
                        <a:srgbClr val="003E7E"/>
                      </a:solidFill>
                    </a:rPr>
                    <a:t>WASHINGTON</a:t>
                  </a:r>
                  <a:endParaRPr lang="en-US" altLang="en-US" sz="1200" dirty="0">
                    <a:solidFill>
                      <a:srgbClr val="003E7E"/>
                    </a:solidFill>
                  </a:endParaRPr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08FC1C5-110D-76CD-D2B8-302C52BB0D06}"/>
                  </a:ext>
                </a:extLst>
              </p:cNvPr>
              <p:cNvSpPr/>
              <p:nvPr userDrawn="1"/>
            </p:nvSpPr>
            <p:spPr bwMode="gray">
              <a:xfrm>
                <a:off x="942975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B07B5F0-2EF2-ACDD-E38E-6CA2E0AA6992}"/>
                  </a:ext>
                </a:extLst>
              </p:cNvPr>
              <p:cNvSpPr/>
              <p:nvPr userDrawn="1"/>
            </p:nvSpPr>
            <p:spPr bwMode="gray">
              <a:xfrm>
                <a:off x="1706563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B7C785C-03AA-E342-0697-A8FEBACE2BAE}"/>
                  </a:ext>
                </a:extLst>
              </p:cNvPr>
              <p:cNvSpPr/>
              <p:nvPr userDrawn="1"/>
            </p:nvSpPr>
            <p:spPr bwMode="gray">
              <a:xfrm>
                <a:off x="2416175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3AE33B2-8F9C-508F-D14F-FF60E8EA0F8B}"/>
                  </a:ext>
                </a:extLst>
              </p:cNvPr>
              <p:cNvSpPr/>
              <p:nvPr userDrawn="1"/>
            </p:nvSpPr>
            <p:spPr bwMode="gray">
              <a:xfrm>
                <a:off x="3146425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116EA5A-1556-ADA7-AF07-CEF863E9F406}"/>
                  </a:ext>
                </a:extLst>
              </p:cNvPr>
              <p:cNvSpPr/>
              <p:nvPr userDrawn="1"/>
            </p:nvSpPr>
            <p:spPr bwMode="gray">
              <a:xfrm>
                <a:off x="4137025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F716645-3B4C-9485-3039-5FAF11E65C0E}"/>
                  </a:ext>
                </a:extLst>
              </p:cNvPr>
              <p:cNvSpPr/>
              <p:nvPr userDrawn="1"/>
            </p:nvSpPr>
            <p:spPr bwMode="gray">
              <a:xfrm>
                <a:off x="5089525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BDFE12F-6953-CE44-C075-9F0EAE790035}"/>
                  </a:ext>
                </a:extLst>
              </p:cNvPr>
              <p:cNvSpPr/>
              <p:nvPr userDrawn="1"/>
            </p:nvSpPr>
            <p:spPr bwMode="gray">
              <a:xfrm>
                <a:off x="5935663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16A1A1F-1473-AF58-6ED0-0B44525E444F}"/>
                  </a:ext>
                </a:extLst>
              </p:cNvPr>
              <p:cNvSpPr/>
              <p:nvPr userDrawn="1"/>
            </p:nvSpPr>
            <p:spPr bwMode="gray">
              <a:xfrm>
                <a:off x="6765925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9AF7DE1-961A-32DC-A9B9-42382B5609A6}"/>
                  </a:ext>
                </a:extLst>
              </p:cNvPr>
              <p:cNvSpPr/>
              <p:nvPr userDrawn="1"/>
            </p:nvSpPr>
            <p:spPr bwMode="gray">
              <a:xfrm>
                <a:off x="7870825" y="6589713"/>
                <a:ext cx="76200" cy="762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sz="1200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" name="Group 36">
                <a:extLst>
                  <a:ext uri="{FF2B5EF4-FFF2-40B4-BE49-F238E27FC236}">
                    <a16:creationId xmlns:a16="http://schemas.microsoft.com/office/drawing/2014/main" id="{C5CA9C4C-8EA7-E821-1179-72D527C9D098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28600" y="252476"/>
                <a:ext cx="8686800" cy="511112"/>
                <a:chOff x="228600" y="252476"/>
                <a:chExt cx="8686800" cy="511112"/>
              </a:xfrm>
            </p:grpSpPr>
            <p:pic>
              <p:nvPicPr>
                <p:cNvPr id="19" name="Picture 28" descr="AG_logo.jpg">
                  <a:extLst>
                    <a:ext uri="{FF2B5EF4-FFF2-40B4-BE49-F238E27FC236}">
                      <a16:creationId xmlns:a16="http://schemas.microsoft.com/office/drawing/2014/main" id="{172BBE5D-AC4D-2C3C-36D3-59092084DE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29450" y="252476"/>
                  <a:ext cx="1853184" cy="2682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D6C5605D-47AF-09A9-3EAC-BB8F7DB06499}"/>
                    </a:ext>
                  </a:extLst>
                </p:cNvPr>
                <p:cNvCxnSpPr/>
                <p:nvPr/>
              </p:nvCxnSpPr>
              <p:spPr bwMode="gray">
                <a:xfrm>
                  <a:off x="228600" y="762000"/>
                  <a:ext cx="8686800" cy="1588"/>
                </a:xfrm>
                <a:prstGeom prst="line">
                  <a:avLst/>
                </a:prstGeom>
                <a:ln w="6350"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8248" y="1534434"/>
            <a:ext cx="10261600" cy="1470025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8248" y="3033486"/>
            <a:ext cx="8534400" cy="914400"/>
          </a:xfrm>
        </p:spPr>
        <p:txBody>
          <a:bodyPr>
            <a:no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289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/>
            </a:lvl2pPr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795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203200" y="823686"/>
            <a:ext cx="11804952" cy="624114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783064" y="1696845"/>
            <a:ext cx="10189736" cy="4495800"/>
          </a:xfrm>
        </p:spPr>
        <p:txBody>
          <a:bodyPr/>
          <a:lstStyle>
            <a:lvl2pPr marL="231775" indent="3175"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buNone/>
              <a:defRPr b="1">
                <a:latin typeface="Arial" pitchFamily="34" charset="0"/>
              </a:defRPr>
            </a:lvl2pPr>
            <a:lvl3pPr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defRPr/>
            </a:lvl3pPr>
            <a:lvl4pPr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defRPr/>
            </a:lvl4pPr>
            <a:lvl5pPr>
              <a:lnSpc>
                <a:spcPct val="200000"/>
              </a:lnSpc>
              <a:spcBef>
                <a:spcPts val="200"/>
              </a:spcBef>
              <a:spcAft>
                <a:spcPts val="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9125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3622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0334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04800" y="1676400"/>
            <a:ext cx="5791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1"/>
          </p:nvPr>
        </p:nvSpPr>
        <p:spPr>
          <a:xfrm>
            <a:off x="6096000" y="1676400"/>
            <a:ext cx="6096000" cy="3733800"/>
          </a:xfrm>
        </p:spPr>
        <p:txBody>
          <a:bodyPr rtlCol="0">
            <a:noAutofit/>
          </a:bodyPr>
          <a:lstStyle/>
          <a:p>
            <a:pPr lvl="0"/>
            <a:r>
              <a:rPr lang="en-US" noProof="0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492451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" y="1"/>
            <a:ext cx="12190023" cy="6857998"/>
          </a:xfrm>
          <a:prstGeom prst="rect">
            <a:avLst/>
          </a:prstGeom>
        </p:spPr>
      </p:pic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7700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0" name="Text Placeholder 9"/>
          <p:cNvSpPr txBox="1">
            <a:spLocks/>
          </p:cNvSpPr>
          <p:nvPr userDrawn="1"/>
        </p:nvSpPr>
        <p:spPr bwMode="gray">
          <a:xfrm>
            <a:off x="10581344" y="6448051"/>
            <a:ext cx="962956" cy="365760"/>
          </a:xfrm>
          <a:prstGeom prst="rect">
            <a:avLst/>
          </a:prstGeom>
          <a:noFill/>
          <a:ln w="6350">
            <a:noFill/>
          </a:ln>
        </p:spPr>
        <p:txBody>
          <a:bodyPr lIns="0" tIns="54864" rIns="0" bIns="27432" anchor="t" anchorCtr="0">
            <a:noAutofit/>
          </a:bodyPr>
          <a:lstStyle>
            <a:lvl1pPr algn="l">
              <a:defRPr sz="800" b="0" spc="20" baseline="0">
                <a:solidFill>
                  <a:srgbClr val="A6A6A6"/>
                </a:solidFill>
                <a:latin typeface="Frutiger Linotype"/>
                <a:sym typeface="Wingding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E7E"/>
              </a:buClr>
              <a:buSzTx/>
              <a:buFont typeface="Wingdings" pitchFamily="2" charset="2"/>
              <a:buNone/>
              <a:tabLst/>
              <a:defRPr/>
            </a:pPr>
            <a:fld id="{4C0A01DB-95A0-4963-A805-1507492C4AD5}" type="slidenum">
              <a:rPr kumimoji="0" lang="en-US" sz="700" b="1" i="0" u="none" strike="noStrike" kern="1200" cap="none" spc="-2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Wingding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E7E"/>
                </a:buClr>
                <a:buSzTx/>
                <a:buFont typeface="Wingdings" pitchFamily="2" charset="2"/>
                <a:buNone/>
                <a:tabLst/>
                <a:defRPr/>
              </a:pPr>
              <a:t>‹#›</a:t>
            </a:fld>
            <a:endParaRPr kumimoji="0" lang="en-US" sz="700" b="1" i="0" u="none" strike="noStrike" kern="1200" cap="none" spc="-2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Wingding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47700" y="6448051"/>
            <a:ext cx="10896600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647699" y="996696"/>
            <a:ext cx="10881360" cy="73152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43359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44" r:id="rId2"/>
    <p:sldLayoutId id="2147483738" r:id="rId3"/>
    <p:sldLayoutId id="2147483743" r:id="rId4"/>
    <p:sldLayoutId id="2147483747" r:id="rId5"/>
    <p:sldLayoutId id="2147483750" r:id="rId6"/>
    <p:sldLayoutId id="2147483766" r:id="rId7"/>
    <p:sldLayoutId id="2147483751" r:id="rId8"/>
    <p:sldLayoutId id="2147483765" r:id="rId9"/>
    <p:sldLayoutId id="2147483770" r:id="rId10"/>
    <p:sldLayoutId id="2147483771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400" b="1" kern="0" baseline="0">
          <a:solidFill>
            <a:schemeClr val="bg2"/>
          </a:solidFill>
          <a:latin typeface="Arial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400"/>
        </a:spcAft>
        <a:buClr>
          <a:srgbClr val="003E7E"/>
        </a:buClr>
        <a:buFont typeface="Wingdings" pitchFamily="2" charset="2"/>
        <a:buNone/>
        <a:defRPr sz="1600" b="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169863" indent="-169863" algn="l" defTabSz="914400" rtl="0" eaLnBrk="1" latinLnBrk="0" hangingPunct="1">
        <a:lnSpc>
          <a:spcPct val="95000"/>
        </a:lnSpc>
        <a:spcBef>
          <a:spcPts val="400"/>
        </a:spcBef>
        <a:spcAft>
          <a:spcPts val="500"/>
        </a:spcAft>
        <a:buClr>
          <a:schemeClr val="accent2"/>
        </a:buClr>
        <a:buSzPct val="100000"/>
        <a:buFont typeface="Wingdings" pitchFamily="2" charset="2"/>
        <a:buChar char="§"/>
        <a:defRPr sz="14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342900" indent="-115888" algn="l" defTabSz="9144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tx1">
            <a:lumMod val="65000"/>
            <a:lumOff val="35000"/>
          </a:schemeClr>
        </a:buClr>
        <a:buSzPct val="100000"/>
        <a:buFont typeface="Arial" pitchFamily="34" charset="0"/>
        <a:buChar char="̵"/>
        <a:defRPr sz="12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512763" indent="-111125" algn="l" defTabSz="9144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rgbClr val="666666"/>
        </a:buClr>
        <a:buSzPct val="100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628650" indent="-57150" algn="l" defTabSz="9144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rgbClr val="666666"/>
        </a:buClr>
        <a:buSzPct val="100000"/>
        <a:buFont typeface="Arial" panose="020B0604020202020204" pitchFamily="34" charset="0"/>
        <a:buChar char="̵"/>
        <a:defRPr sz="9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08" userDrawn="1">
          <p15:clr>
            <a:srgbClr val="F26B43"/>
          </p15:clr>
        </p15:guide>
        <p15:guide id="4" pos="727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" y="1"/>
            <a:ext cx="12190023" cy="6857998"/>
          </a:xfrm>
          <a:prstGeom prst="rect">
            <a:avLst/>
          </a:prstGeom>
        </p:spPr>
      </p:pic>
      <p:sp>
        <p:nvSpPr>
          <p:cNvPr id="9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647700" y="6448052"/>
            <a:ext cx="9964879" cy="230065"/>
          </a:xfrm>
          <a:prstGeom prst="rect">
            <a:avLst/>
          </a:prstGeom>
        </p:spPr>
        <p:txBody>
          <a:bodyPr vert="horz" lIns="0" tIns="54864" rIns="0" bIns="27432" rtlCol="0" anchor="t" anchorCtr="0"/>
          <a:lstStyle>
            <a:lvl1pPr algn="l">
              <a:defRPr sz="7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2025-2029 ICAP Demand Curve Reset  |   5-Minute Real-Time Analysis | CONFIDENTIAL</a:t>
            </a:r>
          </a:p>
        </p:txBody>
      </p:sp>
      <p:sp>
        <p:nvSpPr>
          <p:cNvPr id="10" name="Text Placeholder 9"/>
          <p:cNvSpPr txBox="1">
            <a:spLocks/>
          </p:cNvSpPr>
          <p:nvPr userDrawn="1"/>
        </p:nvSpPr>
        <p:spPr bwMode="gray">
          <a:xfrm>
            <a:off x="10581344" y="6448051"/>
            <a:ext cx="962956" cy="365760"/>
          </a:xfrm>
          <a:prstGeom prst="rect">
            <a:avLst/>
          </a:prstGeom>
          <a:noFill/>
          <a:ln w="6350">
            <a:noFill/>
          </a:ln>
        </p:spPr>
        <p:txBody>
          <a:bodyPr lIns="0" tIns="54864" rIns="0" bIns="27432" anchor="t" anchorCtr="0">
            <a:noAutofit/>
          </a:bodyPr>
          <a:lstStyle>
            <a:lvl1pPr algn="l">
              <a:defRPr sz="800" b="0" spc="20" baseline="0">
                <a:solidFill>
                  <a:srgbClr val="A6A6A6"/>
                </a:solidFill>
                <a:latin typeface="Frutiger Linotype"/>
                <a:sym typeface="Wingding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E7E"/>
              </a:buClr>
              <a:buSzTx/>
              <a:buFont typeface="Wingdings" pitchFamily="2" charset="2"/>
              <a:buNone/>
              <a:tabLst/>
              <a:defRPr/>
            </a:pPr>
            <a:fld id="{4C0A01DB-95A0-4963-A805-1507492C4AD5}" type="slidenum">
              <a:rPr kumimoji="0" lang="en-US" sz="700" b="1" i="0" u="none" strike="noStrike" kern="1200" cap="none" spc="-2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  <a:sym typeface="Wingding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E7E"/>
                </a:buClr>
                <a:buSzTx/>
                <a:buFont typeface="Wingdings" pitchFamily="2" charset="2"/>
                <a:buNone/>
                <a:tabLst/>
                <a:defRPr/>
              </a:pPr>
              <a:t>‹#›</a:t>
            </a:fld>
            <a:endParaRPr kumimoji="0" lang="en-US" sz="700" b="1" i="0" u="none" strike="noStrike" kern="1200" cap="none" spc="-2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+mn-cs"/>
              <a:sym typeface="Wingding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47700" y="6448051"/>
            <a:ext cx="10896600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647699" y="996696"/>
            <a:ext cx="10881360" cy="73152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E27480-944D-45AA-987E-D5D8F0B3AEC8}"/>
              </a:ext>
            </a:extLst>
          </p:cNvPr>
          <p:cNvSpPr txBox="1"/>
          <p:nvPr userDrawn="1"/>
        </p:nvSpPr>
        <p:spPr bwMode="white">
          <a:xfrm>
            <a:off x="2990112" y="399866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9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Place proportionate</a:t>
            </a:r>
            <a:r>
              <a:rPr lang="en-US" sz="900" baseline="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900" baseline="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</a:br>
            <a:r>
              <a:rPr lang="en-US" sz="900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co-brand here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54CC61-4C2E-4C15-B5AA-FAFEC6A6D61D}"/>
              </a:ext>
            </a:extLst>
          </p:cNvPr>
          <p:cNvCxnSpPr/>
          <p:nvPr userDrawn="1"/>
        </p:nvCxnSpPr>
        <p:spPr>
          <a:xfrm>
            <a:off x="2804424" y="399689"/>
            <a:ext cx="0" cy="2697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5155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7" r:id="rId2"/>
    <p:sldLayoutId id="2147483755" r:id="rId3"/>
    <p:sldLayoutId id="2147483756" r:id="rId4"/>
    <p:sldLayoutId id="2147483760" r:id="rId5"/>
    <p:sldLayoutId id="2147483762" r:id="rId6"/>
    <p:sldLayoutId id="2147483758" r:id="rId7"/>
    <p:sldLayoutId id="2147483763" r:id="rId8"/>
    <p:sldLayoutId id="2147483764" r:id="rId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400" b="1" kern="0" baseline="0">
          <a:solidFill>
            <a:schemeClr val="bg2"/>
          </a:solidFill>
          <a:latin typeface="Arial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0"/>
        </a:spcBef>
        <a:spcAft>
          <a:spcPts val="400"/>
        </a:spcAft>
        <a:buClr>
          <a:srgbClr val="003E7E"/>
        </a:buClr>
        <a:buFont typeface="Wingdings" pitchFamily="2" charset="2"/>
        <a:buNone/>
        <a:defRPr sz="1600" b="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169863" indent="-169863" algn="l" defTabSz="914400" rtl="0" eaLnBrk="1" latinLnBrk="0" hangingPunct="1">
        <a:lnSpc>
          <a:spcPct val="95000"/>
        </a:lnSpc>
        <a:spcBef>
          <a:spcPts val="400"/>
        </a:spcBef>
        <a:spcAft>
          <a:spcPts val="500"/>
        </a:spcAft>
        <a:buClr>
          <a:schemeClr val="accent2"/>
        </a:buClr>
        <a:buSzPct val="100000"/>
        <a:buFont typeface="Wingdings" pitchFamily="2" charset="2"/>
        <a:buChar char="§"/>
        <a:defRPr sz="14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342900" indent="-115888" algn="l" defTabSz="9144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chemeClr val="tx1">
            <a:lumMod val="65000"/>
            <a:lumOff val="35000"/>
          </a:schemeClr>
        </a:buClr>
        <a:buSzPct val="100000"/>
        <a:buFont typeface="Arial" pitchFamily="34" charset="0"/>
        <a:buChar char="̵"/>
        <a:defRPr sz="12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512763" indent="-111125" algn="l" defTabSz="9144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rgbClr val="666666"/>
        </a:buClr>
        <a:buSzPct val="100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628650" indent="-57150" algn="l" defTabSz="914400" rtl="0" eaLnBrk="1" latinLnBrk="0" hangingPunct="1">
        <a:lnSpc>
          <a:spcPct val="95000"/>
        </a:lnSpc>
        <a:spcBef>
          <a:spcPts val="0"/>
        </a:spcBef>
        <a:spcAft>
          <a:spcPts val="500"/>
        </a:spcAft>
        <a:buClr>
          <a:srgbClr val="666666"/>
        </a:buClr>
        <a:buSzPct val="100000"/>
        <a:buFont typeface="Arial" panose="020B0604020202020204" pitchFamily="34" charset="0"/>
        <a:buChar char="̵"/>
        <a:defRPr sz="9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408">
          <p15:clr>
            <a:srgbClr val="F26B43"/>
          </p15:clr>
        </p15:guide>
        <p15:guide id="4" pos="727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2AA0C76-BE97-845C-C4FA-68141518B92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3200" y="90489"/>
            <a:ext cx="11804651" cy="62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C7EBF0D-AF5D-8508-0C99-76A90981AB25}"/>
              </a:ext>
            </a:extLst>
          </p:cNvPr>
          <p:cNvSpPr>
            <a:spLocks noGrp="1"/>
          </p:cNvSpPr>
          <p:nvPr>
            <p:ph type="body" idx="1"/>
          </p:nvPr>
        </p:nvSpPr>
        <p:spPr bwMode="gray">
          <a:xfrm>
            <a:off x="184152" y="969963"/>
            <a:ext cx="11804649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1CCA993-B667-4EF3-0967-68397FEF1550}"/>
              </a:ext>
            </a:extLst>
          </p:cNvPr>
          <p:cNvCxnSpPr/>
          <p:nvPr/>
        </p:nvCxnSpPr>
        <p:spPr bwMode="gray">
          <a:xfrm>
            <a:off x="304800" y="762000"/>
            <a:ext cx="11582400" cy="1588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EFDC3D19-DF36-573B-61AB-03D25ECFCF64}"/>
              </a:ext>
            </a:extLst>
          </p:cNvPr>
          <p:cNvSpPr txBox="1">
            <a:spLocks/>
          </p:cNvSpPr>
          <p:nvPr/>
        </p:nvSpPr>
        <p:spPr bwMode="gray">
          <a:xfrm>
            <a:off x="304800" y="6488113"/>
            <a:ext cx="10769600" cy="228600"/>
          </a:xfrm>
          <a:prstGeom prst="rect">
            <a:avLst/>
          </a:prstGeom>
          <a:noFill/>
          <a:ln w="6350">
            <a:noFill/>
          </a:ln>
        </p:spPr>
        <p:txBody>
          <a:bodyPr lIns="45720" tIns="27432" rIns="45720" bIns="27432" anchor="ctr"/>
          <a:lstStyle>
            <a:lvl1pPr algn="l">
              <a:defRPr sz="800" b="0" spc="20" baseline="0">
                <a:solidFill>
                  <a:srgbClr val="A6A6A6"/>
                </a:solidFill>
                <a:latin typeface="Frutiger Linotype"/>
                <a:sym typeface="Wingdings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3E7E"/>
              </a:buClr>
              <a:buFont typeface="Wingdings" pitchFamily="2" charset="2"/>
              <a:buNone/>
              <a:defRPr/>
            </a:pPr>
            <a:r>
              <a:rPr lang="en-US" sz="1200" cap="all" spc="-40" dirty="0">
                <a:solidFill>
                  <a:srgbClr val="D9D9D9"/>
                </a:solidFill>
                <a:latin typeface="Arial" pitchFamily="34" charset="0"/>
              </a:rPr>
              <a:t>			■</a:t>
            </a:r>
            <a:r>
              <a:rPr lang="en-US" sz="700" cap="all" spc="-40" dirty="0">
                <a:solidFill>
                  <a:srgbClr val="666666"/>
                </a:solidFill>
                <a:latin typeface="Arial" pitchFamily="34" charset="0"/>
              </a:rPr>
              <a:t>   Privileged and confidential </a:t>
            </a:r>
            <a:r>
              <a:rPr lang="en-US" sz="1200" cap="all" spc="-40" dirty="0">
                <a:solidFill>
                  <a:srgbClr val="D9D9D9"/>
                </a:solidFill>
                <a:latin typeface="Arial" pitchFamily="34" charset="0"/>
              </a:rPr>
              <a:t>■ </a:t>
            </a:r>
            <a:r>
              <a:rPr lang="en-US" sz="700" cap="all" spc="-40" dirty="0">
                <a:solidFill>
                  <a:srgbClr val="666666"/>
                </a:solidFill>
                <a:latin typeface="Arial" pitchFamily="34" charset="0"/>
              </a:rPr>
              <a:t>September 25, 2017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DF7164-89F0-8A86-F43A-DD715B38DC40}"/>
              </a:ext>
            </a:extLst>
          </p:cNvPr>
          <p:cNvSpPr/>
          <p:nvPr/>
        </p:nvSpPr>
        <p:spPr bwMode="gray">
          <a:xfrm>
            <a:off x="304800" y="6503988"/>
            <a:ext cx="11582400" cy="228600"/>
          </a:xfrm>
          <a:prstGeom prst="rect">
            <a:avLst/>
          </a:prstGeom>
          <a:noFill/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200" dirty="0">
              <a:solidFill>
                <a:prstClr val="white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84A4E8-D81A-D5DD-893E-9D6CA2028D21}"/>
              </a:ext>
            </a:extLst>
          </p:cNvPr>
          <p:cNvCxnSpPr/>
          <p:nvPr/>
        </p:nvCxnSpPr>
        <p:spPr bwMode="gray">
          <a:xfrm rot="5400000">
            <a:off x="10858501" y="6616172"/>
            <a:ext cx="228600" cy="4233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17" descr="AG_logo.jpg">
            <a:extLst>
              <a:ext uri="{FF2B5EF4-FFF2-40B4-BE49-F238E27FC236}">
                <a16:creationId xmlns:a16="http://schemas.microsoft.com/office/drawing/2014/main" id="{D7A5CDFA-581B-CFBA-ECF0-6F82D4FF8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319684" y="234950"/>
            <a:ext cx="2470149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TextBox 8">
            <a:extLst>
              <a:ext uri="{FF2B5EF4-FFF2-40B4-BE49-F238E27FC236}">
                <a16:creationId xmlns:a16="http://schemas.microsoft.com/office/drawing/2014/main" id="{437D29B5-D264-3149-AD5F-9BFDFBD74C6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77600" y="6477001"/>
            <a:ext cx="508000" cy="2460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8D603D79-9DF5-4B21-9961-0638FA9D8396}" type="slidenum">
              <a:rPr lang="en-US" altLang="en-US" sz="1000" smtClean="0">
                <a:solidFill>
                  <a:schemeClr val="bg2"/>
                </a:solidFill>
                <a:cs typeface="Arial" panose="020B0604020202020204" pitchFamily="34" charset="0"/>
              </a:rPr>
              <a:pPr eaLnBrk="1" hangingPunct="1">
                <a:defRPr/>
              </a:pPr>
              <a:t>‹#›</a:t>
            </a:fld>
            <a:endParaRPr lang="en-US" altLang="en-US" sz="1000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63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ts val="500"/>
        </a:spcBef>
        <a:spcAft>
          <a:spcPts val="500"/>
        </a:spcAft>
        <a:buClr>
          <a:srgbClr val="003E7E"/>
        </a:buClr>
        <a:buFont typeface="Wingdings" panose="05000000000000000000" pitchFamily="2" charset="2"/>
        <a:defRPr sz="1200" b="1" kern="1200">
          <a:solidFill>
            <a:schemeClr val="tx2"/>
          </a:solidFill>
          <a:latin typeface="Arial" pitchFamily="34" charset="0"/>
          <a:ea typeface="+mn-ea"/>
          <a:cs typeface="+mn-cs"/>
        </a:defRPr>
      </a:lvl1pPr>
      <a:lvl2pPr marL="231775" indent="-223838" algn="l" rtl="0" eaLnBrk="0" fontAlgn="base" hangingPunct="0">
        <a:spcBef>
          <a:spcPts val="600"/>
        </a:spcBef>
        <a:spcAft>
          <a:spcPts val="600"/>
        </a:spcAft>
        <a:buClr>
          <a:schemeClr val="tx2"/>
        </a:buClr>
        <a:buSzPct val="150000"/>
        <a:buFont typeface="Wingdings" panose="05000000000000000000" pitchFamily="2" charset="2"/>
        <a:buChar char="§"/>
        <a:defRPr sz="1200" kern="1200">
          <a:solidFill>
            <a:schemeClr val="bg2"/>
          </a:solidFill>
          <a:latin typeface="Arial" pitchFamily="34" charset="0"/>
          <a:ea typeface="+mn-ea"/>
          <a:cs typeface="+mn-cs"/>
        </a:defRPr>
      </a:lvl2pPr>
      <a:lvl3pPr marL="679450" indent="-228600" algn="l" rtl="0" eaLnBrk="0" fontAlgn="base" hangingPunct="0">
        <a:spcBef>
          <a:spcPts val="300"/>
        </a:spcBef>
        <a:spcAft>
          <a:spcPts val="600"/>
        </a:spcAft>
        <a:buClr>
          <a:schemeClr val="accent1"/>
        </a:buClr>
        <a:buSzPct val="150000"/>
        <a:buFont typeface="Wingdings" panose="05000000000000000000" pitchFamily="2" charset="2"/>
        <a:buChar char="§"/>
        <a:defRPr sz="1200" kern="1200">
          <a:solidFill>
            <a:schemeClr val="bg2"/>
          </a:solidFill>
          <a:latin typeface="Arial" pitchFamily="34" charset="0"/>
          <a:ea typeface="+mn-ea"/>
          <a:cs typeface="+mn-cs"/>
        </a:defRPr>
      </a:lvl3pPr>
      <a:lvl4pPr marL="1149350" indent="-228600" algn="l" rtl="0" eaLnBrk="0" fontAlgn="base" hangingPunct="0">
        <a:spcBef>
          <a:spcPts val="300"/>
        </a:spcBef>
        <a:spcAft>
          <a:spcPts val="600"/>
        </a:spcAft>
        <a:buClr>
          <a:srgbClr val="D9D9D9"/>
        </a:buClr>
        <a:buSzPct val="150000"/>
        <a:buFont typeface="Wingdings" panose="05000000000000000000" pitchFamily="2" charset="2"/>
        <a:buChar char="§"/>
        <a:defRPr sz="1200" kern="1200">
          <a:solidFill>
            <a:schemeClr val="bg2"/>
          </a:solidFill>
          <a:latin typeface="Arial" pitchFamily="34" charset="0"/>
          <a:ea typeface="+mn-ea"/>
          <a:cs typeface="+mn-cs"/>
        </a:defRPr>
      </a:lvl4pPr>
      <a:lvl5pPr marL="1376363" indent="-228600" algn="l" rtl="0" eaLnBrk="0" fontAlgn="base" hangingPunct="0">
        <a:spcBef>
          <a:spcPts val="300"/>
        </a:spcBef>
        <a:spcAft>
          <a:spcPts val="600"/>
        </a:spcAft>
        <a:buClr>
          <a:srgbClr val="003E7E"/>
        </a:buClr>
        <a:buSzPct val="120000"/>
        <a:buFont typeface="Wingdings" panose="05000000000000000000" pitchFamily="2" charset="2"/>
        <a:defRPr sz="1200" kern="1200">
          <a:solidFill>
            <a:schemeClr val="bg2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1718863"/>
            <a:ext cx="8020050" cy="1209242"/>
          </a:xfrm>
        </p:spPr>
        <p:txBody>
          <a:bodyPr/>
          <a:lstStyle/>
          <a:p>
            <a:r>
              <a:rPr lang="en-US" dirty="0"/>
              <a:t>Affordability, Infrastructure, Climate, and Demand Growth 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700" y="3164477"/>
            <a:ext cx="10881360" cy="264523"/>
          </a:xfrm>
        </p:spPr>
        <p:txBody>
          <a:bodyPr/>
          <a:lstStyle/>
          <a:p>
            <a:r>
              <a:rPr lang="en-US" dirty="0"/>
              <a:t>Practical pathways to reconcile emerging challenges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Paul J. Hibbard</a:t>
            </a:r>
            <a:endParaRPr sz="1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Principal, Analysis Group</a:t>
            </a:r>
            <a:endParaRPr b="1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August</a:t>
            </a:r>
            <a:r>
              <a:rPr dirty="0"/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86584" y="2065626"/>
            <a:ext cx="7805300" cy="4022396"/>
          </a:xfrm>
        </p:spPr>
        <p:txBody>
          <a:bodyPr/>
          <a:lstStyle/>
          <a:p>
            <a:pPr lvl="1"/>
            <a:r>
              <a:rPr sz="2400" dirty="0"/>
              <a:t>The </a:t>
            </a:r>
            <a:r>
              <a:rPr lang="en-US" sz="2400" dirty="0"/>
              <a:t>electricity “</a:t>
            </a:r>
            <a:r>
              <a:rPr lang="en-US" sz="2400" dirty="0" err="1"/>
              <a:t>ven</a:t>
            </a:r>
            <a:r>
              <a:rPr lang="en-US" sz="2400" dirty="0"/>
              <a:t> diagram,” and emerging fractures</a:t>
            </a:r>
            <a:endParaRPr sz="2400" dirty="0"/>
          </a:p>
          <a:p>
            <a:pPr lvl="1"/>
            <a:r>
              <a:rPr sz="2400" dirty="0"/>
              <a:t>Understanding the </a:t>
            </a:r>
            <a:r>
              <a:rPr lang="en-US" sz="2400" dirty="0"/>
              <a:t>f</a:t>
            </a:r>
            <a:r>
              <a:rPr sz="2400" dirty="0"/>
              <a:t>orces at </a:t>
            </a:r>
            <a:r>
              <a:rPr lang="en-US" sz="2400" dirty="0"/>
              <a:t>w</a:t>
            </a:r>
            <a:r>
              <a:rPr sz="2400" dirty="0"/>
              <a:t>ork</a:t>
            </a:r>
          </a:p>
          <a:p>
            <a:pPr lvl="1"/>
            <a:r>
              <a:rPr sz="2400" dirty="0"/>
              <a:t>What </a:t>
            </a:r>
            <a:r>
              <a:rPr lang="en-US" sz="2400" dirty="0"/>
              <a:t>s</a:t>
            </a:r>
            <a:r>
              <a:rPr sz="2400" dirty="0"/>
              <a:t>olutions </a:t>
            </a:r>
            <a:r>
              <a:rPr lang="en-US" sz="2400" dirty="0"/>
              <a:t>a</a:t>
            </a:r>
            <a:r>
              <a:rPr sz="2400" dirty="0"/>
              <a:t>re </a:t>
            </a:r>
            <a:r>
              <a:rPr lang="en-US" sz="2400" dirty="0"/>
              <a:t>a</a:t>
            </a:r>
            <a:r>
              <a:rPr sz="2400" dirty="0"/>
              <a:t>vailable?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dirty="0"/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64" y="996696"/>
            <a:ext cx="10881360" cy="438699"/>
          </a:xfrm>
        </p:spPr>
        <p:txBody>
          <a:bodyPr/>
          <a:lstStyle/>
          <a:p>
            <a:r>
              <a:rPr lang="en-US" dirty="0"/>
              <a:t>Equilibrium</a:t>
            </a:r>
            <a:r>
              <a:rPr dirty="0"/>
              <a:t>: Reliability, Affordability, and Sustainability</a:t>
            </a:r>
          </a:p>
        </p:txBody>
      </p:sp>
      <p:sp>
        <p:nvSpPr>
          <p:cNvPr id="9" name="Oval 8"/>
          <p:cNvSpPr/>
          <p:nvPr/>
        </p:nvSpPr>
        <p:spPr>
          <a:xfrm>
            <a:off x="6911492" y="2022268"/>
            <a:ext cx="2194561" cy="2195580"/>
          </a:xfrm>
          <a:prstGeom prst="ellipse">
            <a:avLst/>
          </a:prstGeom>
          <a:solidFill>
            <a:srgbClr val="324B5A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096000" y="3456899"/>
            <a:ext cx="2194561" cy="2195580"/>
          </a:xfrm>
          <a:prstGeom prst="ellipse">
            <a:avLst/>
          </a:prstGeom>
          <a:solidFill>
            <a:srgbClr val="363636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769352" y="3456899"/>
            <a:ext cx="2194561" cy="2195580"/>
          </a:xfrm>
          <a:prstGeom prst="ellipse">
            <a:avLst/>
          </a:prstGeom>
          <a:solidFill>
            <a:srgbClr val="A39161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11492" y="1790742"/>
            <a:ext cx="21945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1" i="0" dirty="0">
                <a:latin typeface="Arial"/>
              </a:rPr>
              <a:t>RELIABILITY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38140" y="3349177"/>
            <a:ext cx="24000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1" i="0" dirty="0">
                <a:solidFill>
                  <a:srgbClr val="505050"/>
                </a:solidFill>
                <a:latin typeface="Arial"/>
              </a:rPr>
              <a:t>AFFORDABILITY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79405" y="3241455"/>
            <a:ext cx="215615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dirty="0">
                <a:solidFill>
                  <a:srgbClr val="7A6A45"/>
                </a:solidFill>
                <a:latin typeface="Arial"/>
              </a:rPr>
              <a:t>IMPACT</a:t>
            </a:r>
            <a:r>
              <a:rPr lang="en-US" sz="1400" b="1" i="0" dirty="0">
                <a:solidFill>
                  <a:srgbClr val="7A6A45"/>
                </a:solidFill>
                <a:latin typeface="Arial"/>
              </a:rPr>
              <a:t>; </a:t>
            </a:r>
            <a:r>
              <a:rPr sz="1400" b="1" i="0" dirty="0">
                <a:solidFill>
                  <a:srgbClr val="7A6A45"/>
                </a:solidFill>
                <a:latin typeface="Arial"/>
              </a:rPr>
              <a:t>SUSTAINABILITY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13E213EE-C9F2-73BF-482C-92BDCC4B5FED}"/>
              </a:ext>
            </a:extLst>
          </p:cNvPr>
          <p:cNvSpPr txBox="1">
            <a:spLocks/>
          </p:cNvSpPr>
          <p:nvPr/>
        </p:nvSpPr>
        <p:spPr>
          <a:xfrm>
            <a:off x="649224" y="1843073"/>
            <a:ext cx="3865626" cy="36435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400"/>
              </a:spcAft>
              <a:buClr>
                <a:srgbClr val="003E7E"/>
              </a:buClr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169863" indent="-169863" algn="l" defTabSz="914400" rtl="0" eaLnBrk="1" latinLnBrk="0" hangingPunct="1">
              <a:lnSpc>
                <a:spcPct val="95000"/>
              </a:lnSpc>
              <a:spcBef>
                <a:spcPts val="400"/>
              </a:spcBef>
              <a:spcAft>
                <a:spcPts val="5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342900" indent="-1158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itchFamily="34" charset="0"/>
              <a:buChar char="̵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512763" indent="-1111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628650" indent="-571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̵"/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Traditional goal of electric, gas regulation and operations</a:t>
            </a:r>
          </a:p>
          <a:p>
            <a:pPr lvl="1"/>
            <a:r>
              <a:rPr lang="en-US" sz="2000" dirty="0"/>
              <a:t>Reliability first among equals</a:t>
            </a:r>
          </a:p>
          <a:p>
            <a:pPr lvl="1"/>
            <a:r>
              <a:rPr lang="en-US" sz="2000" dirty="0"/>
              <a:t>Always a balance, yet rarely perfectly in balance</a:t>
            </a:r>
          </a:p>
          <a:p>
            <a:pPr lvl="1"/>
            <a:r>
              <a:rPr lang="en-US" sz="2000" dirty="0"/>
              <a:t>Balance is affected by generation choices, cost escalation, market forces, policy choices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935" y="1313663"/>
            <a:ext cx="3760111" cy="394110"/>
          </a:xfrm>
        </p:spPr>
        <p:txBody>
          <a:bodyPr/>
          <a:lstStyle/>
          <a:p>
            <a:r>
              <a:rPr lang="en-US" dirty="0"/>
              <a:t>Fractures in the  Equilibrium</a:t>
            </a:r>
            <a:endParaRPr dirty="0"/>
          </a:p>
        </p:txBody>
      </p:sp>
      <p:cxnSp>
        <p:nvCxnSpPr>
          <p:cNvPr id="13" name="Connector 12"/>
          <p:cNvCxnSpPr>
            <a:cxnSpLocks/>
          </p:cNvCxnSpPr>
          <p:nvPr/>
        </p:nvCxnSpPr>
        <p:spPr>
          <a:xfrm>
            <a:off x="9182924" y="2594610"/>
            <a:ext cx="809102" cy="94869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462129" y="689612"/>
            <a:ext cx="2057279" cy="2103118"/>
          </a:xfrm>
          <a:prstGeom prst="ellipse">
            <a:avLst/>
          </a:prstGeom>
          <a:solidFill>
            <a:srgbClr val="324B5A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5345625" y="3386272"/>
            <a:ext cx="2057279" cy="2103118"/>
          </a:xfrm>
          <a:prstGeom prst="ellipse">
            <a:avLst/>
          </a:prstGeom>
          <a:solidFill>
            <a:srgbClr val="363636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587475" y="3414498"/>
            <a:ext cx="2057279" cy="2103118"/>
          </a:xfrm>
          <a:prstGeom prst="ellipse">
            <a:avLst/>
          </a:prstGeom>
          <a:solidFill>
            <a:srgbClr val="A39161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576368" y="1615440"/>
            <a:ext cx="18288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dirty="0">
                <a:solidFill>
                  <a:schemeClr val="bg1"/>
                </a:solidFill>
                <a:latin typeface="Arial"/>
              </a:rPr>
              <a:t>RELIABILITY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59864" y="4296780"/>
            <a:ext cx="18288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dirty="0">
                <a:solidFill>
                  <a:schemeClr val="accent4"/>
                </a:solidFill>
                <a:latin typeface="Arial"/>
              </a:rPr>
              <a:t>AFFORDABILITY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73114" y="4268554"/>
            <a:ext cx="22860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00" b="1" i="0" dirty="0">
                <a:latin typeface="Arial"/>
              </a:rPr>
              <a:t>IMPACT</a:t>
            </a:r>
            <a:r>
              <a:rPr lang="en-US" sz="1100" b="1" i="0" dirty="0">
                <a:latin typeface="Arial"/>
              </a:rPr>
              <a:t>; </a:t>
            </a:r>
            <a:r>
              <a:rPr sz="1100" b="1" i="0" dirty="0">
                <a:latin typeface="Arial"/>
              </a:rPr>
              <a:t>SUSTAIN</a:t>
            </a:r>
            <a:r>
              <a:rPr lang="en-US" sz="1100" b="1" dirty="0">
                <a:latin typeface="Arial"/>
              </a:rPr>
              <a:t>ABILITY</a:t>
            </a:r>
            <a:endParaRPr sz="1100" b="1" i="0" dirty="0"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82203" y="1707773"/>
            <a:ext cx="2048168" cy="16158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Cost escalation, supply chain impacts on infrastructure</a:t>
            </a:r>
            <a:endParaRPr lang="en-US" sz="1050" b="1" i="0" dirty="0">
              <a:solidFill>
                <a:schemeClr val="accent3">
                  <a:lumMod val="50000"/>
                </a:schemeClr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Natural gas market dynamics and constraints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Large load Gen, T&amp;D needs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Large load operational impacts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Transmission, storage to operationalize carbon free resources</a:t>
            </a:r>
            <a:endParaRPr sz="1050" b="1" i="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963F280-6595-3093-CC67-872621ACF633}"/>
              </a:ext>
            </a:extLst>
          </p:cNvPr>
          <p:cNvSpPr txBox="1">
            <a:spLocks/>
          </p:cNvSpPr>
          <p:nvPr/>
        </p:nvSpPr>
        <p:spPr>
          <a:xfrm>
            <a:off x="681364" y="1985948"/>
            <a:ext cx="3319115" cy="36435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400"/>
              </a:spcAft>
              <a:buClr>
                <a:srgbClr val="003E7E"/>
              </a:buClr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169863" indent="-169863" algn="l" defTabSz="914400" rtl="0" eaLnBrk="1" latinLnBrk="0" hangingPunct="1">
              <a:lnSpc>
                <a:spcPct val="95000"/>
              </a:lnSpc>
              <a:spcBef>
                <a:spcPts val="400"/>
              </a:spcBef>
              <a:spcAft>
                <a:spcPts val="5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342900" indent="-1158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itchFamily="34" charset="0"/>
              <a:buChar char="̵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512763" indent="-1111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628650" indent="-571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̵"/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Reliability remains first among equals</a:t>
            </a:r>
          </a:p>
          <a:p>
            <a:pPr lvl="1"/>
            <a:r>
              <a:rPr lang="en-US" sz="2000" dirty="0"/>
              <a:t>Balance has recently shifted by cost escalation, natural gas market forces and constraints</a:t>
            </a:r>
          </a:p>
          <a:p>
            <a:pPr lvl="1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Large loads, electrification threaten to further destabilize the balance over the next decade </a:t>
            </a:r>
          </a:p>
        </p:txBody>
      </p:sp>
      <p:cxnSp>
        <p:nvCxnSpPr>
          <p:cNvPr id="7" name="Connector 12">
            <a:extLst>
              <a:ext uri="{FF2B5EF4-FFF2-40B4-BE49-F238E27FC236}">
                <a16:creationId xmlns:a16="http://schemas.microsoft.com/office/drawing/2014/main" id="{5BE219DE-82E6-9451-AAA6-91083121F1EB}"/>
              </a:ext>
            </a:extLst>
          </p:cNvPr>
          <p:cNvCxnSpPr>
            <a:cxnSpLocks/>
          </p:cNvCxnSpPr>
          <p:nvPr/>
        </p:nvCxnSpPr>
        <p:spPr>
          <a:xfrm flipH="1">
            <a:off x="7029450" y="2594610"/>
            <a:ext cx="767078" cy="94869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" name="Connector 12">
            <a:extLst>
              <a:ext uri="{FF2B5EF4-FFF2-40B4-BE49-F238E27FC236}">
                <a16:creationId xmlns:a16="http://schemas.microsoft.com/office/drawing/2014/main" id="{8DE5AE52-D995-C860-100D-22B7998A612D}"/>
              </a:ext>
            </a:extLst>
          </p:cNvPr>
          <p:cNvCxnSpPr>
            <a:cxnSpLocks/>
          </p:cNvCxnSpPr>
          <p:nvPr/>
        </p:nvCxnSpPr>
        <p:spPr>
          <a:xfrm flipH="1">
            <a:off x="7424028" y="4194810"/>
            <a:ext cx="2163447" cy="0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590C21D-5C08-4303-1FBC-853FBF800FA4}"/>
              </a:ext>
            </a:extLst>
          </p:cNvPr>
          <p:cNvSpPr txBox="1"/>
          <p:nvPr/>
        </p:nvSpPr>
        <p:spPr>
          <a:xfrm>
            <a:off x="9992026" y="1741171"/>
            <a:ext cx="1947247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0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Demand growth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Infrastructure needs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Winter peak fuel use (gas infrastructure constraints)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Large load Generation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Variability of some carbon-free generation, limits to storage</a:t>
            </a:r>
            <a:endParaRPr sz="1050" b="1" i="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8CFA4E-5232-5B56-5E8F-B821C23419BE}"/>
              </a:ext>
            </a:extLst>
          </p:cNvPr>
          <p:cNvSpPr txBox="1"/>
          <p:nvPr/>
        </p:nvSpPr>
        <p:spPr>
          <a:xfrm>
            <a:off x="7549074" y="4386537"/>
            <a:ext cx="1947247" cy="14542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Market cost of constrained natural gas infrastructure</a:t>
            </a:r>
            <a:endParaRPr lang="en-US" sz="1050" b="1" i="0" dirty="0">
              <a:solidFill>
                <a:schemeClr val="accent3">
                  <a:lumMod val="50000"/>
                </a:schemeClr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Large load Gen, T&amp;D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Carbon abatement cost curve impact on deeper reductions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50" b="1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T&amp;D needs to manage electrification, distributed resources</a:t>
            </a:r>
            <a:endParaRPr sz="1050" b="1" i="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649224" y="1435394"/>
            <a:ext cx="10241280" cy="4699717"/>
          </a:xfrm>
        </p:spPr>
        <p:txBody>
          <a:bodyPr/>
          <a:lstStyle/>
          <a:p>
            <a:pPr lvl="1"/>
            <a:r>
              <a:rPr lang="en-US" sz="1600" i="1" dirty="0"/>
              <a:t>What it is: </a:t>
            </a:r>
          </a:p>
          <a:p>
            <a:pPr lvl="2"/>
            <a:r>
              <a:rPr lang="en-US" sz="1200" dirty="0"/>
              <a:t>Weather</a:t>
            </a:r>
          </a:p>
          <a:p>
            <a:pPr lvl="2"/>
            <a:r>
              <a:rPr lang="en-US" sz="1200" dirty="0"/>
              <a:t>International and national natural gas market dynamics (e.g., war, international supply/demand, LNG exports)</a:t>
            </a:r>
          </a:p>
          <a:p>
            <a:pPr lvl="2"/>
            <a:r>
              <a:rPr lang="en-US" sz="1200" dirty="0"/>
              <a:t>Lack of natural gas infrastructure to move gas through New York</a:t>
            </a:r>
          </a:p>
          <a:p>
            <a:pPr lvl="2"/>
            <a:r>
              <a:rPr lang="en-US" sz="1200" dirty="0"/>
              <a:t>Constraints on peak gas delivery infrastructure in New England</a:t>
            </a:r>
          </a:p>
          <a:p>
            <a:pPr lvl="2"/>
            <a:r>
              <a:rPr lang="en-US" sz="1200" dirty="0"/>
              <a:t>Everett Marine Terminal contracts (for MA gas customers)</a:t>
            </a:r>
          </a:p>
          <a:p>
            <a:pPr lvl="2"/>
            <a:r>
              <a:rPr lang="en-US" sz="1200" dirty="0"/>
              <a:t>T&amp;D cost escalation</a:t>
            </a:r>
          </a:p>
          <a:p>
            <a:pPr lvl="2"/>
            <a:r>
              <a:rPr lang="en-US" sz="1200" dirty="0"/>
              <a:t>Lack of adequate demand response on both natural gas and power systems</a:t>
            </a:r>
          </a:p>
          <a:p>
            <a:pPr lvl="2"/>
            <a:endParaRPr lang="en-US" sz="1200" dirty="0"/>
          </a:p>
          <a:p>
            <a:pPr lvl="1"/>
            <a:r>
              <a:rPr lang="en-US" sz="1600" i="1" dirty="0"/>
              <a:t>What it is not (yet):</a:t>
            </a:r>
          </a:p>
          <a:p>
            <a:pPr lvl="2"/>
            <a:r>
              <a:rPr lang="en-US" sz="1200" i="1" dirty="0"/>
              <a:t>Large load/data centers</a:t>
            </a:r>
          </a:p>
          <a:p>
            <a:pPr lvl="2"/>
            <a:r>
              <a:rPr lang="en-US" sz="1200" i="1" dirty="0"/>
              <a:t>Electrification/climate policy</a:t>
            </a:r>
          </a:p>
          <a:p>
            <a:pPr lvl="2"/>
            <a:r>
              <a:rPr lang="en-US" sz="1200" dirty="0"/>
              <a:t>MassSave, energy efficiency, demand response (on average, and for participants)</a:t>
            </a:r>
          </a:p>
          <a:p>
            <a:pPr lvl="2"/>
            <a:r>
              <a:rPr lang="en-US" sz="1200" dirty="0"/>
              <a:t>Ratemaking policy</a:t>
            </a:r>
          </a:p>
          <a:p>
            <a:pPr lvl="2"/>
            <a:r>
              <a:rPr lang="en-US" sz="1200" dirty="0"/>
              <a:t>Existing low/zero-carbon resources (grid connected or distributed)</a:t>
            </a:r>
          </a:p>
          <a:p>
            <a:pPr lvl="2"/>
            <a:endParaRPr lang="en-US" sz="1200" dirty="0"/>
          </a:p>
          <a:p>
            <a:pPr lvl="1"/>
            <a:r>
              <a:rPr lang="en-US" sz="1600" i="1" dirty="0">
                <a:solidFill>
                  <a:srgbClr val="008F9E"/>
                </a:solidFill>
              </a:rPr>
              <a:t>What may contribute over the next decade</a:t>
            </a:r>
            <a:r>
              <a:rPr lang="en-US" sz="1600" b="1" i="1" dirty="0">
                <a:solidFill>
                  <a:srgbClr val="008F9E"/>
                </a:solidFill>
              </a:rPr>
              <a:t>:</a:t>
            </a:r>
            <a:endParaRPr lang="en-US" sz="1600" i="1" dirty="0">
              <a:solidFill>
                <a:srgbClr val="008F9E"/>
              </a:solidFill>
            </a:endParaRPr>
          </a:p>
          <a:p>
            <a:pPr lvl="2"/>
            <a:r>
              <a:rPr lang="en-US" sz="1200" dirty="0">
                <a:solidFill>
                  <a:srgbClr val="008F9E"/>
                </a:solidFill>
              </a:rPr>
              <a:t>Large load/data centers, absent appropriate interconnection and regulatory treatment</a:t>
            </a:r>
          </a:p>
          <a:p>
            <a:pPr lvl="2"/>
            <a:r>
              <a:rPr lang="en-US" sz="1200" dirty="0">
                <a:solidFill>
                  <a:srgbClr val="008F9E"/>
                </a:solidFill>
              </a:rPr>
              <a:t>Electrification/climate policy, depending on technological change, market changes, and policy administration</a:t>
            </a:r>
          </a:p>
          <a:p>
            <a:pPr lvl="2"/>
            <a:endParaRPr sz="1200" dirty="0">
              <a:solidFill>
                <a:srgbClr val="008F9E"/>
              </a:solidFill>
            </a:endParaRPr>
          </a:p>
          <a:p>
            <a:pPr lvl="2"/>
            <a:endParaRPr lang="en-US" sz="1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9224" y="875241"/>
            <a:ext cx="9706888" cy="368829"/>
          </a:xfrm>
        </p:spPr>
        <p:txBody>
          <a:bodyPr/>
          <a:lstStyle/>
          <a:p>
            <a:r>
              <a:rPr lang="en-US" sz="2800" dirty="0"/>
              <a:t>Drivers of “energy affordability”</a:t>
            </a:r>
            <a:r>
              <a:rPr lang="en-US" sz="2800" baseline="30000" dirty="0"/>
              <a:t>*</a:t>
            </a:r>
            <a:r>
              <a:rPr lang="en-US" sz="2800" dirty="0"/>
              <a:t> now</a:t>
            </a:r>
            <a:endParaRPr sz="2800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1167E9D-25A8-B039-2508-6D0562FF3747}"/>
              </a:ext>
            </a:extLst>
          </p:cNvPr>
          <p:cNvSpPr txBox="1">
            <a:spLocks/>
          </p:cNvSpPr>
          <p:nvPr/>
        </p:nvSpPr>
        <p:spPr>
          <a:xfrm>
            <a:off x="649224" y="6470133"/>
            <a:ext cx="10620548" cy="18075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400"/>
              </a:spcAft>
              <a:buClr>
                <a:srgbClr val="003E7E"/>
              </a:buClr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169863" indent="-169863" algn="l" defTabSz="914400" rtl="0" eaLnBrk="1" latinLnBrk="0" hangingPunct="1">
              <a:lnSpc>
                <a:spcPct val="95000"/>
              </a:lnSpc>
              <a:spcBef>
                <a:spcPts val="400"/>
              </a:spcBef>
              <a:spcAft>
                <a:spcPts val="5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342900" indent="-1158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itchFamily="34" charset="0"/>
              <a:buChar char="̵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512763" indent="-1111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628650" indent="-571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̵"/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tx2"/>
                </a:solidFill>
              </a:rPr>
              <a:t>*”Energy affordability” accounts for total household energy use (electricity, heating, transportation).  Affordability metrics must recognize reductions in fuel and gasoline costs alongside cost increases due to electrification.</a:t>
            </a:r>
          </a:p>
        </p:txBody>
      </p:sp>
    </p:spTree>
    <p:extLst>
      <p:ext uri="{BB962C8B-B14F-4D97-AF65-F5344CB8AC3E}">
        <p14:creationId xmlns:p14="http://schemas.microsoft.com/office/powerpoint/2010/main" val="255652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64" y="996696"/>
            <a:ext cx="10881360" cy="470154"/>
          </a:xfrm>
        </p:spPr>
        <p:txBody>
          <a:bodyPr/>
          <a:lstStyle/>
          <a:p>
            <a:r>
              <a:rPr dirty="0"/>
              <a:t>Four Forces at Work</a:t>
            </a:r>
            <a:r>
              <a:rPr lang="en-US" dirty="0"/>
              <a:t>:  Current and Potential</a:t>
            </a:r>
            <a:endParaRPr dirty="0"/>
          </a:p>
        </p:txBody>
      </p:sp>
      <p:sp>
        <p:nvSpPr>
          <p:cNvPr id="9" name="Rectangle 9"/>
          <p:cNvSpPr/>
          <p:nvPr/>
        </p:nvSpPr>
        <p:spPr>
          <a:xfrm>
            <a:off x="649224" y="2007870"/>
            <a:ext cx="2500000" cy="35295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E0E4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10"/>
          <p:cNvSpPr/>
          <p:nvPr/>
        </p:nvSpPr>
        <p:spPr>
          <a:xfrm>
            <a:off x="1442024" y="2236470"/>
            <a:ext cx="914400" cy="914400"/>
          </a:xfrm>
          <a:prstGeom prst="ellipse">
            <a:avLst/>
          </a:prstGeom>
          <a:solidFill>
            <a:srgbClr val="324B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1" descr="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192" y="2437638"/>
            <a:ext cx="512064" cy="512064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740664" y="3278886"/>
            <a:ext cx="23171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sz="1300" b="1" i="0">
                <a:solidFill>
                  <a:srgbClr val="324B5A"/>
                </a:solidFill>
                <a:latin typeface="Arial"/>
              </a:rPr>
              <a:t>Natural Gas Access &amp; Pricing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6384" y="3873246"/>
            <a:ext cx="2225680" cy="1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en-US" sz="1000" b="0" i="0" dirty="0">
                <a:latin typeface="Arial"/>
              </a:rPr>
              <a:t>Wars, </a:t>
            </a:r>
            <a:r>
              <a:rPr lang="en-US" sz="1000" dirty="0">
                <a:latin typeface="Arial"/>
              </a:rPr>
              <a:t>international LNG demand, and w</a:t>
            </a:r>
            <a:r>
              <a:rPr sz="1000" b="0" i="0" dirty="0">
                <a:latin typeface="Arial"/>
              </a:rPr>
              <a:t>inter </a:t>
            </a:r>
            <a:r>
              <a:rPr lang="en-US" sz="1000" b="0" i="0" dirty="0">
                <a:latin typeface="Arial"/>
              </a:rPr>
              <a:t>peak supply</a:t>
            </a:r>
            <a:r>
              <a:rPr sz="1000" b="0" i="0" dirty="0">
                <a:latin typeface="Arial"/>
              </a:rPr>
              <a:t> constraints leave the region exposed to </a:t>
            </a:r>
            <a:r>
              <a:rPr lang="en-US" sz="1000" dirty="0">
                <a:latin typeface="Arial"/>
              </a:rPr>
              <a:t>natural </a:t>
            </a:r>
            <a:r>
              <a:rPr sz="1000" b="0" i="0" dirty="0">
                <a:latin typeface="Arial"/>
              </a:rPr>
              <a:t>gas </a:t>
            </a:r>
            <a:r>
              <a:rPr lang="en-US" sz="1000" b="0" i="0" dirty="0">
                <a:latin typeface="Arial"/>
              </a:rPr>
              <a:t>price</a:t>
            </a:r>
            <a:r>
              <a:rPr sz="1000" b="0" i="0" dirty="0">
                <a:latin typeface="Arial"/>
              </a:rPr>
              <a:t> spikes that set the marginal cost of electricity</a:t>
            </a:r>
            <a:r>
              <a:rPr lang="en-US" sz="1000" b="0" i="0" dirty="0">
                <a:latin typeface="Arial"/>
              </a:rPr>
              <a:t>, and need for liquid fuels at higher CO</a:t>
            </a:r>
            <a:r>
              <a:rPr lang="en-US" sz="1000" b="0" i="0" baseline="-25000" dirty="0">
                <a:latin typeface="Arial"/>
              </a:rPr>
              <a:t>2</a:t>
            </a:r>
            <a:r>
              <a:rPr lang="en-US" sz="1000" b="0" i="0" dirty="0">
                <a:latin typeface="Arial"/>
              </a:rPr>
              <a:t> emission rates</a:t>
            </a:r>
            <a:r>
              <a:rPr sz="1000" b="0" i="0" dirty="0">
                <a:latin typeface="Arial"/>
              </a:rPr>
              <a:t>.</a:t>
            </a:r>
          </a:p>
        </p:txBody>
      </p:sp>
      <p:sp>
        <p:nvSpPr>
          <p:cNvPr id="14" name="Rectangle 14"/>
          <p:cNvSpPr/>
          <p:nvPr/>
        </p:nvSpPr>
        <p:spPr>
          <a:xfrm>
            <a:off x="3443011" y="2007870"/>
            <a:ext cx="2500000" cy="35295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rgbClr val="E0E4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5"/>
          <p:cNvSpPr/>
          <p:nvPr/>
        </p:nvSpPr>
        <p:spPr>
          <a:xfrm>
            <a:off x="4235811" y="2236470"/>
            <a:ext cx="914400" cy="914400"/>
          </a:xfrm>
          <a:prstGeom prst="ellipse">
            <a:avLst/>
          </a:prstGeom>
          <a:solidFill>
            <a:srgbClr val="00AC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6" descr="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979" y="2437638"/>
            <a:ext cx="512064" cy="512064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3534451" y="3278886"/>
            <a:ext cx="23171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sz="1300" b="1" i="0">
                <a:solidFill>
                  <a:srgbClr val="324B5A"/>
                </a:solidFill>
                <a:latin typeface="Arial"/>
              </a:rPr>
              <a:t>Supply Chain Constraints &amp; Cost Escalation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80171" y="3873246"/>
            <a:ext cx="2225680" cy="1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lang="en-US" sz="1000" b="0" i="0" dirty="0">
                <a:latin typeface="Arial"/>
              </a:rPr>
              <a:t>Availability and cost </a:t>
            </a:r>
            <a:r>
              <a:rPr lang="en-US" sz="1000" dirty="0">
                <a:latin typeface="Arial"/>
              </a:rPr>
              <a:t>of EVERYTHING – generation, transmission, and distribution infrastructure – qualitatively changed from just several years ago.  This increases the cost of needed system infrastructure and generation to meet load growth and ensure reliability.</a:t>
            </a:r>
          </a:p>
          <a:p>
            <a:pPr algn="ctr"/>
            <a:r>
              <a:rPr lang="en-US" sz="1000" b="0" i="0" dirty="0">
                <a:latin typeface="Arial"/>
              </a:rPr>
              <a:t>It may also elevate the cost of meeting future load growth from large loads, electrification</a:t>
            </a:r>
            <a:endParaRPr sz="1000" b="0" i="0" dirty="0">
              <a:latin typeface="Arial"/>
            </a:endParaRPr>
          </a:p>
        </p:txBody>
      </p:sp>
      <p:sp>
        <p:nvSpPr>
          <p:cNvPr id="19" name="Rectangle 19"/>
          <p:cNvSpPr/>
          <p:nvPr/>
        </p:nvSpPr>
        <p:spPr>
          <a:xfrm>
            <a:off x="6236798" y="2007870"/>
            <a:ext cx="2500000" cy="3529584"/>
          </a:xfrm>
          <a:prstGeom prst="rect">
            <a:avLst/>
          </a:prstGeom>
          <a:solidFill>
            <a:srgbClr val="F5F7F8"/>
          </a:solidFill>
          <a:ln w="9525">
            <a:solidFill>
              <a:srgbClr val="E0E4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20"/>
          <p:cNvSpPr/>
          <p:nvPr/>
        </p:nvSpPr>
        <p:spPr>
          <a:xfrm>
            <a:off x="7029598" y="2236470"/>
            <a:ext cx="914400" cy="914400"/>
          </a:xfrm>
          <a:prstGeom prst="ellipse">
            <a:avLst/>
          </a:prstGeom>
          <a:solidFill>
            <a:srgbClr val="A391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1" descr="ic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0766" y="2437638"/>
            <a:ext cx="512064" cy="512064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6328238" y="3278886"/>
            <a:ext cx="23171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sz="1300" b="1" i="0">
                <a:solidFill>
                  <a:srgbClr val="324B5A"/>
                </a:solidFill>
                <a:latin typeface="Arial"/>
              </a:rPr>
              <a:t>Large Load Growth (Potential)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73958" y="3873246"/>
            <a:ext cx="2225680" cy="1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sz="1000" b="0" i="0" dirty="0">
                <a:solidFill>
                  <a:srgbClr val="8CA0AF"/>
                </a:solidFill>
                <a:latin typeface="Arial"/>
              </a:rPr>
              <a:t>Data centers and other large load</a:t>
            </a:r>
            <a:r>
              <a:rPr lang="en-US" sz="1000" b="0" i="0" dirty="0">
                <a:solidFill>
                  <a:srgbClr val="8CA0AF"/>
                </a:solidFill>
                <a:latin typeface="Arial"/>
              </a:rPr>
              <a:t> – current and planned – </a:t>
            </a:r>
            <a:r>
              <a:rPr sz="1000" b="0" i="0" dirty="0">
                <a:solidFill>
                  <a:srgbClr val="8CA0AF"/>
                </a:solidFill>
                <a:latin typeface="Arial"/>
              </a:rPr>
              <a:t>are minimal today, but</a:t>
            </a:r>
            <a:r>
              <a:rPr lang="en-US" sz="1000" b="0" i="0" dirty="0">
                <a:solidFill>
                  <a:srgbClr val="8CA0AF"/>
                </a:solidFill>
                <a:latin typeface="Arial"/>
              </a:rPr>
              <a:t> are a potential threat to reliability, affordability, and carbon emissions.</a:t>
            </a:r>
          </a:p>
        </p:txBody>
      </p:sp>
      <p:sp>
        <p:nvSpPr>
          <p:cNvPr id="24" name="Rectangle 24"/>
          <p:cNvSpPr/>
          <p:nvPr/>
        </p:nvSpPr>
        <p:spPr>
          <a:xfrm>
            <a:off x="9030585" y="2007870"/>
            <a:ext cx="2500000" cy="3529584"/>
          </a:xfrm>
          <a:prstGeom prst="rect">
            <a:avLst/>
          </a:prstGeom>
          <a:solidFill>
            <a:srgbClr val="F5F7F8"/>
          </a:solidFill>
          <a:ln w="9525">
            <a:solidFill>
              <a:srgbClr val="E0E4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5"/>
          <p:cNvSpPr/>
          <p:nvPr/>
        </p:nvSpPr>
        <p:spPr>
          <a:xfrm>
            <a:off x="9823385" y="2236470"/>
            <a:ext cx="914400" cy="914400"/>
          </a:xfrm>
          <a:prstGeom prst="ellipse">
            <a:avLst/>
          </a:prstGeom>
          <a:solidFill>
            <a:srgbClr val="5C7A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6" descr="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4553" y="2437638"/>
            <a:ext cx="512064" cy="512064"/>
          </a:xfrm>
          <a:prstGeom prst="rect">
            <a:avLst/>
          </a:prstGeom>
        </p:spPr>
      </p:pic>
      <p:sp>
        <p:nvSpPr>
          <p:cNvPr id="27" name="TextBox 27"/>
          <p:cNvSpPr txBox="1"/>
          <p:nvPr/>
        </p:nvSpPr>
        <p:spPr>
          <a:xfrm>
            <a:off x="9122025" y="3278886"/>
            <a:ext cx="231712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sz="1300" b="1" i="0">
                <a:solidFill>
                  <a:srgbClr val="324B5A"/>
                </a:solidFill>
                <a:latin typeface="Arial"/>
              </a:rPr>
              <a:t>Electrification (Potential)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167745" y="3873246"/>
            <a:ext cx="2225680" cy="16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/>
            <a:r>
              <a:rPr sz="1000" b="0" i="0" dirty="0">
                <a:solidFill>
                  <a:srgbClr val="8CA0AF"/>
                </a:solidFill>
                <a:latin typeface="Arial"/>
              </a:rPr>
              <a:t>Building and vehicle electrification</a:t>
            </a:r>
            <a:r>
              <a:rPr lang="en-US" sz="1000" b="0" i="0" dirty="0">
                <a:solidFill>
                  <a:srgbClr val="8CA0AF"/>
                </a:solidFill>
                <a:latin typeface="Arial"/>
              </a:rPr>
              <a:t> has not taken hold in a meaningful way, yet.  But under current cost/availability conditions, development of generation, transmission and distribution infrastructure to meet growth in vehicle and heating load will exacerbate affordability challenges over time.</a:t>
            </a:r>
            <a:endParaRPr sz="1000" b="0" i="0" dirty="0">
              <a:solidFill>
                <a:srgbClr val="8CA0A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464" y="773660"/>
            <a:ext cx="5141236" cy="457200"/>
          </a:xfrm>
        </p:spPr>
        <p:txBody>
          <a:bodyPr/>
          <a:lstStyle/>
          <a:p>
            <a:r>
              <a:rPr lang="en-US" dirty="0"/>
              <a:t>Affordability = Natural Gas Prices</a:t>
            </a:r>
            <a:endParaRPr dirty="0"/>
          </a:p>
        </p:txBody>
      </p:sp>
      <p:sp>
        <p:nvSpPr>
          <p:cNvPr id="100" name="Oval 100"/>
          <p:cNvSpPr/>
          <p:nvPr/>
        </p:nvSpPr>
        <p:spPr>
          <a:xfrm>
            <a:off x="542925" y="1438004"/>
            <a:ext cx="409574" cy="406706"/>
          </a:xfrm>
          <a:prstGeom prst="ellipse">
            <a:avLst/>
          </a:prstGeom>
          <a:solidFill>
            <a:srgbClr val="324B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TextBox 101"/>
          <p:cNvSpPr txBox="1"/>
          <p:nvPr/>
        </p:nvSpPr>
        <p:spPr>
          <a:xfrm>
            <a:off x="542925" y="1497009"/>
            <a:ext cx="409574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254606" y="1525107"/>
            <a:ext cx="3736494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dirty="0">
                <a:solidFill>
                  <a:srgbClr val="324B5A"/>
                </a:solidFill>
                <a:latin typeface="Arial"/>
              </a:rPr>
              <a:t>Weather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254606" y="1803271"/>
            <a:ext cx="3736494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150" dirty="0">
                <a:latin typeface="Arial"/>
              </a:rPr>
              <a:t>Cold winter conditions strain New England’s gas supply infrastructure and lead to sustained high prices. Increasing winter peak demand (for electricity, net of gas demand declines) due to electrification and/or large loads will make things worse.</a:t>
            </a:r>
            <a:endParaRPr sz="1150" b="0" i="0" dirty="0">
              <a:latin typeface="Arial"/>
            </a:endParaRPr>
          </a:p>
        </p:txBody>
      </p:sp>
      <p:sp>
        <p:nvSpPr>
          <p:cNvPr id="104" name="Oval 104"/>
          <p:cNvSpPr/>
          <p:nvPr/>
        </p:nvSpPr>
        <p:spPr>
          <a:xfrm>
            <a:off x="542925" y="2805283"/>
            <a:ext cx="409574" cy="406706"/>
          </a:xfrm>
          <a:prstGeom prst="ellipse">
            <a:avLst/>
          </a:prstGeom>
          <a:solidFill>
            <a:srgbClr val="324B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5"/>
          <p:cNvSpPr txBox="1"/>
          <p:nvPr/>
        </p:nvSpPr>
        <p:spPr>
          <a:xfrm>
            <a:off x="542925" y="2864288"/>
            <a:ext cx="409574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1254607" y="2833523"/>
            <a:ext cx="3736494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dirty="0">
                <a:solidFill>
                  <a:srgbClr val="324B5A"/>
                </a:solidFill>
                <a:latin typeface="Arial"/>
              </a:rPr>
              <a:t>Delays/Cancellations of Non-Gas Infrastructure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1254607" y="3318257"/>
            <a:ext cx="4038596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latin typeface="Arial"/>
              </a:rPr>
              <a:t>Offshore wind and transmission project delays</a:t>
            </a:r>
            <a:r>
              <a:rPr lang="en-US" sz="1150" b="0" i="0" dirty="0">
                <a:latin typeface="Arial"/>
              </a:rPr>
              <a:t> and interruptions</a:t>
            </a:r>
            <a:r>
              <a:rPr sz="1150" b="0" i="0" dirty="0">
                <a:latin typeface="Arial"/>
              </a:rPr>
              <a:t> leave the region </a:t>
            </a:r>
            <a:r>
              <a:rPr lang="en-US" sz="1150" dirty="0">
                <a:latin typeface="Arial"/>
              </a:rPr>
              <a:t>temporarily </a:t>
            </a:r>
            <a:r>
              <a:rPr sz="1150" b="0" i="0" dirty="0">
                <a:latin typeface="Arial"/>
              </a:rPr>
              <a:t>more dependent on existing gas-fired </a:t>
            </a:r>
            <a:r>
              <a:rPr lang="en-US" sz="1150" b="0" i="0" dirty="0">
                <a:latin typeface="Arial"/>
              </a:rPr>
              <a:t>(and oil-fired) </a:t>
            </a:r>
            <a:r>
              <a:rPr sz="1150" b="0" i="0" dirty="0">
                <a:latin typeface="Arial"/>
              </a:rPr>
              <a:t>generation than </a:t>
            </a:r>
            <a:r>
              <a:rPr lang="en-US" sz="1150" b="0" i="0" dirty="0">
                <a:latin typeface="Arial"/>
              </a:rPr>
              <a:t>expected</a:t>
            </a:r>
            <a:r>
              <a:rPr sz="1150" b="0" i="0" dirty="0">
                <a:latin typeface="Arial"/>
              </a:rPr>
              <a:t>.</a:t>
            </a:r>
          </a:p>
        </p:txBody>
      </p:sp>
      <p:sp>
        <p:nvSpPr>
          <p:cNvPr id="108" name="Oval 108"/>
          <p:cNvSpPr/>
          <p:nvPr/>
        </p:nvSpPr>
        <p:spPr>
          <a:xfrm>
            <a:off x="542921" y="3887666"/>
            <a:ext cx="409574" cy="406706"/>
          </a:xfrm>
          <a:prstGeom prst="ellipse">
            <a:avLst/>
          </a:prstGeom>
          <a:solidFill>
            <a:srgbClr val="324B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TextBox 109"/>
          <p:cNvSpPr txBox="1"/>
          <p:nvPr/>
        </p:nvSpPr>
        <p:spPr>
          <a:xfrm>
            <a:off x="542921" y="3946671"/>
            <a:ext cx="409574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1254602" y="4000951"/>
            <a:ext cx="3736494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dirty="0">
                <a:solidFill>
                  <a:srgbClr val="324B5A"/>
                </a:solidFill>
                <a:latin typeface="Arial"/>
              </a:rPr>
              <a:t>Everett Marine Terminal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1254602" y="4294372"/>
            <a:ext cx="3736494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latin typeface="Arial"/>
              </a:rPr>
              <a:t>The </a:t>
            </a:r>
            <a:r>
              <a:rPr lang="en-US" sz="1150" b="0" i="0" dirty="0">
                <a:latin typeface="Arial"/>
              </a:rPr>
              <a:t>EMT </a:t>
            </a:r>
            <a:r>
              <a:rPr sz="1150" b="0" i="0" dirty="0">
                <a:latin typeface="Arial"/>
              </a:rPr>
              <a:t>helps meet winter </a:t>
            </a:r>
            <a:r>
              <a:rPr lang="en-US" sz="1150" b="0" i="0" dirty="0">
                <a:latin typeface="Arial"/>
              </a:rPr>
              <a:t>peak </a:t>
            </a:r>
            <a:r>
              <a:rPr sz="1150" b="0" i="0" dirty="0">
                <a:latin typeface="Arial"/>
              </a:rPr>
              <a:t>gas supply, but </a:t>
            </a:r>
            <a:r>
              <a:rPr lang="en-US" sz="1150" b="0" i="0" dirty="0">
                <a:latin typeface="Arial"/>
              </a:rPr>
              <a:t>at an </a:t>
            </a:r>
            <a:r>
              <a:rPr lang="en-US" sz="1150" b="0" dirty="0">
                <a:latin typeface="Arial"/>
              </a:rPr>
              <a:t>extremely</a:t>
            </a:r>
            <a:r>
              <a:rPr lang="en-US" sz="1150" b="0" i="0" dirty="0">
                <a:latin typeface="Arial"/>
              </a:rPr>
              <a:t> high cost to natural gas customers in MA</a:t>
            </a:r>
            <a:r>
              <a:rPr sz="1150" b="0" i="0" dirty="0">
                <a:latin typeface="Arial"/>
              </a:rPr>
              <a:t>.</a:t>
            </a:r>
            <a:r>
              <a:rPr lang="en-US" sz="1150" b="0" i="0" dirty="0">
                <a:latin typeface="Arial"/>
              </a:rPr>
              <a:t> Its contribution to moderating electricity prices is marginal.</a:t>
            </a:r>
            <a:endParaRPr sz="1150" b="0" i="0" dirty="0">
              <a:latin typeface="Arial"/>
            </a:endParaRPr>
          </a:p>
        </p:txBody>
      </p:sp>
      <p:sp>
        <p:nvSpPr>
          <p:cNvPr id="112" name="Oval 112"/>
          <p:cNvSpPr/>
          <p:nvPr/>
        </p:nvSpPr>
        <p:spPr>
          <a:xfrm>
            <a:off x="542921" y="4944157"/>
            <a:ext cx="409574" cy="406706"/>
          </a:xfrm>
          <a:prstGeom prst="ellipse">
            <a:avLst/>
          </a:prstGeom>
          <a:solidFill>
            <a:srgbClr val="324B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TextBox 113"/>
          <p:cNvSpPr txBox="1"/>
          <p:nvPr/>
        </p:nvSpPr>
        <p:spPr>
          <a:xfrm>
            <a:off x="542921" y="5003162"/>
            <a:ext cx="409574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1254605" y="5032094"/>
            <a:ext cx="3736494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500" b="1" i="0" dirty="0">
                <a:solidFill>
                  <a:srgbClr val="324B5A"/>
                </a:solidFill>
                <a:latin typeface="Arial"/>
              </a:rPr>
              <a:t>Infrastructure</a:t>
            </a:r>
            <a:r>
              <a:rPr sz="1500" b="1" i="0" dirty="0">
                <a:solidFill>
                  <a:srgbClr val="324B5A"/>
                </a:solidFill>
                <a:latin typeface="Arial"/>
              </a:rPr>
              <a:t> Constraints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1254606" y="5281521"/>
            <a:ext cx="3736494" cy="884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latin typeface="Arial"/>
              </a:rPr>
              <a:t>Limited </a:t>
            </a:r>
            <a:r>
              <a:rPr lang="en-US" sz="1150" b="0" i="0" dirty="0">
                <a:latin typeface="Arial"/>
              </a:rPr>
              <a:t>infrastructure </a:t>
            </a:r>
            <a:r>
              <a:rPr sz="1150" b="0" i="0" dirty="0">
                <a:latin typeface="Arial"/>
              </a:rPr>
              <a:t>capacity</a:t>
            </a:r>
            <a:r>
              <a:rPr lang="en-US" sz="1150" b="0" i="0" dirty="0">
                <a:latin typeface="Arial"/>
              </a:rPr>
              <a:t> moving gas through New York</a:t>
            </a:r>
            <a:r>
              <a:rPr sz="1150" b="0" i="0" dirty="0">
                <a:latin typeface="Arial"/>
              </a:rPr>
              <a:t> </a:t>
            </a:r>
            <a:r>
              <a:rPr lang="en-US" sz="1150" b="0" i="0" dirty="0">
                <a:latin typeface="Arial"/>
              </a:rPr>
              <a:t>and into New England results in constrained supplies in New England and price scarcity conditions in New England</a:t>
            </a:r>
            <a:r>
              <a:rPr sz="1150" b="0" i="0" dirty="0">
                <a:latin typeface="Arial"/>
              </a:rPr>
              <a:t>.</a:t>
            </a:r>
            <a:r>
              <a:rPr lang="en-US" sz="1150" b="0" i="0" dirty="0">
                <a:latin typeface="Arial"/>
              </a:rPr>
              <a:t>  Increasing throughput capacity through NY and in NE would help moderate peak winter pricing. </a:t>
            </a:r>
            <a:endParaRPr sz="1150" b="0" i="0" dirty="0"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DD8A31-FCAB-08E8-2B4F-0C9F40B0A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934" y="2388206"/>
            <a:ext cx="6720407" cy="4060975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245929F-2450-7038-741B-E509DC24ACCA}"/>
              </a:ext>
            </a:extLst>
          </p:cNvPr>
          <p:cNvSpPr txBox="1">
            <a:spLocks/>
          </p:cNvSpPr>
          <p:nvPr/>
        </p:nvSpPr>
        <p:spPr>
          <a:xfrm>
            <a:off x="655320" y="6490766"/>
            <a:ext cx="10881360" cy="2154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400"/>
              </a:spcAft>
              <a:buClr>
                <a:srgbClr val="003E7E"/>
              </a:buClr>
              <a:buFont typeface="Wingdings" pitchFamily="2" charset="2"/>
              <a:buNone/>
              <a:defRPr sz="800" b="0" i="1" kern="1200" baseline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  <a:lvl2pPr marL="169863" indent="-169863" algn="l" defTabSz="914400" rtl="0" eaLnBrk="1" latinLnBrk="0" hangingPunct="1">
              <a:lnSpc>
                <a:spcPct val="95000"/>
              </a:lnSpc>
              <a:spcBef>
                <a:spcPts val="400"/>
              </a:spcBef>
              <a:spcAft>
                <a:spcPts val="5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342900" indent="-1158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itchFamily="34" charset="0"/>
              <a:buChar char="̵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512763" indent="-1111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628650" indent="-571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̵"/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0"/>
              <a:t>ISO-NE, </a:t>
            </a:r>
            <a:r>
              <a:rPr lang="en-US"/>
              <a:t>Winter 2026 Quarterly Markets Report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66AE5F-DEEA-C55B-9FE7-B42EC01C2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6223" y="106808"/>
            <a:ext cx="2876926" cy="18865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87B925-32DA-B543-2185-D1AA86768BD0}"/>
              </a:ext>
            </a:extLst>
          </p:cNvPr>
          <p:cNvSpPr txBox="1"/>
          <p:nvPr/>
        </p:nvSpPr>
        <p:spPr>
          <a:xfrm>
            <a:off x="11333747" y="1588658"/>
            <a:ext cx="5485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$139/</a:t>
            </a:r>
            <a:r>
              <a:rPr lang="en-US" sz="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Mwh</a:t>
            </a:r>
            <a:endParaRPr lang="en-US" sz="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28BC43-1387-0E1A-3ACA-7245F0A96CDF}"/>
              </a:ext>
            </a:extLst>
          </p:cNvPr>
          <p:cNvSpPr txBox="1"/>
          <p:nvPr/>
        </p:nvSpPr>
        <p:spPr>
          <a:xfrm>
            <a:off x="10296640" y="1599625"/>
            <a:ext cx="54854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$106/</a:t>
            </a:r>
            <a:r>
              <a:rPr lang="en-US" sz="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Mwh</a:t>
            </a:r>
            <a:endParaRPr lang="en-US" sz="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DB1C0A-3AD7-64CC-1927-BC7C719A146C}"/>
              </a:ext>
            </a:extLst>
          </p:cNvPr>
          <p:cNvSpPr txBox="1"/>
          <p:nvPr/>
        </p:nvSpPr>
        <p:spPr>
          <a:xfrm>
            <a:off x="9256202" y="1599625"/>
            <a:ext cx="50526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$38/</a:t>
            </a:r>
            <a:r>
              <a:rPr lang="en-US" sz="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Mwh</a:t>
            </a:r>
            <a:endParaRPr lang="en-US" sz="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6F6A49D-C215-2FD2-7265-ED0318D72B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608369"/>
              </p:ext>
            </p:extLst>
          </p:nvPr>
        </p:nvGraphicFramePr>
        <p:xfrm>
          <a:off x="5971522" y="302210"/>
          <a:ext cx="3096676" cy="1595901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937004">
                  <a:extLst>
                    <a:ext uri="{9D8B030D-6E8A-4147-A177-3AD203B41FA5}">
                      <a16:colId xmlns:a16="http://schemas.microsoft.com/office/drawing/2014/main" val="1150192430"/>
                    </a:ext>
                  </a:extLst>
                </a:gridCol>
                <a:gridCol w="584999">
                  <a:extLst>
                    <a:ext uri="{9D8B030D-6E8A-4147-A177-3AD203B41FA5}">
                      <a16:colId xmlns:a16="http://schemas.microsoft.com/office/drawing/2014/main" val="1695750752"/>
                    </a:ext>
                  </a:extLst>
                </a:gridCol>
                <a:gridCol w="620999">
                  <a:extLst>
                    <a:ext uri="{9D8B030D-6E8A-4147-A177-3AD203B41FA5}">
                      <a16:colId xmlns:a16="http://schemas.microsoft.com/office/drawing/2014/main" val="2406141955"/>
                    </a:ext>
                  </a:extLst>
                </a:gridCol>
                <a:gridCol w="953674">
                  <a:extLst>
                    <a:ext uri="{9D8B030D-6E8A-4147-A177-3AD203B41FA5}">
                      <a16:colId xmlns:a16="http://schemas.microsoft.com/office/drawing/2014/main" val="1986953953"/>
                    </a:ext>
                  </a:extLst>
                </a:gridCol>
              </a:tblGrid>
              <a:tr h="12817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600" b="1">
                          <a:solidFill>
                            <a:schemeClr val="tx1"/>
                          </a:solidFill>
                        </a:rPr>
                        <a:t>Metric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>
                          <a:solidFill>
                            <a:schemeClr val="tx1"/>
                          </a:solidFill>
                        </a:rPr>
                        <a:t>Winter '24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>
                          <a:solidFill>
                            <a:schemeClr val="tx1"/>
                          </a:solidFill>
                        </a:rPr>
                        <a:t>Winter '25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>
                          <a:solidFill>
                            <a:schemeClr val="tx1"/>
                          </a:solidFill>
                        </a:rPr>
                        <a:t>Winter '26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560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600" b="1"/>
                        <a:t>Average temperature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/>
                        <a:t>34°F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/>
                        <a:t>28°F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/>
                        <a:t>~26–27°F (coldest in 20 yrs)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5621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600" b="1"/>
                        <a:t>Days under 20°F (avg. daily temp)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/>
                        <a:t>13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/>
                        <a:t>19 consecutive days ≤32°F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868260"/>
                  </a:ext>
                </a:extLst>
              </a:tr>
              <a:tr h="22430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600" b="1"/>
                        <a:t>Longest cold stretch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/>
                        <a:t>2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/>
                        <a:t>6 days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/>
                        <a:t>19 days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4838664"/>
                  </a:ext>
                </a:extLst>
              </a:tr>
              <a:tr h="27579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600" b="1"/>
                        <a:t>Coldest stretch avg. temp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/>
                        <a:t>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/>
                        <a:t>~13°F (peak day)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/>
                        <a:t>~15°F over 19 days; 6.3°F on single coldest day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60435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600" b="1" dirty="0"/>
                        <a:t>Winter gas price ($/MMBtu)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/>
                        <a:t>$4.87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/>
                        <a:t>$13.58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600" b="1" dirty="0"/>
                        <a:t>$17.79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94710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64" y="996696"/>
            <a:ext cx="10881360" cy="355854"/>
          </a:xfrm>
        </p:spPr>
        <p:txBody>
          <a:bodyPr/>
          <a:lstStyle/>
          <a:p>
            <a:r>
              <a:rPr dirty="0"/>
              <a:t>Supply Chain Constraints and Cost Escalation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964" y="1395644"/>
            <a:ext cx="108813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 dirty="0">
                <a:solidFill>
                  <a:srgbClr val="8CA0AF"/>
                </a:solidFill>
                <a:latin typeface="Arial"/>
              </a:rPr>
              <a:t>Building new capacity </a:t>
            </a:r>
            <a:r>
              <a:rPr lang="en-US" sz="1300" b="0" i="1" dirty="0">
                <a:solidFill>
                  <a:srgbClr val="8CA0AF"/>
                </a:solidFill>
                <a:latin typeface="Arial"/>
              </a:rPr>
              <a:t>and building/upgrading T&amp;D infrastructure </a:t>
            </a:r>
            <a:r>
              <a:rPr sz="1300" b="0" i="1" dirty="0">
                <a:solidFill>
                  <a:srgbClr val="8CA0AF"/>
                </a:solidFill>
                <a:latin typeface="Arial"/>
              </a:rPr>
              <a:t>is taking longer and costing more</a:t>
            </a:r>
          </a:p>
        </p:txBody>
      </p:sp>
      <p:sp>
        <p:nvSpPr>
          <p:cNvPr id="100" name="Oval 100"/>
          <p:cNvSpPr/>
          <p:nvPr/>
        </p:nvSpPr>
        <p:spPr>
          <a:xfrm>
            <a:off x="608924" y="2011603"/>
            <a:ext cx="512086" cy="512064"/>
          </a:xfrm>
          <a:prstGeom prst="ellipse">
            <a:avLst/>
          </a:prstGeom>
          <a:solidFill>
            <a:srgbClr val="00AC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TextBox 101"/>
          <p:cNvSpPr txBox="1"/>
          <p:nvPr/>
        </p:nvSpPr>
        <p:spPr>
          <a:xfrm>
            <a:off x="649964" y="2159591"/>
            <a:ext cx="430006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454636" y="2018975"/>
            <a:ext cx="5584339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324B5A"/>
                </a:solidFill>
                <a:latin typeface="Arial"/>
              </a:rPr>
              <a:t>Offshore Wind (OSW) Pricing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454637" y="2366447"/>
            <a:ext cx="4812814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latin typeface="Arial"/>
              </a:rPr>
              <a:t>OSW contracts have </a:t>
            </a:r>
            <a:r>
              <a:rPr lang="en-US" sz="1150" b="0" i="0" dirty="0">
                <a:latin typeface="Arial"/>
              </a:rPr>
              <a:t>been offered</a:t>
            </a:r>
            <a:r>
              <a:rPr sz="1150" b="0" i="0" dirty="0">
                <a:latin typeface="Arial"/>
              </a:rPr>
              <a:t> at higher prices than the original 2010s-era procurements, raising the cost of the region’s </a:t>
            </a:r>
            <a:r>
              <a:rPr lang="en-US" sz="1150" b="0" i="0" dirty="0">
                <a:latin typeface="Arial"/>
              </a:rPr>
              <a:t>key</a:t>
            </a:r>
            <a:r>
              <a:rPr sz="1150" b="0" i="0" dirty="0">
                <a:latin typeface="Arial"/>
              </a:rPr>
              <a:t> </a:t>
            </a:r>
            <a:r>
              <a:rPr lang="en-US" sz="1150" b="0" i="0" dirty="0">
                <a:latin typeface="Arial"/>
              </a:rPr>
              <a:t>zero-carbon</a:t>
            </a:r>
            <a:r>
              <a:rPr sz="1150" b="0" i="0" dirty="0">
                <a:latin typeface="Arial"/>
              </a:rPr>
              <a:t> generation source.</a:t>
            </a:r>
          </a:p>
        </p:txBody>
      </p:sp>
      <p:sp>
        <p:nvSpPr>
          <p:cNvPr id="104" name="Oval 104"/>
          <p:cNvSpPr/>
          <p:nvPr/>
        </p:nvSpPr>
        <p:spPr>
          <a:xfrm>
            <a:off x="629444" y="3181354"/>
            <a:ext cx="471046" cy="512064"/>
          </a:xfrm>
          <a:prstGeom prst="ellipse">
            <a:avLst/>
          </a:prstGeom>
          <a:solidFill>
            <a:srgbClr val="00AC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5"/>
          <p:cNvSpPr txBox="1"/>
          <p:nvPr/>
        </p:nvSpPr>
        <p:spPr>
          <a:xfrm>
            <a:off x="649964" y="3309591"/>
            <a:ext cx="430006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1454636" y="3168975"/>
            <a:ext cx="5584339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324B5A"/>
                </a:solidFill>
                <a:latin typeface="Arial"/>
              </a:rPr>
              <a:t>Other Generating Capacity: Pricing &amp; Availability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1454637" y="3516447"/>
            <a:ext cx="5098564" cy="7078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latin typeface="Arial"/>
              </a:rPr>
              <a:t>Turbine and major equipment lead times of several years are delaying new gas, solar, and storage projects alike, tightening</a:t>
            </a:r>
            <a:r>
              <a:rPr lang="en-US" sz="1150" b="0" i="0" dirty="0">
                <a:latin typeface="Arial"/>
              </a:rPr>
              <a:t> the supply</a:t>
            </a:r>
            <a:r>
              <a:rPr sz="1150" b="0" i="0" dirty="0">
                <a:latin typeface="Arial"/>
              </a:rPr>
              <a:t> </a:t>
            </a:r>
            <a:r>
              <a:rPr lang="en-US" sz="1150" b="0" i="0" dirty="0">
                <a:latin typeface="Arial"/>
              </a:rPr>
              <a:t>and increasing the cost of </a:t>
            </a:r>
            <a:r>
              <a:rPr sz="1150" b="0" i="0" dirty="0">
                <a:latin typeface="Arial"/>
              </a:rPr>
              <a:t>new capacity across the board</a:t>
            </a:r>
            <a:r>
              <a:rPr lang="en-US" sz="1150" b="0" i="0" dirty="0">
                <a:latin typeface="Arial"/>
              </a:rPr>
              <a:t>, increasing procurement and capacity market costs</a:t>
            </a:r>
            <a:r>
              <a:rPr sz="1150" b="0" i="0" dirty="0">
                <a:latin typeface="Arial"/>
              </a:rPr>
              <a:t>.</a:t>
            </a:r>
          </a:p>
        </p:txBody>
      </p:sp>
      <p:sp>
        <p:nvSpPr>
          <p:cNvPr id="108" name="Oval 108"/>
          <p:cNvSpPr/>
          <p:nvPr/>
        </p:nvSpPr>
        <p:spPr>
          <a:xfrm>
            <a:off x="649964" y="4499950"/>
            <a:ext cx="471046" cy="512064"/>
          </a:xfrm>
          <a:prstGeom prst="ellipse">
            <a:avLst/>
          </a:prstGeom>
          <a:solidFill>
            <a:srgbClr val="00ACB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TextBox 109"/>
          <p:cNvSpPr txBox="1"/>
          <p:nvPr/>
        </p:nvSpPr>
        <p:spPr>
          <a:xfrm>
            <a:off x="673424" y="4640566"/>
            <a:ext cx="430006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1478096" y="4499950"/>
            <a:ext cx="5584339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324B5A"/>
                </a:solidFill>
                <a:latin typeface="Arial"/>
              </a:rPr>
              <a:t>Escalation of T&amp;D Costs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1478096" y="4847422"/>
            <a:ext cx="5584339" cy="7078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0" i="0" dirty="0">
                <a:latin typeface="Arial"/>
              </a:rPr>
              <a:t>Transmission and distribution </a:t>
            </a:r>
            <a:r>
              <a:rPr lang="en-US" sz="1150" b="0" i="0" dirty="0">
                <a:latin typeface="Arial"/>
              </a:rPr>
              <a:t>new build and </a:t>
            </a:r>
            <a:r>
              <a:rPr sz="1150" b="0" i="0" dirty="0">
                <a:latin typeface="Arial"/>
              </a:rPr>
              <a:t>upgrades needed to interconnect new generation and serve growing loads </a:t>
            </a:r>
            <a:r>
              <a:rPr lang="en-US" sz="1150" b="0" i="0" dirty="0">
                <a:latin typeface="Arial"/>
              </a:rPr>
              <a:t>have seen </a:t>
            </a:r>
            <a:r>
              <a:rPr sz="1150" b="0" i="0" dirty="0">
                <a:latin typeface="Arial"/>
              </a:rPr>
              <a:t>material cost increases</a:t>
            </a:r>
            <a:r>
              <a:rPr lang="en-US" sz="1150" b="0" i="0" dirty="0">
                <a:latin typeface="Arial"/>
              </a:rPr>
              <a:t>, a situation that will become even more difficult as systems are built out to accommodate electrification and the interconnection of distributed energy resources</a:t>
            </a:r>
            <a:r>
              <a:rPr sz="1150" b="0" i="0" dirty="0">
                <a:latin typeface="Arial"/>
              </a:rPr>
              <a:t>.</a:t>
            </a:r>
          </a:p>
        </p:txBody>
      </p:sp>
      <p:graphicFrame>
        <p:nvGraphicFramePr>
          <p:cNvPr id="112" name="Table 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358863"/>
              </p:ext>
            </p:extLst>
          </p:nvPr>
        </p:nvGraphicFramePr>
        <p:xfrm>
          <a:off x="7848600" y="2018975"/>
          <a:ext cx="3610925" cy="3066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42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6606"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Cost Pressure</a:t>
                      </a:r>
                    </a:p>
                  </a:txBody>
                  <a:tcPr anchor="ctr">
                    <a:solidFill>
                      <a:srgbClr val="00ACB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t>Trend</a:t>
                      </a:r>
                    </a:p>
                  </a:txBody>
                  <a:tcPr anchor="ctr">
                    <a:solidFill>
                      <a:srgbClr val="00AC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606"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324B5A"/>
                          </a:solidFill>
                        </a:defRPr>
                      </a:pPr>
                      <a:r>
                        <a:rPr dirty="0"/>
                        <a:t>OSW contract</a:t>
                      </a:r>
                      <a:r>
                        <a:rPr lang="en-US" dirty="0"/>
                        <a:t> </a:t>
                      </a:r>
                      <a:r>
                        <a:rPr dirty="0"/>
                        <a:t>bids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8CA0AF"/>
                          </a:solidFill>
                        </a:defRPr>
                      </a:pPr>
                      <a:r>
                        <a:rPr dirty="0"/>
                        <a:t>Higher strike prices</a:t>
                      </a:r>
                      <a:r>
                        <a:rPr lang="en-US" dirty="0"/>
                        <a:t>, longer tenures, cost escalation indices</a:t>
                      </a:r>
                      <a:endParaRPr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6606"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324B5A"/>
                          </a:solidFill>
                        </a:defRPr>
                      </a:pPr>
                      <a:r>
                        <a:rPr lang="en-US" dirty="0"/>
                        <a:t>Other power plants - t</a:t>
                      </a:r>
                      <a:r>
                        <a:rPr dirty="0"/>
                        <a:t>urbine/equip</a:t>
                      </a:r>
                      <a:r>
                        <a:rPr lang="en-US" dirty="0"/>
                        <a:t>ment </a:t>
                      </a:r>
                      <a:r>
                        <a:rPr dirty="0"/>
                        <a:t>lead times</a:t>
                      </a:r>
                    </a:p>
                  </a:txBody>
                  <a:tcPr anchor="ctr">
                    <a:solidFill>
                      <a:srgbClr val="EAF1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8CA0AF"/>
                          </a:solidFill>
                        </a:defRPr>
                      </a:pPr>
                      <a:r>
                        <a:rPr lang="en-US" dirty="0"/>
                        <a:t>Tight supply/demand conditions; increased cost, m</a:t>
                      </a:r>
                      <a:r>
                        <a:rPr dirty="0"/>
                        <a:t>ulti-year delays</a:t>
                      </a:r>
                    </a:p>
                  </a:txBody>
                  <a:tcPr anchor="ctr">
                    <a:solidFill>
                      <a:srgbClr val="EA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6606"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324B5A"/>
                          </a:solidFill>
                        </a:defRPr>
                      </a:pPr>
                      <a:r>
                        <a:rPr dirty="0"/>
                        <a:t>T&amp;D </a:t>
                      </a:r>
                      <a:r>
                        <a:rPr lang="en-US" dirty="0"/>
                        <a:t>build and </a:t>
                      </a:r>
                      <a:r>
                        <a:rPr dirty="0"/>
                        <a:t>upgrade costs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8CA0AF"/>
                          </a:solidFill>
                        </a:defRPr>
                      </a:pPr>
                      <a:r>
                        <a:rPr lang="en-US" dirty="0"/>
                        <a:t>Constrained supply; e</a:t>
                      </a:r>
                      <a:r>
                        <a:rPr dirty="0"/>
                        <a:t>scalating</a:t>
                      </a:r>
                      <a:r>
                        <a:rPr lang="en-US" dirty="0"/>
                        <a:t> cost for all components</a:t>
                      </a:r>
                      <a:endParaRPr dirty="0"/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061B-7F06-1CC3-1B51-3BE73C3E0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558" y="790450"/>
            <a:ext cx="10881360" cy="361960"/>
          </a:xfrm>
        </p:spPr>
        <p:txBody>
          <a:bodyPr/>
          <a:lstStyle/>
          <a:p>
            <a:r>
              <a:rPr lang="en-US" dirty="0"/>
              <a:t>Large Load and Electrification – in the Future … Maybe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1F0AD-93E1-0046-783D-A317E19B6F5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9964" y="6517758"/>
            <a:ext cx="10620548" cy="180753"/>
          </a:xfrm>
        </p:spPr>
        <p:txBody>
          <a:bodyPr/>
          <a:lstStyle/>
          <a:p>
            <a:r>
              <a:rPr lang="en-US" i="0" dirty="0"/>
              <a:t>ISO-NE Presentation, April 2026, </a:t>
            </a:r>
            <a:r>
              <a:rPr lang="en-US" dirty="0"/>
              <a:t>Final Draft Load Forecast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DD42876-29E3-5898-77EB-C11565831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845" y="1324196"/>
            <a:ext cx="2801647" cy="48370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C8BD55-33A8-A67E-9DEE-303FE14E1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35" y="1777858"/>
            <a:ext cx="6056501" cy="392970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522E6EA-A2A3-31D3-7110-567FC82FBA0A}"/>
              </a:ext>
            </a:extLst>
          </p:cNvPr>
          <p:cNvGrpSpPr/>
          <p:nvPr/>
        </p:nvGrpSpPr>
        <p:grpSpPr>
          <a:xfrm>
            <a:off x="9261651" y="2428874"/>
            <a:ext cx="2807814" cy="2724259"/>
            <a:chOff x="9236812" y="2289314"/>
            <a:chExt cx="2832653" cy="286382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94DEB2-CA7C-5B41-2C5D-C9983CDBA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36812" y="2486025"/>
              <a:ext cx="2832653" cy="2667109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F8E741F-B7E4-FABF-64A9-E40734D95D3B}"/>
                </a:ext>
              </a:extLst>
            </p:cNvPr>
            <p:cNvSpPr txBox="1"/>
            <p:nvPr/>
          </p:nvSpPr>
          <p:spPr>
            <a:xfrm>
              <a:off x="10326023" y="2289314"/>
              <a:ext cx="83388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ptos Display" panose="020B0004020202020204" pitchFamily="34" charset="0"/>
                  <a:cs typeface="Arial" pitchFamily="34" charset="0"/>
                </a:rPr>
                <a:t>Large Loads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2348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E7DF1-66FC-6B8E-434D-D3AFD5300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1E425C-14BE-0683-D963-2BDB1DBFC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888952"/>
            <a:ext cx="10881360" cy="443484"/>
          </a:xfrm>
        </p:spPr>
        <p:txBody>
          <a:bodyPr/>
          <a:lstStyle/>
          <a:p>
            <a:r>
              <a:rPr lang="en-GB" sz="2400" dirty="0"/>
              <a:t>Potential Future Strains on Affordability</a:t>
            </a:r>
            <a:endParaRPr lang="en-US" dirty="0"/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A9CB3936-8D9A-7579-D272-01F0E20B5592}"/>
              </a:ext>
            </a:extLst>
          </p:cNvPr>
          <p:cNvCxnSpPr>
            <a:cxnSpLocks/>
            <a:stCxn id="143" idx="3"/>
          </p:cNvCxnSpPr>
          <p:nvPr/>
        </p:nvCxnSpPr>
        <p:spPr>
          <a:xfrm>
            <a:off x="3700263" y="5474980"/>
            <a:ext cx="4965272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0E0C6187-6E3F-D846-11B7-C148342DD10D}"/>
              </a:ext>
            </a:extLst>
          </p:cNvPr>
          <p:cNvCxnSpPr>
            <a:cxnSpLocks/>
            <a:stCxn id="142" idx="3"/>
          </p:cNvCxnSpPr>
          <p:nvPr/>
        </p:nvCxnSpPr>
        <p:spPr>
          <a:xfrm flipV="1">
            <a:off x="3699964" y="4484681"/>
            <a:ext cx="4965571" cy="1619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EFB71712-B11F-A040-8863-E74CEEBEAB0C}"/>
              </a:ext>
            </a:extLst>
          </p:cNvPr>
          <p:cNvCxnSpPr>
            <a:cxnSpLocks/>
            <a:stCxn id="141" idx="3"/>
          </p:cNvCxnSpPr>
          <p:nvPr/>
        </p:nvCxnSpPr>
        <p:spPr>
          <a:xfrm>
            <a:off x="3652306" y="3613578"/>
            <a:ext cx="5013229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B3D16EFC-0532-B6BF-4851-22A9387AD350}"/>
              </a:ext>
            </a:extLst>
          </p:cNvPr>
          <p:cNvCxnSpPr>
            <a:cxnSpLocks/>
            <a:stCxn id="140" idx="3"/>
          </p:cNvCxnSpPr>
          <p:nvPr/>
        </p:nvCxnSpPr>
        <p:spPr>
          <a:xfrm flipV="1">
            <a:off x="3676285" y="2736881"/>
            <a:ext cx="4989250" cy="2176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93261390-C94F-5287-6307-B5129999B41E}"/>
              </a:ext>
            </a:extLst>
          </p:cNvPr>
          <p:cNvSpPr/>
          <p:nvPr/>
        </p:nvSpPr>
        <p:spPr>
          <a:xfrm>
            <a:off x="665109" y="1670914"/>
            <a:ext cx="3003082" cy="393707"/>
          </a:xfrm>
          <a:prstGeom prst="roundRect">
            <a:avLst/>
          </a:prstGeom>
          <a:solidFill>
            <a:srgbClr val="0E2841">
              <a:lumMod val="25000"/>
              <a:lumOff val="75000"/>
            </a:srgbClr>
          </a:solidFill>
          <a:ln w="19050" cap="flat" cmpd="sng" algn="ctr">
            <a:solidFill>
              <a:srgbClr val="7AAEE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Emerging Challenges</a:t>
            </a:r>
            <a:endParaRPr kumimoji="0" lang="en-US" sz="11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65917DD8-11A1-E0DC-9381-10E57608C289}"/>
              </a:ext>
            </a:extLst>
          </p:cNvPr>
          <p:cNvCxnSpPr>
            <a:cxnSpLocks/>
            <a:stCxn id="135" idx="3"/>
            <a:endCxn id="137" idx="1"/>
          </p:cNvCxnSpPr>
          <p:nvPr/>
        </p:nvCxnSpPr>
        <p:spPr>
          <a:xfrm flipV="1">
            <a:off x="3668191" y="1867767"/>
            <a:ext cx="552277" cy="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F57C3AB7-07BD-2BB4-748F-CD3AAFC28519}"/>
              </a:ext>
            </a:extLst>
          </p:cNvPr>
          <p:cNvSpPr/>
          <p:nvPr/>
        </p:nvSpPr>
        <p:spPr>
          <a:xfrm>
            <a:off x="4220468" y="1670914"/>
            <a:ext cx="3922497" cy="393706"/>
          </a:xfrm>
          <a:prstGeom prst="roundRect">
            <a:avLst/>
          </a:prstGeom>
          <a:solidFill>
            <a:srgbClr val="E97132">
              <a:lumMod val="40000"/>
              <a:lumOff val="60000"/>
            </a:srgbClr>
          </a:solidFill>
          <a:ln w="19050" cap="flat" cmpd="sng" algn="ctr">
            <a:solidFill>
              <a:srgbClr val="E97132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Impact on the Electric Grid</a:t>
            </a:r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7EF5004A-488D-04D7-AC99-995853F3668A}"/>
              </a:ext>
            </a:extLst>
          </p:cNvPr>
          <p:cNvSpPr/>
          <p:nvPr/>
        </p:nvSpPr>
        <p:spPr>
          <a:xfrm>
            <a:off x="8745277" y="1664892"/>
            <a:ext cx="2781611" cy="393707"/>
          </a:xfrm>
          <a:prstGeom prst="roundRect">
            <a:avLst/>
          </a:prstGeom>
          <a:solidFill>
            <a:srgbClr val="E8E8E8">
              <a:lumMod val="75000"/>
            </a:srgbClr>
          </a:solidFill>
          <a:ln w="19050" cap="flat" cmpd="sng" algn="ctr">
            <a:solidFill>
              <a:srgbClr val="E8E8E8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Resulting Types of Power System Requirements</a:t>
            </a: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3575A968-72C4-6049-B18F-7ABE8855E079}"/>
              </a:ext>
            </a:extLst>
          </p:cNvPr>
          <p:cNvSpPr/>
          <p:nvPr/>
        </p:nvSpPr>
        <p:spPr>
          <a:xfrm>
            <a:off x="657317" y="2490039"/>
            <a:ext cx="3018968" cy="537209"/>
          </a:xfrm>
          <a:prstGeom prst="roundRect">
            <a:avLst/>
          </a:prstGeom>
          <a:solidFill>
            <a:sysClr val="window" lastClr="FFFFFF"/>
          </a:solidFill>
          <a:ln w="19050" cap="flat" cmpd="sng" algn="ctr">
            <a:solidFill>
              <a:srgbClr val="7AAEE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Large Loads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Rapid development of new large loads exceeding ISO-NE current forecast</a:t>
            </a:r>
            <a:endParaRPr kumimoji="0" lang="en-US" sz="11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80F452A7-65F8-AB01-FC9C-BB51F4F2DA91}"/>
              </a:ext>
            </a:extLst>
          </p:cNvPr>
          <p:cNvSpPr/>
          <p:nvPr/>
        </p:nvSpPr>
        <p:spPr>
          <a:xfrm>
            <a:off x="649224" y="3462799"/>
            <a:ext cx="3003082" cy="301557"/>
          </a:xfrm>
          <a:prstGeom prst="roundRect">
            <a:avLst/>
          </a:prstGeom>
          <a:solidFill>
            <a:sysClr val="window" lastClr="FFFFFF"/>
          </a:solidFill>
          <a:ln w="19050" cap="flat" cmpd="sng" algn="ctr">
            <a:solidFill>
              <a:srgbClr val="7AAEE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Transportation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Electrification of vehicle fleet</a:t>
            </a:r>
            <a:endParaRPr kumimoji="0" lang="en-US" sz="11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63BD5A64-427E-E12E-12F6-9D0690894074}"/>
              </a:ext>
            </a:extLst>
          </p:cNvPr>
          <p:cNvSpPr/>
          <p:nvPr/>
        </p:nvSpPr>
        <p:spPr>
          <a:xfrm>
            <a:off x="680996" y="4240129"/>
            <a:ext cx="3018968" cy="521490"/>
          </a:xfrm>
          <a:prstGeom prst="roundRect">
            <a:avLst/>
          </a:prstGeom>
          <a:solidFill>
            <a:sysClr val="window" lastClr="FFFFFF"/>
          </a:solidFill>
          <a:ln w="19050" cap="flat" cmpd="sng" algn="ctr">
            <a:solidFill>
              <a:srgbClr val="7AAEE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Buildings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Electrification of heating systems and other fossil end-use technologies</a:t>
            </a:r>
            <a:endParaRPr kumimoji="0" lang="en-US" sz="11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3CACD515-A204-6C13-7FE6-98DFC0BC03AD}"/>
              </a:ext>
            </a:extLst>
          </p:cNvPr>
          <p:cNvSpPr/>
          <p:nvPr/>
        </p:nvSpPr>
        <p:spPr>
          <a:xfrm>
            <a:off x="681295" y="5158580"/>
            <a:ext cx="3018968" cy="632799"/>
          </a:xfrm>
          <a:prstGeom prst="roundRect">
            <a:avLst/>
          </a:prstGeom>
          <a:solidFill>
            <a:sysClr val="window" lastClr="FFFFFF"/>
          </a:solidFill>
          <a:ln w="19050" cap="flat" cmpd="sng" algn="ctr">
            <a:solidFill>
              <a:srgbClr val="7AAEE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Distributed Energy Resources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Increased adoption of residential and commercial DERs, predominantly BTM solar and storage systems</a:t>
            </a:r>
            <a:endParaRPr kumimoji="0" lang="en-US" sz="11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0EBE6B89-89FE-AF6B-651C-C82A81BDCA71}"/>
              </a:ext>
            </a:extLst>
          </p:cNvPr>
          <p:cNvSpPr txBox="1"/>
          <p:nvPr/>
        </p:nvSpPr>
        <p:spPr>
          <a:xfrm>
            <a:off x="4220468" y="3299717"/>
            <a:ext cx="3922497" cy="600164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E97132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Increased load and peak demands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Shifting load shapes/patterns, including increased demand response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8444E9E-B1A9-03CE-0476-165037177DE3}"/>
              </a:ext>
            </a:extLst>
          </p:cNvPr>
          <p:cNvSpPr txBox="1"/>
          <p:nvPr/>
        </p:nvSpPr>
        <p:spPr>
          <a:xfrm>
            <a:off x="4220468" y="4228734"/>
            <a:ext cx="3922497" cy="600164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E97132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Increased load and peak demands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Shifting load shapes/patterns, including increased demand response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0DE8E32D-3DC9-36B9-A074-3E54E5063BAE}"/>
              </a:ext>
            </a:extLst>
          </p:cNvPr>
          <p:cNvSpPr txBox="1"/>
          <p:nvPr/>
        </p:nvSpPr>
        <p:spPr>
          <a:xfrm>
            <a:off x="4220468" y="5158580"/>
            <a:ext cx="3922498" cy="600164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E97132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Bi-directional flow capability in the distribution system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Interconnection of DERs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Increased potential for demand response and flexible loads</a:t>
            </a:r>
          </a:p>
        </p:txBody>
      </p: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F17A22B8-750B-9590-8CB3-9D5F1D744BBB}"/>
              </a:ext>
            </a:extLst>
          </p:cNvPr>
          <p:cNvSpPr/>
          <p:nvPr/>
        </p:nvSpPr>
        <p:spPr>
          <a:xfrm>
            <a:off x="8745276" y="2287531"/>
            <a:ext cx="2781611" cy="3545609"/>
          </a:xfrm>
          <a:prstGeom prst="roundRect">
            <a:avLst/>
          </a:prstGeom>
          <a:solidFill>
            <a:sysClr val="window" lastClr="FFFFFF"/>
          </a:solidFill>
          <a:ln w="19050" cap="flat" cmpd="sng" algn="ctr">
            <a:solidFill>
              <a:srgbClr val="E8E8E8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Greater generating capacity </a:t>
            </a:r>
            <a:r>
              <a:rPr lang="en-US" sz="11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need; increased annual energy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Greater demand for power during cold winter peaks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1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 requirements and adaptation of system operating procedures to manage sudden loss of large loads</a:t>
            </a:r>
            <a:endParaRPr lang="en-US" sz="11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Absorption of available T capacity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 for new T infrastructure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Absorption of available D system capacity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Buildout of local distribution network to support interconnection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Advanced Metering Infrastructure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Integration of DERs, with controls to give grid operators visibility into demand fluctuation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Buildout of public EV charging infrastructure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DB95876-4EA4-7902-5C54-EE38857891FF}"/>
              </a:ext>
            </a:extLst>
          </p:cNvPr>
          <p:cNvSpPr txBox="1"/>
          <p:nvPr/>
        </p:nvSpPr>
        <p:spPr>
          <a:xfrm>
            <a:off x="4249533" y="2429326"/>
            <a:ext cx="3922497" cy="600164"/>
          </a:xfrm>
          <a:prstGeom prst="rect">
            <a:avLst/>
          </a:prstGeom>
          <a:solidFill>
            <a:sysClr val="window" lastClr="FFFFFF"/>
          </a:solidFill>
          <a:ln>
            <a:solidFill>
              <a:srgbClr val="E97132">
                <a:lumMod val="60000"/>
                <a:lumOff val="40000"/>
              </a:srgbClr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New supply needs; increase in capacity market prices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Greater </a:t>
            </a:r>
            <a:r>
              <a:rPr lang="en-US" sz="11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reserve and ancillary service needs?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Interconnection impacts on T&amp;D</a:t>
            </a:r>
          </a:p>
        </p:txBody>
      </p: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54243C6C-F008-C62D-80AC-3FB00DCBD14C}"/>
              </a:ext>
            </a:extLst>
          </p:cNvPr>
          <p:cNvCxnSpPr>
            <a:cxnSpLocks/>
            <a:stCxn id="137" idx="3"/>
            <a:endCxn id="139" idx="1"/>
          </p:cNvCxnSpPr>
          <p:nvPr/>
        </p:nvCxnSpPr>
        <p:spPr>
          <a:xfrm flipV="1">
            <a:off x="8142965" y="1861746"/>
            <a:ext cx="602312" cy="602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956437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D3A2E64E-223A-680D-7DB7-DDCD7439BD57}"/>
              </a:ext>
            </a:extLst>
          </p:cNvPr>
          <p:cNvGrpSpPr/>
          <p:nvPr/>
        </p:nvGrpSpPr>
        <p:grpSpPr>
          <a:xfrm>
            <a:off x="6675120" y="114300"/>
            <a:ext cx="5516880" cy="6595110"/>
            <a:chOff x="6526530" y="134163"/>
            <a:chExt cx="5042270" cy="6459378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A08494-CAAC-4FAD-C20F-2535592AC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26530" y="134163"/>
              <a:ext cx="5042270" cy="645937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82774D4-0E8A-8812-BCE2-C549839345DC}"/>
                </a:ext>
              </a:extLst>
            </p:cNvPr>
            <p:cNvSpPr/>
            <p:nvPr/>
          </p:nvSpPr>
          <p:spPr>
            <a:xfrm>
              <a:off x="6697980" y="134163"/>
              <a:ext cx="434340" cy="254457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indent="-228600" algn="ctr">
                <a:buClr>
                  <a:schemeClr val="tx2"/>
                </a:buClr>
                <a:buSzPct val="120000"/>
                <a:buFont typeface="Wingdings" pitchFamily="2" charset="2"/>
                <a:buChar char="§"/>
              </a:pP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6E161DFC-7462-91B1-A833-7A0D93525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1215390"/>
            <a:ext cx="4459605" cy="441056"/>
          </a:xfrm>
        </p:spPr>
        <p:txBody>
          <a:bodyPr/>
          <a:lstStyle/>
          <a:p>
            <a:r>
              <a:rPr dirty="0"/>
              <a:t>What Solutions Are Available</a:t>
            </a:r>
            <a:r>
              <a:rPr lang="en-US" dirty="0"/>
              <a:t>:  </a:t>
            </a:r>
            <a:r>
              <a:rPr lang="en-US" i="1" dirty="0"/>
              <a:t>Supply and Demand</a:t>
            </a:r>
            <a:endParaRPr i="1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B42FD43-534B-D669-5BAE-82B7AA0B435C}"/>
              </a:ext>
            </a:extLst>
          </p:cNvPr>
          <p:cNvSpPr txBox="1">
            <a:spLocks/>
          </p:cNvSpPr>
          <p:nvPr/>
        </p:nvSpPr>
        <p:spPr>
          <a:xfrm>
            <a:off x="360044" y="1917154"/>
            <a:ext cx="5850255" cy="36435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400"/>
              </a:spcAft>
              <a:buClr>
                <a:srgbClr val="003E7E"/>
              </a:buClr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169863" indent="-169863" algn="l" defTabSz="914400" rtl="0" eaLnBrk="1" latinLnBrk="0" hangingPunct="1">
              <a:lnSpc>
                <a:spcPct val="95000"/>
              </a:lnSpc>
              <a:spcBef>
                <a:spcPts val="400"/>
              </a:spcBef>
              <a:spcAft>
                <a:spcPts val="5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342900" indent="-1158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itchFamily="34" charset="0"/>
              <a:buChar char="̵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512763" indent="-1111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628650" indent="-571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̵"/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Create the financial conditions for price-responsive demand</a:t>
            </a:r>
          </a:p>
          <a:p>
            <a:pPr lvl="2"/>
            <a:r>
              <a:rPr lang="en-US" sz="1400" b="1" dirty="0"/>
              <a:t>Evolve rate designs over time, but </a:t>
            </a:r>
            <a:r>
              <a:rPr lang="en-US" sz="1400" b="1" i="1" dirty="0"/>
              <a:t>starting now</a:t>
            </a:r>
          </a:p>
          <a:p>
            <a:pPr lvl="3"/>
            <a:r>
              <a:rPr lang="en-US" sz="1250" i="1" dirty="0"/>
              <a:t>Increasing customer charges</a:t>
            </a:r>
          </a:p>
          <a:p>
            <a:pPr lvl="3"/>
            <a:r>
              <a:rPr lang="en-US" sz="1250" i="1" dirty="0"/>
              <a:t>Increased demand-based charges</a:t>
            </a:r>
          </a:p>
          <a:p>
            <a:pPr lvl="3"/>
            <a:r>
              <a:rPr lang="en-US" sz="1250" i="1" dirty="0"/>
              <a:t>Declining energy charges</a:t>
            </a:r>
          </a:p>
          <a:p>
            <a:pPr lvl="3"/>
            <a:r>
              <a:rPr lang="en-US" sz="1250" i="1" dirty="0"/>
              <a:t>Aggressive and dynamic TOU pricing structures</a:t>
            </a:r>
          </a:p>
          <a:p>
            <a:pPr lvl="2"/>
            <a:r>
              <a:rPr lang="en-US" sz="1400" b="1" dirty="0"/>
              <a:t>Actively engage customers and third-party suppliers</a:t>
            </a:r>
          </a:p>
          <a:p>
            <a:pPr lvl="3"/>
            <a:r>
              <a:rPr lang="en-US" sz="1250" i="1" dirty="0"/>
              <a:t>Focus programmatic investments away from energy conservation, and towards demand reduction (bidirectional EV capability, peak load response, circuit-specific measures) </a:t>
            </a:r>
          </a:p>
          <a:p>
            <a:pPr lvl="3"/>
            <a:r>
              <a:rPr lang="en-US" sz="1250" i="1" dirty="0"/>
              <a:t>Engage technology and software in customer demand management</a:t>
            </a:r>
          </a:p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Cross our Fingers</a:t>
            </a:r>
          </a:p>
          <a:p>
            <a:pPr lvl="3"/>
            <a:r>
              <a:rPr lang="en-US" sz="1250" i="1" dirty="0"/>
              <a:t>Hope that generation and infrastructure supply catches up with demand, moderating prices, increasing availability, and decreasing wait times</a:t>
            </a:r>
          </a:p>
        </p:txBody>
      </p:sp>
    </p:spTree>
    <p:extLst>
      <p:ext uri="{BB962C8B-B14F-4D97-AF65-F5344CB8AC3E}">
        <p14:creationId xmlns:p14="http://schemas.microsoft.com/office/powerpoint/2010/main" val="362013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63" y="1014778"/>
            <a:ext cx="10580011" cy="499240"/>
          </a:xfrm>
        </p:spPr>
        <p:txBody>
          <a:bodyPr/>
          <a:lstStyle/>
          <a:p>
            <a:r>
              <a:rPr dirty="0"/>
              <a:t>What Solutions Are Available</a:t>
            </a:r>
            <a:r>
              <a:rPr lang="en-US" dirty="0"/>
              <a:t>:  Infrastructure Planning, Development, and Cost Allocation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649963" y="1514018"/>
            <a:ext cx="1088136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1" dirty="0">
                <a:solidFill>
                  <a:srgbClr val="8CA0AF"/>
                </a:solidFill>
                <a:latin typeface="Arial"/>
              </a:rPr>
              <a:t>Structural fixes to planning, gas delivery </a:t>
            </a:r>
            <a:r>
              <a:rPr lang="en-US" sz="1300" b="0" i="1" dirty="0">
                <a:solidFill>
                  <a:srgbClr val="8CA0AF"/>
                </a:solidFill>
                <a:latin typeface="Arial"/>
              </a:rPr>
              <a:t>and policy design may help </a:t>
            </a:r>
            <a:r>
              <a:rPr sz="1300" b="0" i="1" dirty="0">
                <a:solidFill>
                  <a:srgbClr val="8CA0AF"/>
                </a:solidFill>
                <a:latin typeface="Arial"/>
              </a:rPr>
              <a:t>close the gap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1644A3B-A29C-5DD6-2F9C-27EF1DDDE07E}"/>
              </a:ext>
            </a:extLst>
          </p:cNvPr>
          <p:cNvSpPr txBox="1">
            <a:spLocks/>
          </p:cNvSpPr>
          <p:nvPr/>
        </p:nvSpPr>
        <p:spPr>
          <a:xfrm>
            <a:off x="649963" y="1918214"/>
            <a:ext cx="10580011" cy="41396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400"/>
              </a:spcAft>
              <a:buClr>
                <a:srgbClr val="003E7E"/>
              </a:buClr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169863" indent="-169863" algn="l" defTabSz="914400" rtl="0" eaLnBrk="1" latinLnBrk="0" hangingPunct="1">
              <a:lnSpc>
                <a:spcPct val="95000"/>
              </a:lnSpc>
              <a:spcBef>
                <a:spcPts val="400"/>
              </a:spcBef>
              <a:spcAft>
                <a:spcPts val="5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342900" indent="-1158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itchFamily="34" charset="0"/>
              <a:buChar char="̵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512763" indent="-1111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628650" indent="-571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̵"/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Incremental in-region peak gas delivery capability</a:t>
            </a:r>
          </a:p>
          <a:p>
            <a:pPr lvl="3"/>
            <a:r>
              <a:rPr lang="en-US" sz="1250" i="1" dirty="0"/>
              <a:t>Consider incremental gas delivery capacity in New England to the extent there is additional throughput available through New York</a:t>
            </a:r>
            <a:endParaRPr lang="en-US" sz="1800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Address Everett Marine Terminal Situation</a:t>
            </a:r>
          </a:p>
          <a:p>
            <a:pPr lvl="3"/>
            <a:r>
              <a:rPr lang="en-US" sz="1250" i="1" dirty="0"/>
              <a:t>Ensure that LDCs pursue infrastructure and demand management to eliminate any actual reliability needs related to EMT (greater Boston LDC system pressure), to avoid costly non-market contracts going forward</a:t>
            </a:r>
          </a:p>
          <a:p>
            <a:pPr lvl="3"/>
            <a:r>
              <a:rPr lang="en-US" sz="1250" i="1" dirty="0"/>
              <a:t>Develop mechanisms that encourage all LNG sources to provide more peaking gas supplies on a competitive market basis</a:t>
            </a:r>
            <a:endParaRPr lang="en-US" sz="1800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Better T&amp;D Planning, Demand Response Integration &amp; Cost Allocation</a:t>
            </a:r>
          </a:p>
          <a:p>
            <a:pPr lvl="3"/>
            <a:r>
              <a:rPr lang="en-US" sz="1250" i="1" dirty="0"/>
              <a:t>Integrate T&amp;D planning with demand reduction opportunities and forecasts of data center, distributed resource, and/or electrification load growth/change</a:t>
            </a:r>
          </a:p>
          <a:p>
            <a:pPr lvl="3"/>
            <a:r>
              <a:rPr lang="en-US" sz="1250" i="1" dirty="0"/>
              <a:t>Evaluate opportunities for targeted demand response to address current/future local delivery system constraints</a:t>
            </a:r>
          </a:p>
          <a:p>
            <a:pPr lvl="3"/>
            <a:r>
              <a:rPr lang="en-US" sz="1250" i="1" dirty="0"/>
              <a:t>Be prepared to address issues around interconnection and fair allocation of costs associated with large loads and distributed resources</a:t>
            </a:r>
            <a:endParaRPr lang="en-US" sz="1800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Evaluate allocation of costs related to infrastructure policy mechanisms</a:t>
            </a:r>
          </a:p>
          <a:p>
            <a:pPr lvl="3"/>
            <a:r>
              <a:rPr lang="en-US" sz="1250" i="1" dirty="0"/>
              <a:t>Are the social benefits of policy mechanisms – solar net metering, distributed resource interconnection rate treatment, OSW long term contracts – equal to their costs?  If not, adjust the balance</a:t>
            </a:r>
          </a:p>
          <a:p>
            <a:pPr lvl="3"/>
            <a:r>
              <a:rPr lang="en-US" sz="1250" i="1" dirty="0"/>
              <a:t>Are the costs of such mechanisms fairly allocated to beneficiaries (e.g., avoid “overcompensation” of solar net metering customers)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63" y="1014778"/>
            <a:ext cx="10580011" cy="499240"/>
          </a:xfrm>
        </p:spPr>
        <p:txBody>
          <a:bodyPr/>
          <a:lstStyle/>
          <a:p>
            <a:r>
              <a:rPr dirty="0"/>
              <a:t>W</a:t>
            </a:r>
            <a:r>
              <a:rPr lang="en-US" dirty="0"/>
              <a:t>rap Up</a:t>
            </a:r>
            <a:endParaRPr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1644A3B-A29C-5DD6-2F9C-27EF1DDDE07E}"/>
              </a:ext>
            </a:extLst>
          </p:cNvPr>
          <p:cNvSpPr txBox="1">
            <a:spLocks/>
          </p:cNvSpPr>
          <p:nvPr/>
        </p:nvSpPr>
        <p:spPr>
          <a:xfrm>
            <a:off x="649963" y="1918214"/>
            <a:ext cx="10580011" cy="38348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400"/>
              </a:spcAft>
              <a:buClr>
                <a:srgbClr val="003E7E"/>
              </a:buClr>
              <a:buFont typeface="Wingdings" pitchFamily="2" charset="2"/>
              <a:buNone/>
              <a:defRPr sz="1600" b="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169863" indent="-169863" algn="l" defTabSz="914400" rtl="0" eaLnBrk="1" latinLnBrk="0" hangingPunct="1">
              <a:lnSpc>
                <a:spcPct val="95000"/>
              </a:lnSpc>
              <a:spcBef>
                <a:spcPts val="400"/>
              </a:spcBef>
              <a:spcAft>
                <a:spcPts val="5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  <a:defRPr sz="140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342900" indent="-115888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Arial" pitchFamily="34" charset="0"/>
              <a:buChar char="̵"/>
              <a:defRPr sz="12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512763" indent="-111125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628650" indent="-5715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rgbClr val="666666"/>
              </a:buClr>
              <a:buSzPct val="100000"/>
              <a:buFont typeface="Arial" panose="020B0604020202020204" pitchFamily="34" charset="0"/>
              <a:buChar char="̵"/>
              <a:defRPr sz="9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Cost escalation, ongoing gas system constraints, and a couple cold winters, have put a bullseye on the affordability of electricity service</a:t>
            </a:r>
          </a:p>
          <a:p>
            <a:pPr lvl="3"/>
            <a:r>
              <a:rPr lang="en-US" sz="1250" i="1" dirty="0"/>
              <a:t>Large loads and electrification/climate policy are not yet meaningful contributors, but…</a:t>
            </a:r>
            <a:endParaRPr lang="en-US" sz="1800" b="1" dirty="0">
              <a:solidFill>
                <a:schemeClr val="accent4">
                  <a:lumMod val="50000"/>
                </a:schemeClr>
              </a:solidFill>
            </a:endParaRPr>
          </a:p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Large load growth and electrification of the vehicle and building sectors have the potential to create further strains on electricity affordability</a:t>
            </a:r>
          </a:p>
          <a:p>
            <a:pPr lvl="3"/>
            <a:r>
              <a:rPr lang="en-US" sz="1250" i="1" dirty="0"/>
              <a:t>If demand growth from these sources materializes, it will increase the strain on the region’s grid and gas infrastructure, and the frequency and magnitude of elevated natural gas and electricity prices</a:t>
            </a:r>
          </a:p>
          <a:p>
            <a:pPr lvl="1"/>
            <a:r>
              <a:rPr lang="en-US" sz="1800" b="1" dirty="0">
                <a:solidFill>
                  <a:schemeClr val="accent4">
                    <a:lumMod val="50000"/>
                  </a:schemeClr>
                </a:solidFill>
              </a:rPr>
              <a:t>The practical solutions that exist focus on managing peak electricity and gas usage, regionally and locally</a:t>
            </a:r>
          </a:p>
          <a:p>
            <a:pPr lvl="3"/>
            <a:r>
              <a:rPr lang="en-US" sz="1250" i="1" dirty="0"/>
              <a:t>Engage the demand side through forward-looking rate design, programmatic spending on demand management technologies and systems, and enabling a market for demand management services</a:t>
            </a:r>
          </a:p>
          <a:p>
            <a:pPr lvl="3"/>
            <a:r>
              <a:rPr lang="en-US" sz="1250" i="1" dirty="0"/>
              <a:t>Focus on increasing market-based pipeline and LNG delivery under cold winter conditions</a:t>
            </a:r>
          </a:p>
          <a:p>
            <a:pPr lvl="3"/>
            <a:r>
              <a:rPr lang="en-US" sz="1250" i="1" dirty="0"/>
              <a:t>Continue to proactively engage in distribution system planning to optimize available delivery capacity and minimize incremental infrastructure needs</a:t>
            </a:r>
          </a:p>
          <a:p>
            <a:pPr lvl="3"/>
            <a:r>
              <a:rPr lang="en-US" sz="1250" i="1" dirty="0"/>
              <a:t>Continuously evaluate policy mechanisms to balance costs and benefits, and ensure fair allocation of associated costs</a:t>
            </a:r>
          </a:p>
        </p:txBody>
      </p:sp>
    </p:spTree>
    <p:extLst>
      <p:ext uri="{BB962C8B-B14F-4D97-AF65-F5344CB8AC3E}">
        <p14:creationId xmlns:p14="http://schemas.microsoft.com/office/powerpoint/2010/main" val="4155510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2B1B11-7644-8038-A4DE-0EAC685BA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065952"/>
            <a:ext cx="10881360" cy="363048"/>
          </a:xfrm>
        </p:spPr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85CE58D-C04E-D7EC-729B-0D8A1409C514}"/>
              </a:ext>
            </a:extLst>
          </p:cNvPr>
          <p:cNvSpPr txBox="1"/>
          <p:nvPr/>
        </p:nvSpPr>
        <p:spPr>
          <a:xfrm>
            <a:off x="655320" y="3946303"/>
            <a:ext cx="4426857" cy="83099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lvl="0" indent="0">
              <a:spcBef>
                <a:spcPts val="300"/>
              </a:spcBef>
              <a:spcAft>
                <a:spcPts val="600"/>
              </a:spcAft>
              <a:buClr>
                <a:srgbClr val="003E7E"/>
              </a:buClr>
              <a:buFont typeface="Wingdings" pitchFamily="2" charset="2"/>
              <a:buNone/>
              <a:defRPr sz="1200" b="1">
                <a:solidFill>
                  <a:schemeClr val="tx2"/>
                </a:solidFill>
                <a:latin typeface="Arial" pitchFamily="34" charset="0"/>
              </a:defRPr>
            </a:lvl1pPr>
            <a:lvl2pPr marL="177800" lvl="1" indent="-169863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Wingdings" pitchFamily="2" charset="2"/>
              <a:buChar char="§"/>
              <a:defRPr sz="1200" baseline="0">
                <a:solidFill>
                  <a:schemeClr val="bg2"/>
                </a:solidFill>
                <a:latin typeface="Arial" pitchFamily="34" charset="0"/>
              </a:defRPr>
            </a:lvl2pPr>
            <a:lvl3pPr marL="457200" lvl="2" indent="-228600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Arial" pitchFamily="34" charset="0"/>
              <a:buChar char="̶"/>
              <a:defRPr sz="1200">
                <a:solidFill>
                  <a:schemeClr val="bg2"/>
                </a:solidFill>
                <a:latin typeface="Arial" pitchFamily="34" charset="0"/>
              </a:defRPr>
            </a:lvl3pPr>
            <a:lvl4pPr marL="635000" lvl="3" indent="-177800">
              <a:spcBef>
                <a:spcPts val="30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itchFamily="2" charset="2"/>
              <a:buChar char="§"/>
              <a:defRPr sz="1200">
                <a:solidFill>
                  <a:schemeClr val="bg2"/>
                </a:solidFill>
                <a:latin typeface="Arial" pitchFamily="34" charset="0"/>
              </a:defRPr>
            </a:lvl4pPr>
            <a:lvl5pPr marL="749300" lvl="4" indent="-109538">
              <a:spcBef>
                <a:spcPts val="300"/>
              </a:spcBef>
              <a:spcAft>
                <a:spcPts val="600"/>
              </a:spcAft>
              <a:buClr>
                <a:srgbClr val="003E7E"/>
              </a:buClr>
              <a:buSzPct val="90000"/>
              <a:buFont typeface="Wingdings" pitchFamily="2" charset="2"/>
              <a:buChar char="§"/>
              <a:defRPr sz="1050">
                <a:solidFill>
                  <a:schemeClr val="bg2"/>
                </a:solidFill>
                <a:latin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>
                <a:srgbClr val="003E7E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Paul Hibbard, Principal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(617) 425-8171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</a:b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</a:rPr>
              <a:t>phibbard@analysisgroup.com</a:t>
            </a:r>
          </a:p>
        </p:txBody>
      </p:sp>
    </p:spTree>
    <p:extLst>
      <p:ext uri="{BB962C8B-B14F-4D97-AF65-F5344CB8AC3E}">
        <p14:creationId xmlns:p14="http://schemas.microsoft.com/office/powerpoint/2010/main" val="32446667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6"/>
</p:tagLst>
</file>

<file path=ppt/theme/theme1.xml><?xml version="1.0" encoding="utf-8"?>
<a:theme xmlns:a="http://schemas.openxmlformats.org/drawingml/2006/main" name="1_AG Template 16x9">
  <a:themeElements>
    <a:clrScheme name="Custom 5">
      <a:dk1>
        <a:srgbClr val="000000"/>
      </a:dk1>
      <a:lt1>
        <a:srgbClr val="FFFFFF"/>
      </a:lt1>
      <a:dk2>
        <a:srgbClr val="8CA0AF"/>
      </a:dk2>
      <a:lt2>
        <a:srgbClr val="324B5A"/>
      </a:lt2>
      <a:accent1>
        <a:srgbClr val="00ACB4"/>
      </a:accent1>
      <a:accent2>
        <a:srgbClr val="A39161"/>
      </a:accent2>
      <a:accent3>
        <a:srgbClr val="306A74"/>
      </a:accent3>
      <a:accent4>
        <a:srgbClr val="FDB714"/>
      </a:accent4>
      <a:accent5>
        <a:srgbClr val="DB5648"/>
      </a:accent5>
      <a:accent6>
        <a:srgbClr val="A1CA64"/>
      </a:accent6>
      <a:hlink>
        <a:srgbClr val="000000"/>
      </a:hlink>
      <a:folHlink>
        <a:srgbClr val="7F7F7F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6350">
          <a:noFill/>
        </a:ln>
      </a:spPr>
      <a:bodyPr rtlCol="0" anchor="ctr"/>
      <a:lstStyle>
        <a:defPPr marL="228600" indent="-228600">
          <a:buClr>
            <a:schemeClr val="tx2"/>
          </a:buClr>
          <a:buSzPct val="120000"/>
          <a:buFont typeface="Wingdings" pitchFamily="2" charset="2"/>
          <a:buChar char="§"/>
          <a:defRPr sz="1200"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4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243D3278-E786-4971-AC61-E611D6464FFF}" vid="{3407C941-20AF-4E91-9A3D-7638CAAE6DA2}"/>
    </a:ext>
  </a:extLst>
</a:theme>
</file>

<file path=ppt/theme/theme2.xml><?xml version="1.0" encoding="utf-8"?>
<a:theme xmlns:a="http://schemas.openxmlformats.org/drawingml/2006/main" name="2_AG Co-brand Template 16x9">
  <a:themeElements>
    <a:clrScheme name="AG template">
      <a:dk1>
        <a:srgbClr val="000000"/>
      </a:dk1>
      <a:lt1>
        <a:srgbClr val="FFFFFF"/>
      </a:lt1>
      <a:dk2>
        <a:srgbClr val="8CA0AF"/>
      </a:dk2>
      <a:lt2>
        <a:srgbClr val="324B5A"/>
      </a:lt2>
      <a:accent1>
        <a:srgbClr val="00ACB4"/>
      </a:accent1>
      <a:accent2>
        <a:srgbClr val="A39161"/>
      </a:accent2>
      <a:accent3>
        <a:srgbClr val="306A74"/>
      </a:accent3>
      <a:accent4>
        <a:srgbClr val="FDB714"/>
      </a:accent4>
      <a:accent5>
        <a:srgbClr val="DB5648"/>
      </a:accent5>
      <a:accent6>
        <a:srgbClr val="A1CA64"/>
      </a:accent6>
      <a:hlink>
        <a:srgbClr val="206978"/>
      </a:hlink>
      <a:folHlink>
        <a:srgbClr val="D0D4D7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6350">
          <a:noFill/>
        </a:ln>
      </a:spPr>
      <a:bodyPr rtlCol="0" anchor="ctr"/>
      <a:lstStyle>
        <a:defPPr marL="228600" indent="-228600">
          <a:buClr>
            <a:schemeClr val="tx2"/>
          </a:buClr>
          <a:buSzPct val="120000"/>
          <a:buFont typeface="Wingdings" pitchFamily="2" charset="2"/>
          <a:buChar char="§"/>
          <a:defRPr sz="1200"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4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243D3278-E786-4971-AC61-E611D6464FFF}" vid="{679D335B-3776-4C6B-B9E4-7E3395FB14ED}"/>
    </a:ext>
  </a:extLst>
</a:theme>
</file>

<file path=ppt/theme/theme3.xml><?xml version="1.0" encoding="utf-8"?>
<a:theme xmlns:a="http://schemas.openxmlformats.org/drawingml/2006/main" name="Co-branded AG Template">
  <a:themeElements>
    <a:clrScheme name="AG">
      <a:dk1>
        <a:sysClr val="windowText" lastClr="000000"/>
      </a:dk1>
      <a:lt1>
        <a:sysClr val="window" lastClr="FFFFFF"/>
      </a:lt1>
      <a:dk2>
        <a:srgbClr val="003E7E"/>
      </a:dk2>
      <a:lt2>
        <a:srgbClr val="4D4D4D"/>
      </a:lt2>
      <a:accent1>
        <a:srgbClr val="AECBDA"/>
      </a:accent1>
      <a:accent2>
        <a:srgbClr val="CCCE60"/>
      </a:accent2>
      <a:accent3>
        <a:srgbClr val="B4522E"/>
      </a:accent3>
      <a:accent4>
        <a:srgbClr val="666666"/>
      </a:accent4>
      <a:accent5>
        <a:srgbClr val="D9D9D9"/>
      </a:accent5>
      <a:accent6>
        <a:srgbClr val="E6E6E6"/>
      </a:accent6>
      <a:hlink>
        <a:srgbClr val="B4522E"/>
      </a:hlink>
      <a:folHlink>
        <a:srgbClr val="B4522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>
            <a:lumMod val="60000"/>
            <a:lumOff val="40000"/>
          </a:schemeClr>
        </a:solidFill>
        <a:ln w="6350">
          <a:solidFill>
            <a:schemeClr val="accent4"/>
          </a:solidFill>
        </a:ln>
      </a:spPr>
      <a:bodyPr rtlCol="0" anchor="ctr"/>
      <a:lstStyle>
        <a:defPPr algn="ctr">
          <a:defRPr sz="1000"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400"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47A82E1CF7F342A9BC5A8DB68B6FB8" ma:contentTypeVersion="4" ma:contentTypeDescription="Create a new document." ma:contentTypeScope="" ma:versionID="fdbce72d66ca2584d153659d05a99dbd">
  <xsd:schema xmlns:xsd="http://www.w3.org/2001/XMLSchema" xmlns:xs="http://www.w3.org/2001/XMLSchema" xmlns:p="http://schemas.microsoft.com/office/2006/metadata/properties" xmlns:ns2="ece9e457-f04d-4c76-a2c9-517a9fe0988f" targetNamespace="http://schemas.microsoft.com/office/2006/metadata/properties" ma:root="true" ma:fieldsID="4285fb6f12a01cc286babbf1abb873cd" ns2:_="">
    <xsd:import namespace="ece9e457-f04d-4c76-a2c9-517a9fe09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9e457-f04d-4c76-a2c9-517a9fe09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��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CF04DE-3A06-4CFB-9C35-E905847481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e9e457-f04d-4c76-a2c9-517a9fe098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2BF09C-433D-4D60-9700-36281643BD6F}">
  <ds:schemaRefs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9D96BEE-6A02-4B70-B062-8D3ED2257A89}">
  <ds:schemaRefs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b7c95511-cffc-490f-a465-b8fab1ad0988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59a22911-0653-4a7e-a290-dd24dbada3e1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DC6F9B6E-2EBE-4AC0-802B-DA48F8ADE0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16x9 Template_AG</Template>
  <TotalTime>1732</TotalTime>
  <Words>1907</Words>
  <Application>Microsoft Office PowerPoint</Application>
  <PresentationFormat>Widescreen</PresentationFormat>
  <Paragraphs>200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 Display</vt:lpstr>
      <vt:lpstr>Arial</vt:lpstr>
      <vt:lpstr>Calibri</vt:lpstr>
      <vt:lpstr>Times New Roman</vt:lpstr>
      <vt:lpstr>Wingdings</vt:lpstr>
      <vt:lpstr>1_AG Template 16x9</vt:lpstr>
      <vt:lpstr>2_AG Co-brand Template 16x9</vt:lpstr>
      <vt:lpstr>Co-branded AG Template</vt:lpstr>
      <vt:lpstr>Affordability, Infrastructure, Climate, and Demand Growth </vt:lpstr>
      <vt:lpstr>Agenda</vt:lpstr>
      <vt:lpstr>Equilibrium: Reliability, Affordability, and Sustainability</vt:lpstr>
      <vt:lpstr>Fractures in the  Equilibrium</vt:lpstr>
      <vt:lpstr>Drivers of “energy affordability”* now</vt:lpstr>
      <vt:lpstr>Four Forces at Work:  Current and Potential</vt:lpstr>
      <vt:lpstr>Affordability = Natural Gas Prices</vt:lpstr>
      <vt:lpstr>Supply Chain Constraints and Cost Escalation</vt:lpstr>
      <vt:lpstr>Large Load and Electrification – in the Future … Maybe</vt:lpstr>
      <vt:lpstr>Potential Future Strains on Affordability</vt:lpstr>
      <vt:lpstr>What Solutions Are Available:  Supply and Demand</vt:lpstr>
      <vt:lpstr>What Solutions Are Available:  Infrastructure Planning, Development, and Cost Allocation</vt:lpstr>
      <vt:lpstr>Wrap Up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NYISO 2025-2029 ICAP Demand Curve Reset</dc:title>
  <dc:creator>Bissell, Garrett E</dc:creator>
  <cp:lastModifiedBy>Sarah Kubik</cp:lastModifiedBy>
  <cp:revision>26</cp:revision>
  <cp:lastPrinted>2024-01-04T19:40:23Z</cp:lastPrinted>
  <dcterms:created xsi:type="dcterms:W3CDTF">2022-10-19T19:09:03Z</dcterms:created>
  <dcterms:modified xsi:type="dcterms:W3CDTF">2026-09-09T18:38:38Z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>653;#PowerPoint|6ef518c9-a75d-4a41-b748-b6a832b8678b;#174;#template|2e65a2a9-9057-4189-b9fd-0981b84c752b;#136;#presentation|ae6fe715-e981-495b-8d5a-ea9ba1370600;#2064;#lap pack|9c9b2e02-a145-4075-8c29-638d45ddcb90</vt:lpwstr>
  </property>
  <property fmtid="{D5CDD505-2E9C-101B-9397-08002B2CF9AE}" pid="3" name="AGDepartment">
    <vt:lpwstr/>
  </property>
  <property fmtid="{D5CDD505-2E9C-101B-9397-08002B2CF9AE}" pid="4" name="AGOffice">
    <vt:lpwstr/>
  </property>
  <property fmtid="{D5CDD505-2E9C-101B-9397-08002B2CF9AE}" pid="5" name="SiteNavigation">
    <vt:lpwstr/>
  </property>
  <property fmtid="{D5CDD505-2E9C-101B-9397-08002B2CF9AE}" pid="6" name="Office2010EditCount">
    <vt:lpwstr>1</vt:lpwstr>
  </property>
  <property fmtid="{D5CDD505-2E9C-101B-9397-08002B2CF9AE}" pid="7" name="Office2003EditCount">
    <vt:lpwstr>0</vt:lpwstr>
  </property>
  <property fmtid="{D5CDD505-2E9C-101B-9397-08002B2CF9AE}" pid="8" name="LastEditedOfficeVersion">
    <vt:lpwstr>Office2010</vt:lpwstr>
  </property>
  <property fmtid="{D5CDD505-2E9C-101B-9397-08002B2CF9AE}" pid="9" name="Office2010WasSaved">
    <vt:lpwstr>1</vt:lpwstr>
  </property>
  <property fmtid="{D5CDD505-2E9C-101B-9397-08002B2CF9AE}" pid="10" name="MSIP_Label_5bf193d9-c1cf-45e0-8fa7-a9bc86b7f5dd_Enabled">
    <vt:lpwstr>true</vt:lpwstr>
  </property>
  <property fmtid="{D5CDD505-2E9C-101B-9397-08002B2CF9AE}" pid="11" name="MSIP_Label_5bf193d9-c1cf-45e0-8fa7-a9bc86b7f5dd_SetDate">
    <vt:lpwstr>2023-08-15T12:22:48Z</vt:lpwstr>
  </property>
  <property fmtid="{D5CDD505-2E9C-101B-9397-08002B2CF9AE}" pid="12" name="MSIP_Label_5bf193d9-c1cf-45e0-8fa7-a9bc86b7f5dd_Method">
    <vt:lpwstr>Privileged</vt:lpwstr>
  </property>
  <property fmtid="{D5CDD505-2E9C-101B-9397-08002B2CF9AE}" pid="13" name="MSIP_Label_5bf193d9-c1cf-45e0-8fa7-a9bc86b7f5dd_Name">
    <vt:lpwstr>NYISO Proprietary Information</vt:lpwstr>
  </property>
  <property fmtid="{D5CDD505-2E9C-101B-9397-08002B2CF9AE}" pid="14" name="MSIP_Label_5bf193d9-c1cf-45e0-8fa7-a9bc86b7f5dd_SiteId">
    <vt:lpwstr>7658602a-f7b9-4209-bc62-d2bfc30dea0d</vt:lpwstr>
  </property>
  <property fmtid="{D5CDD505-2E9C-101B-9397-08002B2CF9AE}" pid="15" name="MSIP_Label_5bf193d9-c1cf-45e0-8fa7-a9bc86b7f5dd_ActionId">
    <vt:lpwstr>1aaf3f94-af90-4c42-8a7e-1fdfc80d3de8</vt:lpwstr>
  </property>
  <property fmtid="{D5CDD505-2E9C-101B-9397-08002B2CF9AE}" pid="16" name="MSIP_Label_5bf193d9-c1cf-45e0-8fa7-a9bc86b7f5dd_ContentBits">
    <vt:lpwstr>0</vt:lpwstr>
  </property>
  <property fmtid="{D5CDD505-2E9C-101B-9397-08002B2CF9AE}" pid="17" name="_NewReviewCycle">
    <vt:lpwstr/>
  </property>
  <property fmtid="{D5CDD505-2E9C-101B-9397-08002B2CF9AE}" pid="18" name="MediaServiceImageTags">
    <vt:lpwstr/>
  </property>
  <property fmtid="{D5CDD505-2E9C-101B-9397-08002B2CF9AE}" pid="19" name="ContentTypeId">
    <vt:lpwstr>0x0101006047A82E1CF7F342A9BC5A8DB68B6FB8</vt:lpwstr>
  </property>
</Properties>
</file>