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543" r:id="rId3"/>
    <p:sldId id="571" r:id="rId4"/>
    <p:sldId id="257" r:id="rId5"/>
    <p:sldId id="259" r:id="rId6"/>
    <p:sldId id="261" r:id="rId7"/>
    <p:sldId id="258" r:id="rId8"/>
    <p:sldId id="591" r:id="rId9"/>
    <p:sldId id="263" r:id="rId10"/>
    <p:sldId id="260" r:id="rId11"/>
    <p:sldId id="262" r:id="rId12"/>
    <p:sldId id="572" r:id="rId13"/>
    <p:sldId id="573" r:id="rId14"/>
    <p:sldId id="574" r:id="rId15"/>
    <p:sldId id="576" r:id="rId16"/>
    <p:sldId id="575" r:id="rId17"/>
    <p:sldId id="597" r:id="rId18"/>
    <p:sldId id="599" r:id="rId19"/>
    <p:sldId id="598" r:id="rId20"/>
    <p:sldId id="577" r:id="rId21"/>
    <p:sldId id="264" r:id="rId22"/>
    <p:sldId id="578" r:id="rId23"/>
    <p:sldId id="596" r:id="rId24"/>
    <p:sldId id="592" r:id="rId25"/>
    <p:sldId id="58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707" autoAdjust="0"/>
  </p:normalViewPr>
  <p:slideViewPr>
    <p:cSldViewPr snapToGrid="0">
      <p:cViewPr varScale="1">
        <p:scale>
          <a:sx n="91" d="100"/>
          <a:sy n="91" d="100"/>
        </p:scale>
        <p:origin x="7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Montalbano" userId="c7ba6b1c-86d3-4f9f-9063-6fec0a4d3d43" providerId="ADAL" clId="{8C64B3CE-BEC8-4805-850A-02829ED17ADF}"/>
    <pc:docChg chg="undo custSel modSld">
      <pc:chgData name="Sarah Montalbano" userId="c7ba6b1c-86d3-4f9f-9063-6fec0a4d3d43" providerId="ADAL" clId="{8C64B3CE-BEC8-4805-850A-02829ED17ADF}" dt="2026-08-18T16:00:47.036" v="20" actId="6549"/>
      <pc:docMkLst>
        <pc:docMk/>
      </pc:docMkLst>
      <pc:sldChg chg="modNotesTx">
        <pc:chgData name="Sarah Montalbano" userId="c7ba6b1c-86d3-4f9f-9063-6fec0a4d3d43" providerId="ADAL" clId="{8C64B3CE-BEC8-4805-850A-02829ED17ADF}" dt="2026-08-18T15:59:39.931" v="0" actId="6549"/>
        <pc:sldMkLst>
          <pc:docMk/>
          <pc:sldMk cId="1718747964" sldId="256"/>
        </pc:sldMkLst>
      </pc:sldChg>
      <pc:sldChg chg="modNotesTx">
        <pc:chgData name="Sarah Montalbano" userId="c7ba6b1c-86d3-4f9f-9063-6fec0a4d3d43" providerId="ADAL" clId="{8C64B3CE-BEC8-4805-850A-02829ED17ADF}" dt="2026-08-18T15:59:50.852" v="5" actId="6549"/>
        <pc:sldMkLst>
          <pc:docMk/>
          <pc:sldMk cId="2739026603" sldId="257"/>
        </pc:sldMkLst>
      </pc:sldChg>
      <pc:sldChg chg="modNotesTx">
        <pc:chgData name="Sarah Montalbano" userId="c7ba6b1c-86d3-4f9f-9063-6fec0a4d3d43" providerId="ADAL" clId="{8C64B3CE-BEC8-4805-850A-02829ED17ADF}" dt="2026-08-18T16:00:05.330" v="8" actId="6549"/>
        <pc:sldMkLst>
          <pc:docMk/>
          <pc:sldMk cId="2326245838" sldId="258"/>
        </pc:sldMkLst>
      </pc:sldChg>
      <pc:sldChg chg="modNotesTx">
        <pc:chgData name="Sarah Montalbano" userId="c7ba6b1c-86d3-4f9f-9063-6fec0a4d3d43" providerId="ADAL" clId="{8C64B3CE-BEC8-4805-850A-02829ED17ADF}" dt="2026-08-18T15:59:53.538" v="6" actId="6549"/>
        <pc:sldMkLst>
          <pc:docMk/>
          <pc:sldMk cId="1069243045" sldId="259"/>
        </pc:sldMkLst>
      </pc:sldChg>
      <pc:sldChg chg="modNotesTx">
        <pc:chgData name="Sarah Montalbano" userId="c7ba6b1c-86d3-4f9f-9063-6fec0a4d3d43" providerId="ADAL" clId="{8C64B3CE-BEC8-4805-850A-02829ED17ADF}" dt="2026-08-18T16:00:12.990" v="11" actId="6549"/>
        <pc:sldMkLst>
          <pc:docMk/>
          <pc:sldMk cId="2483010290" sldId="260"/>
        </pc:sldMkLst>
      </pc:sldChg>
      <pc:sldChg chg="modNotesTx">
        <pc:chgData name="Sarah Montalbano" userId="c7ba6b1c-86d3-4f9f-9063-6fec0a4d3d43" providerId="ADAL" clId="{8C64B3CE-BEC8-4805-850A-02829ED17ADF}" dt="2026-08-18T15:59:56.727" v="7" actId="6549"/>
        <pc:sldMkLst>
          <pc:docMk/>
          <pc:sldMk cId="2787048639" sldId="261"/>
        </pc:sldMkLst>
      </pc:sldChg>
      <pc:sldChg chg="modNotesTx">
        <pc:chgData name="Sarah Montalbano" userId="c7ba6b1c-86d3-4f9f-9063-6fec0a4d3d43" providerId="ADAL" clId="{8C64B3CE-BEC8-4805-850A-02829ED17ADF}" dt="2026-08-18T16:00:15.188" v="12" actId="6549"/>
        <pc:sldMkLst>
          <pc:docMk/>
          <pc:sldMk cId="878823636" sldId="262"/>
        </pc:sldMkLst>
      </pc:sldChg>
      <pc:sldChg chg="modNotesTx">
        <pc:chgData name="Sarah Montalbano" userId="c7ba6b1c-86d3-4f9f-9063-6fec0a4d3d43" providerId="ADAL" clId="{8C64B3CE-BEC8-4805-850A-02829ED17ADF}" dt="2026-08-18T16:00:10.274" v="10" actId="20577"/>
        <pc:sldMkLst>
          <pc:docMk/>
          <pc:sldMk cId="4228187541" sldId="263"/>
        </pc:sldMkLst>
      </pc:sldChg>
      <pc:sldChg chg="modNotesTx">
        <pc:chgData name="Sarah Montalbano" userId="c7ba6b1c-86d3-4f9f-9063-6fec0a4d3d43" providerId="ADAL" clId="{8C64B3CE-BEC8-4805-850A-02829ED17ADF}" dt="2026-08-18T15:59:45.699" v="3" actId="20577"/>
        <pc:sldMkLst>
          <pc:docMk/>
          <pc:sldMk cId="1946602707" sldId="543"/>
        </pc:sldMkLst>
      </pc:sldChg>
      <pc:sldChg chg="modNotesTx">
        <pc:chgData name="Sarah Montalbano" userId="c7ba6b1c-86d3-4f9f-9063-6fec0a4d3d43" providerId="ADAL" clId="{8C64B3CE-BEC8-4805-850A-02829ED17ADF}" dt="2026-08-18T15:59:47.503" v="4" actId="6549"/>
        <pc:sldMkLst>
          <pc:docMk/>
          <pc:sldMk cId="470456003" sldId="571"/>
        </pc:sldMkLst>
      </pc:sldChg>
      <pc:sldChg chg="modNotesTx">
        <pc:chgData name="Sarah Montalbano" userId="c7ba6b1c-86d3-4f9f-9063-6fec0a4d3d43" providerId="ADAL" clId="{8C64B3CE-BEC8-4805-850A-02829ED17ADF}" dt="2026-08-18T16:00:17.875" v="13" actId="6549"/>
        <pc:sldMkLst>
          <pc:docMk/>
          <pc:sldMk cId="2151078373" sldId="572"/>
        </pc:sldMkLst>
      </pc:sldChg>
      <pc:sldChg chg="modNotesTx">
        <pc:chgData name="Sarah Montalbano" userId="c7ba6b1c-86d3-4f9f-9063-6fec0a4d3d43" providerId="ADAL" clId="{8C64B3CE-BEC8-4805-850A-02829ED17ADF}" dt="2026-08-18T16:00:20.396" v="14" actId="6549"/>
        <pc:sldMkLst>
          <pc:docMk/>
          <pc:sldMk cId="1845318805" sldId="573"/>
        </pc:sldMkLst>
      </pc:sldChg>
      <pc:sldChg chg="modNotesTx">
        <pc:chgData name="Sarah Montalbano" userId="c7ba6b1c-86d3-4f9f-9063-6fec0a4d3d43" providerId="ADAL" clId="{8C64B3CE-BEC8-4805-850A-02829ED17ADF}" dt="2026-08-18T16:00:22.747" v="15" actId="6549"/>
        <pc:sldMkLst>
          <pc:docMk/>
          <pc:sldMk cId="1208850281" sldId="574"/>
        </pc:sldMkLst>
      </pc:sldChg>
      <pc:sldChg chg="modNotesTx">
        <pc:chgData name="Sarah Montalbano" userId="c7ba6b1c-86d3-4f9f-9063-6fec0a4d3d43" providerId="ADAL" clId="{8C64B3CE-BEC8-4805-850A-02829ED17ADF}" dt="2026-08-18T16:00:28.248" v="16" actId="6549"/>
        <pc:sldMkLst>
          <pc:docMk/>
          <pc:sldMk cId="823221259" sldId="576"/>
        </pc:sldMkLst>
      </pc:sldChg>
      <pc:sldChg chg="modNotesTx">
        <pc:chgData name="Sarah Montalbano" userId="c7ba6b1c-86d3-4f9f-9063-6fec0a4d3d43" providerId="ADAL" clId="{8C64B3CE-BEC8-4805-850A-02829ED17ADF}" dt="2026-08-18T16:00:37.030" v="18" actId="6549"/>
        <pc:sldMkLst>
          <pc:docMk/>
          <pc:sldMk cId="1836022668" sldId="577"/>
        </pc:sldMkLst>
      </pc:sldChg>
      <pc:sldChg chg="modNotesTx">
        <pc:chgData name="Sarah Montalbano" userId="c7ba6b1c-86d3-4f9f-9063-6fec0a4d3d43" providerId="ADAL" clId="{8C64B3CE-BEC8-4805-850A-02829ED17ADF}" dt="2026-08-18T16:00:40.622" v="19" actId="6549"/>
        <pc:sldMkLst>
          <pc:docMk/>
          <pc:sldMk cId="2312898817" sldId="578"/>
        </pc:sldMkLst>
      </pc:sldChg>
      <pc:sldChg chg="modNotesTx">
        <pc:chgData name="Sarah Montalbano" userId="c7ba6b1c-86d3-4f9f-9063-6fec0a4d3d43" providerId="ADAL" clId="{8C64B3CE-BEC8-4805-850A-02829ED17ADF}" dt="2026-08-18T16:00:07.880" v="9" actId="6549"/>
        <pc:sldMkLst>
          <pc:docMk/>
          <pc:sldMk cId="1708551787" sldId="591"/>
        </pc:sldMkLst>
      </pc:sldChg>
      <pc:sldChg chg="modNotesTx">
        <pc:chgData name="Sarah Montalbano" userId="c7ba6b1c-86d3-4f9f-9063-6fec0a4d3d43" providerId="ADAL" clId="{8C64B3CE-BEC8-4805-850A-02829ED17ADF}" dt="2026-08-18T16:00:47.036" v="20" actId="6549"/>
        <pc:sldMkLst>
          <pc:docMk/>
          <pc:sldMk cId="1708551787" sldId="592"/>
        </pc:sldMkLst>
      </pc:sldChg>
      <pc:sldChg chg="modNotesTx">
        <pc:chgData name="Sarah Montalbano" userId="c7ba6b1c-86d3-4f9f-9063-6fec0a4d3d43" providerId="ADAL" clId="{8C64B3CE-BEC8-4805-850A-02829ED17ADF}" dt="2026-08-18T16:00:32.484" v="17" actId="6549"/>
        <pc:sldMkLst>
          <pc:docMk/>
          <pc:sldMk cId="1708551787" sldId="59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223D7F-357F-4661-A2FF-7C236A7DD801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43A6B-B707-49C0-A06F-AE0294F6F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80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43A6B-B707-49C0-A06F-AE0294F6F4E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13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43A6B-B707-49C0-A06F-AE0294F6F4E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749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226C-58C3-9D0D-CBEA-587A970B5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80603B-F63B-A1F9-F60B-8E5220AE5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6965C-B7AA-D563-F79F-40A905C40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4AE38-638F-441C-A121-6A15DB132567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95E73-8A04-4FBF-AD2A-B61330F56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5E434-3B5B-6EF8-B729-B3D7018F7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F7F3-658C-4CE8-BC30-A909D0DDC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996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E59EF-B367-34C9-6EC4-4A9D135DF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7259C-E80A-F744-5F63-4FCAF3130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74734-1B77-560C-9CB1-2D97BF483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4AE38-638F-441C-A121-6A15DB132567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FB964-4896-98A5-AF01-63198AA23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B7B64-5B56-15FB-731F-F774A71DE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F7F3-658C-4CE8-BC30-A909D0DDC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249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8839A-DF0F-7CE6-37B0-D95781216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F213DF-AE6E-265B-B205-084627C3B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60016-5006-488C-78D7-19844B452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4AE38-638F-441C-A121-6A15DB132567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E522E-CADA-AE79-B18B-471C280E2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62103-9D82-6480-79C1-9CB204646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F7F3-658C-4CE8-BC30-A909D0DDC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89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67FD3-B8F8-D0DB-9C13-5F3154B0B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7D85B-42B1-DD65-9BC0-0E3ECB2734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DC728F-41DE-641D-E2EE-E8E53BD8B2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11BBD9-F54E-0068-C544-8DBED824A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4AE38-638F-441C-A121-6A15DB132567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D32CBD-F440-2E42-03A8-56172414E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43C2B7-70A8-5E13-F721-7E3D5FF56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F7F3-658C-4CE8-BC30-A909D0DDC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018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6AB9D-0E50-ED62-4F19-A7C9AB597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16ED7C-9B25-E7E6-F122-5673257E6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8043D-D40C-79B5-BE34-87195FEFD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127C03-01D9-4168-1E92-EE0A8138A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10C4E2-D0D5-12FB-044B-6434793F4E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955B8E-A68E-A629-6C37-CC6C9775B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4AE38-638F-441C-A121-6A15DB132567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FA8F16-716E-F9E2-5368-FB33E0600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DF80CD-599A-835F-8F2D-20B4CA3B9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F7F3-658C-4CE8-BC30-A909D0DDC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21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3F72F-407A-2EAB-5049-8E31050D3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03F391-5266-0495-DD68-17422F966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4AE38-638F-441C-A121-6A15DB132567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78BCB2-2A02-4274-AEBE-111D310F7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FCD123-8628-3DB4-BB02-F2B98AAAC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F7F3-658C-4CE8-BC30-A909D0DDC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557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F9E366-EEFD-4334-0178-2716A95E8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4AE38-638F-441C-A121-6A15DB132567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5AB36E-9DF5-8755-25B1-408C526E3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6829AD-0997-924C-F718-E5F5A9F97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F7F3-658C-4CE8-BC30-A909D0DDC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09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87600-52D3-EDA5-A3E1-2BEFF0D2E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C8919-6C9C-0105-E59A-BD2154DD2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A2C34-B923-01C6-E4AC-C07CAEB96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CF4DE9-964D-92A2-4B72-9837F535D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4AE38-638F-441C-A121-6A15DB132567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63F0E4-EEEF-B02F-3C8E-3B1485897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A9375A-B6FF-7889-340C-EE12E1F60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F7F3-658C-4CE8-BC30-A909D0DDC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342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182DA-3368-39CB-E1F8-14D0ADBB6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0E34E8-888D-52F5-0A3D-555DAF5E9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C8652-9F0D-61D9-C81B-62939F52A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498434-B188-6DA0-D979-AE6977F98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4AE38-638F-441C-A121-6A15DB132567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659306-D74F-3685-1E35-D916040B3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B6554E-11FB-3F81-1336-43D74DD4E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F7F3-658C-4CE8-BC30-A909D0DDC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21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59527-35D2-A6F7-A9D5-87D9F19B7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486C99-5E28-D485-7B7E-2725A62FE0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67DF7-8B68-1105-02D2-DB34D6AF0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4AE38-638F-441C-A121-6A15DB132567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922F4-E8E5-2BCC-FF3B-C8D786DE9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B1770-9B33-B18C-16E9-354407B60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F7F3-658C-4CE8-BC30-A909D0DDC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94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05A01C-5CCD-93A1-E322-730F8EAA7E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A6014D-C97A-09CA-7A61-0F2C4D12CF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33CBD-FCD8-5853-C974-7791C25CE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4AE38-638F-441C-A121-6A15DB132567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A78F9-080E-8A29-D6A1-0211DC965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398A2-30EF-FF49-E66A-841837BC5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EF7F3-658C-4CE8-BC30-A909D0DDC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712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EFF2AE-3EF3-99BB-E161-AA399A537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33B81-311C-AB28-A3CA-E8171C695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0290C-D68B-8918-DE60-90F8B9C12A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24AE38-638F-441C-A121-6A15DB132567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2BC69-EB1B-ABFE-AE6E-126396A718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EFD01-2875-C000-E79D-D13EF54624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1EF7F3-658C-4CE8-BC30-A909D0DDC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8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oenergy.org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s://www.aoenergy.org/work/total-system-cost-wind-and-solar-new-england/" TargetMode="External"/><Relationship Id="rId4" Type="http://schemas.openxmlformats.org/officeDocument/2006/relationships/hyperlink" Target="mailto:sarah@aoenergy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9D5A6-509A-FB9A-56B7-0D779B3C66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066546"/>
            <a:ext cx="9436925" cy="166052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Alternatives to New England’s Energy Affordability Crisis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68293B-2944-D0B9-34DE-BD74E3A47B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87813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Northeast Public Power Association Annual Conference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August 18, 2026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Sarah Montalbano, Energy Policy Analyst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Always On Energy Research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BF29E1-C62E-FF04-F940-E54A03D1AB3D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logo for a company&#10;&#10;Description automatically generated">
            <a:extLst>
              <a:ext uri="{FF2B5EF4-FFF2-40B4-BE49-F238E27FC236}">
                <a16:creationId xmlns:a16="http://schemas.microsoft.com/office/drawing/2014/main" id="{276D45C2-D78D-B4B3-8722-5214E11042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47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33102A4-F3D1-2F97-2687-EBDEC20D7C74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12DFF0-7E2F-4C8E-B252-47C2DA6A5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19" y="517089"/>
            <a:ext cx="4707671" cy="630762"/>
          </a:xfrm>
        </p:spPr>
        <p:txBody>
          <a:bodyPr anchor="b">
            <a:no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7981A-1D87-4728-89BB-95C760C19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61" y="1954529"/>
            <a:ext cx="6187188" cy="3451197"/>
          </a:xfrm>
        </p:spPr>
        <p:txBody>
          <a:bodyPr>
            <a:noAutofit/>
          </a:bodyPr>
          <a:lstStyle/>
          <a:p>
            <a:r>
              <a:rPr lang="en-US" sz="2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 am an energy policy analyst at Always On Energy Research, where I research and write about energy and natural resources issues.</a:t>
            </a:r>
          </a:p>
          <a:p>
            <a:r>
              <a:rPr lang="en-US" sz="2200" b="0" dirty="0"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en-US" sz="2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writings have appeared in The Wall Street Journal, The Washington Post, National Review, the New York Post, and more.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 graduated with a B.S. in computer science from Montana State University.</a:t>
            </a:r>
          </a:p>
          <a:p>
            <a:r>
              <a:rPr lang="en-US" sz="2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 grew up in Wasilla, Alaska, and my first summer job out of high school was doing PR for one of the electric cooperatives up there!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logo with white text&#10;&#10;Description automatically generated">
            <a:extLst>
              <a:ext uri="{FF2B5EF4-FFF2-40B4-BE49-F238E27FC236}">
                <a16:creationId xmlns:a16="http://schemas.microsoft.com/office/drawing/2014/main" id="{6E093F29-854B-894A-3F65-AC139A0F4F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03" y="6056671"/>
            <a:ext cx="1309578" cy="80132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4D1BB4F-5625-5F99-F4FC-BD429B8A7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24688" y="1690688"/>
            <a:ext cx="5167312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logo with white text&#10;&#10;Description automatically generated">
            <a:extLst>
              <a:ext uri="{FF2B5EF4-FFF2-40B4-BE49-F238E27FC236}">
                <a16:creationId xmlns:a16="http://schemas.microsoft.com/office/drawing/2014/main" id="{C5C454ED-4B10-BEE5-8F6F-7AE215127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840" y="5665598"/>
            <a:ext cx="1986018" cy="1215242"/>
          </a:xfrm>
          <a:prstGeom prst="rect">
            <a:avLst/>
          </a:prstGeom>
        </p:spPr>
      </p:pic>
      <p:pic>
        <p:nvPicPr>
          <p:cNvPr id="8" name="Picture 7" descr="A logo for a company&#10;&#10;Description automatically generated">
            <a:extLst>
              <a:ext uri="{FF2B5EF4-FFF2-40B4-BE49-F238E27FC236}">
                <a16:creationId xmlns:a16="http://schemas.microsoft.com/office/drawing/2014/main" id="{E49D8292-AF3E-3458-893D-19E0C060FFF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602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2B9CF96-0438-2978-2E61-8E701AF39C7C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487F11-C380-44BD-A02D-5BF38184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109" y="365125"/>
            <a:ext cx="10792691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Always On Energy Research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66946-7C21-0A75-0266-D95466711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" y="1861185"/>
            <a:ext cx="5735320" cy="4195486"/>
          </a:xfrm>
        </p:spPr>
        <p:txBody>
          <a:bodyPr>
            <a:normAutofit fontScale="92500" lnSpcReduction="20000"/>
          </a:bodyPr>
          <a:lstStyle/>
          <a:p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A 501c(3) founded in May of 2024.</a:t>
            </a:r>
          </a:p>
          <a:p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Always On Energy Research believes all Americans deserve access to reliable, affordable energy.</a:t>
            </a:r>
          </a:p>
          <a:p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Our modeling brings quality data to policy debates that are sorely lacking it. </a:t>
            </a:r>
          </a:p>
          <a:p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We assess the reliability and financial implications of federal and state policies and work with decision-makers to enact common-sense energy reforms.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Our clients include state agencies, industry stakeholders, hedge funds, and public policy organizations throughout the United States.</a:t>
            </a:r>
          </a:p>
          <a:p>
            <a:endParaRPr lang="en-US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31EED3D-4DB4-D48F-55A2-7F4B82FA1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480" y="2159059"/>
            <a:ext cx="5735320" cy="389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logo for a company&#10;&#10;Description automatically generated">
            <a:extLst>
              <a:ext uri="{FF2B5EF4-FFF2-40B4-BE49-F238E27FC236}">
                <a16:creationId xmlns:a16="http://schemas.microsoft.com/office/drawing/2014/main" id="{AA3F7E63-AC18-FDD5-C69C-915CF57536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456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0F2E10C-5C4C-C330-3E07-0F267B16C779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176B57-106D-35E1-FF06-F9DADC059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365125"/>
            <a:ext cx="11515725" cy="1325563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Takeaway: Natural Gas and Nuclear are Much More Affordable than Wind, Solar, and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DCB47-E671-C812-8C9A-7648974DA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981200"/>
            <a:ext cx="5476875" cy="432435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Our report calculated the cost and reliability implications of decarbonizing the electricity sector and “electrifying everything” in New England under four scenarios.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Relying on nuclear and natural gas will save the region hundreds of billions of dollars through 2050 compared to the renewable scenario and prevent rolling blackouts.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logo for a company&#10;&#10;Description automatically generated">
            <a:extLst>
              <a:ext uri="{FF2B5EF4-FFF2-40B4-BE49-F238E27FC236}">
                <a16:creationId xmlns:a16="http://schemas.microsoft.com/office/drawing/2014/main" id="{3C80C3C0-89F5-C3A1-ECE0-9E39F58A0C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DAF53FC-49CA-99BE-B66C-FF357E49E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275" y="1730375"/>
            <a:ext cx="62388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026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254D8-1604-3E09-156A-72BD10368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C55FF0-AAA0-86BB-8BED-28FE3E92CCDD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647255-4C2D-8844-E42E-E2A58C1CF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England’s Current Energy Mix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24DAD-5128-85B4-4E5E-BA76B08BC26C}"/>
              </a:ext>
            </a:extLst>
          </p:cNvPr>
          <p:cNvSpPr txBox="1">
            <a:spLocks/>
          </p:cNvSpPr>
          <p:nvPr/>
        </p:nvSpPr>
        <p:spPr>
          <a:xfrm>
            <a:off x="200025" y="2429033"/>
            <a:ext cx="2970687" cy="37479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August 15, 2026, 7 p.m.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ISO-NE was dependent upon natural gas (58%) and nuclear (21%).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Hydro (11%) and smaller shares of renewables (6%) and imports</a:t>
            </a:r>
          </a:p>
        </p:txBody>
      </p:sp>
      <p:pic>
        <p:nvPicPr>
          <p:cNvPr id="8" name="Picture 7" descr="A logo for a company&#10;&#10;Description automatically generated">
            <a:extLst>
              <a:ext uri="{FF2B5EF4-FFF2-40B4-BE49-F238E27FC236}">
                <a16:creationId xmlns:a16="http://schemas.microsoft.com/office/drawing/2014/main" id="{B781C8C1-AF69-726F-61DA-C539CF1857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75137C-0891-7EDA-377C-256D28C10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0181" y="1794556"/>
            <a:ext cx="8716815" cy="489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43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EB38A-7644-798D-C81C-21DF11844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53A1D69-3370-E28F-C705-38CB610AB042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96BFD5-5B44-67AC-2E72-9331F6D79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England’s Current Energy Mix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558C9-A8BA-0F68-06DE-ADA08544A06E}"/>
              </a:ext>
            </a:extLst>
          </p:cNvPr>
          <p:cNvSpPr txBox="1">
            <a:spLocks/>
          </p:cNvSpPr>
          <p:nvPr/>
        </p:nvSpPr>
        <p:spPr>
          <a:xfrm>
            <a:off x="200026" y="2238375"/>
            <a:ext cx="4110718" cy="39385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August 15, 7 p.m.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30 percent was wind. The ISO does not break down onshore vs offshore.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About 62 percent was burning trash or wood.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Only 6 percent solar as sunset approached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logo for a company&#10;&#10;Description automatically generated">
            <a:extLst>
              <a:ext uri="{FF2B5EF4-FFF2-40B4-BE49-F238E27FC236}">
                <a16:creationId xmlns:a16="http://schemas.microsoft.com/office/drawing/2014/main" id="{19F2C534-A0D0-E5DA-7164-4AE23D0EB6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9EFFA7-7139-0159-A865-0B7805AED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4420" y="2026261"/>
            <a:ext cx="7767554" cy="436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48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B43053-A2CD-77AB-B917-379ECC23D124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7C0E9D-053C-189D-5BA6-03AE93D94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New England’s 2024 Energy Mix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3FDCB45-B255-13E9-AB09-B58905267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4326" y="1690688"/>
            <a:ext cx="4677428" cy="4667901"/>
          </a:xfrm>
          <a:prstGeom prst="rect">
            <a:avLst/>
          </a:prstGeo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B47BCDB3-F5FC-DBBE-7824-5DE614E12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50" y="2055813"/>
            <a:ext cx="5762625" cy="4351338"/>
          </a:xfrm>
        </p:spPr>
        <p:txBody>
          <a:bodyPr/>
          <a:lstStyle/>
          <a:p>
            <a:r>
              <a:rPr lang="en-US" dirty="0"/>
              <a:t>In 2024, the region’s electricity came from:</a:t>
            </a:r>
          </a:p>
          <a:p>
            <a:pPr lvl="1"/>
            <a:r>
              <a:rPr lang="en-US" dirty="0"/>
              <a:t>Natural gas 50%, </a:t>
            </a:r>
          </a:p>
          <a:p>
            <a:pPr lvl="1"/>
            <a:r>
              <a:rPr lang="en-US" dirty="0"/>
              <a:t>Nuclear 22%,</a:t>
            </a:r>
          </a:p>
          <a:p>
            <a:pPr lvl="1"/>
            <a:r>
              <a:rPr lang="en-US" dirty="0"/>
              <a:t>Imports 9%,</a:t>
            </a:r>
          </a:p>
          <a:p>
            <a:pPr lvl="1"/>
            <a:r>
              <a:rPr lang="en-US" dirty="0"/>
              <a:t>Hydro 7%,</a:t>
            </a:r>
          </a:p>
          <a:p>
            <a:pPr lvl="1"/>
            <a:r>
              <a:rPr lang="en-US" dirty="0"/>
              <a:t>Other 5%</a:t>
            </a:r>
          </a:p>
          <a:p>
            <a:pPr lvl="1"/>
            <a:r>
              <a:rPr lang="en-US" dirty="0"/>
              <a:t>Wind 3%</a:t>
            </a:r>
          </a:p>
          <a:p>
            <a:pPr lvl="1"/>
            <a:r>
              <a:rPr lang="en-US" dirty="0"/>
              <a:t>Solar 4%</a:t>
            </a:r>
          </a:p>
        </p:txBody>
      </p:sp>
      <p:pic>
        <p:nvPicPr>
          <p:cNvPr id="19" name="Picture 18" descr="A logo for a company&#10;&#10;Description automatically generated">
            <a:extLst>
              <a:ext uri="{FF2B5EF4-FFF2-40B4-BE49-F238E27FC236}">
                <a16:creationId xmlns:a16="http://schemas.microsoft.com/office/drawing/2014/main" id="{61A2C0F5-F6C2-5FA6-973C-9D3A6FEB71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245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672F7-346C-9C02-1445-8718F095E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5E0CF-19EB-40B8-891E-D2FE1935D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State policy commitments put cost pressure on utilities</a:t>
            </a:r>
          </a:p>
          <a:p>
            <a:r>
              <a:rPr lang="en-US" b="1" dirty="0"/>
              <a:t>Connecticut</a:t>
            </a:r>
            <a:r>
              <a:rPr lang="en-US" dirty="0"/>
              <a:t>: 45% reductions by 2030, 100% carbon free by 2040</a:t>
            </a:r>
          </a:p>
          <a:p>
            <a:r>
              <a:rPr lang="en-US" b="1" dirty="0"/>
              <a:t>Maine: </a:t>
            </a:r>
            <a:r>
              <a:rPr lang="en-US" dirty="0"/>
              <a:t>80% by 2030, 100% renewable by 2050; plus, emissions reduction standards</a:t>
            </a:r>
          </a:p>
          <a:p>
            <a:r>
              <a:rPr lang="en-US" b="1" dirty="0"/>
              <a:t>Massachusetts</a:t>
            </a:r>
            <a:r>
              <a:rPr lang="en-US" dirty="0"/>
              <a:t>: 50% reductions by 2030, 75% by 2040, and net-zero by 2050</a:t>
            </a:r>
          </a:p>
          <a:p>
            <a:r>
              <a:rPr lang="en-US" b="1" dirty="0"/>
              <a:t>Rhode Island</a:t>
            </a:r>
            <a:r>
              <a:rPr lang="en-US" dirty="0"/>
              <a:t>: 100% renewables by 2033, most aggressive</a:t>
            </a:r>
          </a:p>
          <a:p>
            <a:r>
              <a:rPr lang="en-US" b="1" dirty="0"/>
              <a:t>Vermont</a:t>
            </a:r>
            <a:r>
              <a:rPr lang="en-US" dirty="0"/>
              <a:t>: 100% renewables by 2030 for GMP, 2035 for others </a:t>
            </a:r>
            <a:endParaRPr lang="en-US" b="1" dirty="0"/>
          </a:p>
          <a:p>
            <a:r>
              <a:rPr lang="en-US" b="1" dirty="0"/>
              <a:t>New Hampshire</a:t>
            </a:r>
            <a:r>
              <a:rPr lang="en-US" dirty="0"/>
              <a:t> holds the most modest RPS, at 25.2% by 2025</a:t>
            </a:r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5257B0-D67C-8C8B-653D-4C825BA86D7A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DA9D352-B84C-6D1D-E3BB-701273DB5350}"/>
              </a:ext>
            </a:extLst>
          </p:cNvPr>
          <p:cNvSpPr txBox="1">
            <a:spLocks/>
          </p:cNvSpPr>
          <p:nvPr/>
        </p:nvSpPr>
        <p:spPr>
          <a:xfrm>
            <a:off x="352425" y="365125"/>
            <a:ext cx="115157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State Policies Challenging ISO-NE</a:t>
            </a:r>
          </a:p>
        </p:txBody>
      </p:sp>
    </p:spTree>
    <p:extLst>
      <p:ext uri="{BB962C8B-B14F-4D97-AF65-F5344CB8AC3E}">
        <p14:creationId xmlns:p14="http://schemas.microsoft.com/office/powerpoint/2010/main" val="1708551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E33339-1C96-0AF9-3921-3D3D1A9EC00A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9BE981-F472-B056-4EBA-4B63486B9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9" y="365125"/>
            <a:ext cx="11744325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Electrifying Everything is the Main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07C3D-64F0-83B8-060E-3E5CC0A31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2200275"/>
            <a:ext cx="5000625" cy="3976688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Our research across the country has found that decarbonizing the electricity sector with wind, solar, and storage is always expensive and challenging to reliability.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But attempting to electrify everything is an even larger challenge.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D39D85-F057-0A26-327A-1BDBAC484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425" y="1690688"/>
            <a:ext cx="4905375" cy="5006866"/>
          </a:xfrm>
          <a:prstGeom prst="rect">
            <a:avLst/>
          </a:prstGeom>
        </p:spPr>
      </p:pic>
      <p:pic>
        <p:nvPicPr>
          <p:cNvPr id="7" name="Picture 6" descr="A logo for a company&#10;&#10;Description automatically generated">
            <a:extLst>
              <a:ext uri="{FF2B5EF4-FFF2-40B4-BE49-F238E27FC236}">
                <a16:creationId xmlns:a16="http://schemas.microsoft.com/office/drawing/2014/main" id="{49344E89-45AA-E03F-61B7-36A8068519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87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6A533-FC20-4193-6853-92E569CAE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61D091-0818-971A-9C2C-CA000735F0C4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F166DA-E4D5-8D16-5007-AFB7A697A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Scenarios for the Energy Future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4FA885-F341-31CA-F1B0-B1D99F3EC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25" y="1848969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Our report calculated the cost and reliability implications of “electrifying everything” in New England under four scenarios.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 Renewable scenario: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This scenario attempts to meet rising demand using onshore wind, offshore wind, solar, battery storage, and existing nuclear and natural gas facilities.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Nuclear scenario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This scenario uses existing gas and builds new natural gas and nuclear plants to meet demand, with nuclear accounting for 90 percent of the electricity mix by 2050.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Natural Gas scenario: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This scenario adds new natural gas plants and pipelines to meet rising demand, with gas accounting for 83 percent of generation in 2050 and existing nuclear accounting for 12 percent.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Happy Medium: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This scenario adds nuclear and natural gas capacity, resulting in 47 percent nuclear, 47 percent natural gas, and 3 percent each of hydro and “other” in 2050.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logo for a company&#10;&#10;Description automatically generated">
            <a:extLst>
              <a:ext uri="{FF2B5EF4-FFF2-40B4-BE49-F238E27FC236}">
                <a16:creationId xmlns:a16="http://schemas.microsoft.com/office/drawing/2014/main" id="{3AA071C7-5000-398F-459E-A7F5AB69A4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010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06E3C-7E26-1566-7C2C-C2F541CCF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95DBD-B098-2556-73D2-A2F4F255E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333" y="2055813"/>
            <a:ext cx="5382017" cy="395512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Renewable Scenario requires 225 GW of capacity to meet a peak demand of 52.5 GW in our study.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other scenarios require about 60 GW to provide a healthy reserve margin.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nuclear and natural gas scenarios need far less capacity because, unlike wind and solar, you can turn them on when you need them.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DFEB1C-8FA8-3B14-342E-2956E2DB0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924" y="1803400"/>
            <a:ext cx="5695951" cy="505877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B80C81-641A-BFDE-ECA2-45EA41D3A551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8FB3053-2DD1-8235-27F5-BB1901CC3EB2}"/>
              </a:ext>
            </a:extLst>
          </p:cNvPr>
          <p:cNvSpPr txBox="1">
            <a:spLocks/>
          </p:cNvSpPr>
          <p:nvPr/>
        </p:nvSpPr>
        <p:spPr>
          <a:xfrm>
            <a:off x="762000" y="2524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Renewable Scenario Requires Far More Infrastructure to Meet This New Demand</a:t>
            </a:r>
          </a:p>
        </p:txBody>
      </p:sp>
      <p:pic>
        <p:nvPicPr>
          <p:cNvPr id="8" name="Picture 7" descr="A logo for a company&#10;&#10;Description automatically generated">
            <a:extLst>
              <a:ext uri="{FF2B5EF4-FFF2-40B4-BE49-F238E27FC236}">
                <a16:creationId xmlns:a16="http://schemas.microsoft.com/office/drawing/2014/main" id="{ED393C08-B9A4-6F4F-987B-B6FF708A57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823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D0BE6-0A16-19BF-CC89-E46AC0958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68951-02DB-5017-1D2A-E24059654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9758D-3388-35E7-DDE4-12198C86E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333" y="2055813"/>
            <a:ext cx="5382017" cy="4437062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is why the Renewable scenario is so much more expensive than the other scenarios.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nuclear scenario is expensive because nuclear is much more expensive than natural gas.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081C2E-8590-C248-BE26-B5978ABDEF94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A673A8C-F0FF-EA68-320A-DFF3D13232CA}"/>
              </a:ext>
            </a:extLst>
          </p:cNvPr>
          <p:cNvSpPr txBox="1">
            <a:spLocks/>
          </p:cNvSpPr>
          <p:nvPr/>
        </p:nvSpPr>
        <p:spPr>
          <a:xfrm>
            <a:off x="314325" y="252413"/>
            <a:ext cx="11658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Renewable Scenario Requires Far More Infrastructure to Meet This New Demand, Which Increases Costs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C1600EC-0528-9E83-AE30-5C03E7D39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1893094"/>
            <a:ext cx="62388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logo for a company&#10;&#10;Description automatically generated">
            <a:extLst>
              <a:ext uri="{FF2B5EF4-FFF2-40B4-BE49-F238E27FC236}">
                <a16:creationId xmlns:a16="http://schemas.microsoft.com/office/drawing/2014/main" id="{FAFCF698-2524-4A25-EC8F-8051320B24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078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49557-CA39-4338-5ED9-6C025F41D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76745-6F51-026D-7F65-C7252EEA2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D3B08-FD08-2689-DDDD-CD9CB6DDD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333" y="1943101"/>
            <a:ext cx="5382017" cy="4257674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Offshore wind contracts for Vineyard Wind are around $90-$100 per MWh, but that doesn’t tell the whole story.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Newer projects are in the $150 per MWh range.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Meeting demand with largely onshore wind, offshore wind, solar, and batteries requires a massive overbuild of capacity that is only used once in a while.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reduces the run time of the asset and increases the cost per unit of electricity produced.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E18611-A618-829C-86FF-0D456EDEFDD6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8810254-0A9C-F56C-F1FF-063F2451BA04}"/>
              </a:ext>
            </a:extLst>
          </p:cNvPr>
          <p:cNvSpPr txBox="1">
            <a:spLocks/>
          </p:cNvSpPr>
          <p:nvPr/>
        </p:nvSpPr>
        <p:spPr>
          <a:xfrm>
            <a:off x="314325" y="252413"/>
            <a:ext cx="11658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Levelized Cost of Meeting Electricity Demand with Resources in Each Portfolio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88D2CF-D2D6-6D7A-B524-5392E901A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2961" y="1955897"/>
            <a:ext cx="5972175" cy="4649690"/>
          </a:xfrm>
          <a:prstGeom prst="rect">
            <a:avLst/>
          </a:prstGeom>
        </p:spPr>
      </p:pic>
      <p:pic>
        <p:nvPicPr>
          <p:cNvPr id="9" name="Picture 8" descr="A logo for a company&#10;&#10;Description automatically generated">
            <a:extLst>
              <a:ext uri="{FF2B5EF4-FFF2-40B4-BE49-F238E27FC236}">
                <a16:creationId xmlns:a16="http://schemas.microsoft.com/office/drawing/2014/main" id="{05024B64-10C6-C9B8-C6FF-74AE8B4B7F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318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754FF-24D2-68C2-8536-87CD74E39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4F35A-C227-9E11-C149-7AF7DDA52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F357F-4D7C-8403-DDA3-1E00D7DF6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333" y="1943101"/>
            <a:ext cx="5382017" cy="4219574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Nuclear and natural gas plants can serve electricity demand for a much lower cost per MWh.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SMRs have a high cost due to ramping, which reduces their power output. This is not an ideal use case for nuclear.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Happy Medium is more balanced, allowing nuclear to run efficiently and using gas to meet peak demand days.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3EE6CD-FAB9-0C2F-54CC-06FABB0DB84C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DBA6515-3306-5640-BCD5-30216E332783}"/>
              </a:ext>
            </a:extLst>
          </p:cNvPr>
          <p:cNvSpPr txBox="1">
            <a:spLocks/>
          </p:cNvSpPr>
          <p:nvPr/>
        </p:nvSpPr>
        <p:spPr>
          <a:xfrm>
            <a:off x="314325" y="252413"/>
            <a:ext cx="11658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Levelized Cost of Meeting Electricity Demand with Resources in Each Portfolio</a:t>
            </a:r>
          </a:p>
        </p:txBody>
      </p:sp>
      <p:pic>
        <p:nvPicPr>
          <p:cNvPr id="9" name="Picture 8" descr="A logo for a company&#10;&#10;Description automatically generated">
            <a:extLst>
              <a:ext uri="{FF2B5EF4-FFF2-40B4-BE49-F238E27FC236}">
                <a16:creationId xmlns:a16="http://schemas.microsoft.com/office/drawing/2014/main" id="{847D8722-ED24-BEF7-05F0-F69AC4E4BE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E9F04E-B27D-22AC-14E5-A55CA0554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25" y="2066256"/>
            <a:ext cx="5363323" cy="479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850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44D06-7AD3-B5A8-D6EE-C223E5C35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6A11A-EFCC-2005-66E4-FE730906E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8FE48-3334-A0C0-721F-3B64006CE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" y="1952727"/>
            <a:ext cx="6734175" cy="4219574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Massachusetts will pay an additional: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$405 billion in the Renewable scenario,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$206 billion in the Nuclear scenario,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$97.4 billion in the Happy Medium scenario,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$53.1 billion in the Natural Gas scenario.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FE0321-DE12-9EFC-6CBF-04DE524578B3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63211A3-4FCD-B3E4-3302-6112A1888074}"/>
              </a:ext>
            </a:extLst>
          </p:cNvPr>
          <p:cNvSpPr txBox="1">
            <a:spLocks/>
          </p:cNvSpPr>
          <p:nvPr/>
        </p:nvSpPr>
        <p:spPr>
          <a:xfrm>
            <a:off x="314325" y="252413"/>
            <a:ext cx="68294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Massachusetts Will Bear the Brunt of the Costs</a:t>
            </a:r>
          </a:p>
        </p:txBody>
      </p:sp>
      <p:pic>
        <p:nvPicPr>
          <p:cNvPr id="9" name="Picture 8" descr="A logo for a company&#10;&#10;Description automatically generated">
            <a:extLst>
              <a:ext uri="{FF2B5EF4-FFF2-40B4-BE49-F238E27FC236}">
                <a16:creationId xmlns:a16="http://schemas.microsoft.com/office/drawing/2014/main" id="{E82BF61E-9841-B38E-ECD6-281619A902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62DCC9-D80D-FE02-47A7-C45F9CB208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5625" y="374751"/>
            <a:ext cx="5114925" cy="648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221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FCA18-83AD-D236-371A-561D7A941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18EE3-7FCC-1E04-7377-6103C3339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7E788-D50C-64EF-A3C1-42D965880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333" y="1943101"/>
            <a:ext cx="5382017" cy="4219574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Renewable Scenario per capita costs are massive.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$2,000 through 2030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$15,500 through 2040.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$52,000 through 2050.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other scenarios are much more affordable.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4E261A-3808-208B-C247-3EB077BD70D4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B3C171D-AEBD-4381-33A8-BC839FDCF64A}"/>
              </a:ext>
            </a:extLst>
          </p:cNvPr>
          <p:cNvSpPr txBox="1">
            <a:spLocks/>
          </p:cNvSpPr>
          <p:nvPr/>
        </p:nvSpPr>
        <p:spPr>
          <a:xfrm>
            <a:off x="314325" y="252413"/>
            <a:ext cx="11658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Costs Per Capita</a:t>
            </a:r>
          </a:p>
        </p:txBody>
      </p:sp>
      <p:pic>
        <p:nvPicPr>
          <p:cNvPr id="9" name="Picture 8" descr="A logo for a company&#10;&#10;Description automatically generated">
            <a:extLst>
              <a:ext uri="{FF2B5EF4-FFF2-40B4-BE49-F238E27FC236}">
                <a16:creationId xmlns:a16="http://schemas.microsoft.com/office/drawing/2014/main" id="{A5A63480-5FC6-817F-DEA2-8986E46C71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092DAE-ECB2-CEB6-CB43-CAE7B2F818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8350" y="2012229"/>
            <a:ext cx="5961846" cy="459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743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672F7-346C-9C02-1445-8718F095E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5E0CF-19EB-40B8-891E-D2FE1935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4" y="1843438"/>
            <a:ext cx="5407107" cy="4502875"/>
          </a:xfrm>
        </p:spPr>
        <p:txBody>
          <a:bodyPr>
            <a:noAutofit/>
          </a:bodyPr>
          <a:lstStyle/>
          <a:p>
            <a:r>
              <a:rPr lang="en-US" sz="2400" dirty="0"/>
              <a:t>New England already pays some of the highest electricity prices in the country.</a:t>
            </a:r>
          </a:p>
          <a:p>
            <a:r>
              <a:rPr lang="en-US" sz="2400" b="1" dirty="0"/>
              <a:t>The renewable path more than doubles the average family bill,</a:t>
            </a:r>
            <a:r>
              <a:rPr lang="en-US" sz="2400" dirty="0"/>
              <a:t> increasing to $4,610 per year by 2050</a:t>
            </a:r>
          </a:p>
          <a:p>
            <a:r>
              <a:rPr lang="en-US" sz="2400" dirty="0"/>
              <a:t>The Nuclear scenario raises bills to $3,339 per year (and starts to taper as all buildout has been achieved)</a:t>
            </a:r>
          </a:p>
          <a:p>
            <a:r>
              <a:rPr lang="en-US" sz="2400" dirty="0"/>
              <a:t>$2,569 in the Happy Medium scenario</a:t>
            </a:r>
          </a:p>
          <a:p>
            <a:r>
              <a:rPr lang="en-US" sz="2400" dirty="0"/>
              <a:t>And $2,302 in the Natural Gas scenario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5257B0-D67C-8C8B-653D-4C825BA86D7A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DA9D352-B84C-6D1D-E3BB-701273DB5350}"/>
              </a:ext>
            </a:extLst>
          </p:cNvPr>
          <p:cNvSpPr txBox="1">
            <a:spLocks/>
          </p:cNvSpPr>
          <p:nvPr/>
        </p:nvSpPr>
        <p:spPr>
          <a:xfrm>
            <a:off x="352425" y="365125"/>
            <a:ext cx="115157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This Looks Like for Residential Customers</a:t>
            </a:r>
          </a:p>
        </p:txBody>
      </p:sp>
      <p:pic>
        <p:nvPicPr>
          <p:cNvPr id="52" name="AOER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0000" y="6150000"/>
            <a:ext cx="980000" cy="63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CF0DAE-57D2-BAE5-3744-3FF5142DB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2425" y="1843438"/>
            <a:ext cx="6486417" cy="415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51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912BB-E584-3FF3-6FDD-AAD429268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42FE8-F692-EB28-6047-39386F4D9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90026" cy="4351338"/>
          </a:xfrm>
        </p:spPr>
        <p:txBody>
          <a:bodyPr/>
          <a:lstStyle/>
          <a:p>
            <a:r>
              <a:rPr lang="en-US" dirty="0"/>
              <a:t>Choosing</a:t>
            </a:r>
            <a:r>
              <a:rPr lang="en-US" i="1" dirty="0"/>
              <a:t> any</a:t>
            </a:r>
            <a:r>
              <a:rPr lang="en-US" dirty="0"/>
              <a:t> alternative over a system built of wind, solar, and batteries will save billions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D4D41C-215A-6F45-BC80-A1888D400B86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F2CFB5C-BAFC-E75B-7F5C-5CFD2C74E69E}"/>
              </a:ext>
            </a:extLst>
          </p:cNvPr>
          <p:cNvSpPr txBox="1">
            <a:spLocks/>
          </p:cNvSpPr>
          <p:nvPr/>
        </p:nvSpPr>
        <p:spPr>
          <a:xfrm>
            <a:off x="314325" y="252413"/>
            <a:ext cx="11658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Savings Over Renewable Scenario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D713D6-DF3D-AE94-24B3-A54AF26EB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226" y="1690688"/>
            <a:ext cx="5702615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2163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672F7-346C-9C02-1445-8718F095E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5E0CF-19EB-40B8-891E-D2FE1935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4" y="2165929"/>
            <a:ext cx="5743576" cy="432694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Costs in the Natural Gas scenario and Happy Medium could be affected by prices of natural gas and turbine equipment</a:t>
            </a:r>
          </a:p>
          <a:p>
            <a:r>
              <a:rPr lang="en-US" b="1" dirty="0"/>
              <a:t>Stress testing </a:t>
            </a:r>
            <a:r>
              <a:rPr lang="en-US" dirty="0"/>
              <a:t>at </a:t>
            </a:r>
            <a:r>
              <a:rPr lang="en-US" i="1" dirty="0"/>
              <a:t>$2,500 per kW </a:t>
            </a:r>
            <a:r>
              <a:rPr lang="en-US" dirty="0"/>
              <a:t>turbines and gas at </a:t>
            </a:r>
            <a:r>
              <a:rPr lang="en-US" i="1" dirty="0"/>
              <a:t>$4.90 per MMBtu</a:t>
            </a:r>
            <a:r>
              <a:rPr lang="en-US" dirty="0"/>
              <a:t>, up from the $3.00 per MMBtu held flat in the base case.</a:t>
            </a:r>
          </a:p>
          <a:p>
            <a:r>
              <a:rPr lang="en-US" b="1" dirty="0"/>
              <a:t>Natural Gas still ends up less expensive,</a:t>
            </a:r>
            <a:r>
              <a:rPr lang="en-US" dirty="0"/>
              <a:t> at $179 billion versus $107 billion in the base case, and far below the $815 billion renewable path.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5257B0-D67C-8C8B-653D-4C825BA86D7A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DA9D352-B84C-6D1D-E3BB-701273DB5350}"/>
              </a:ext>
            </a:extLst>
          </p:cNvPr>
          <p:cNvSpPr txBox="1">
            <a:spLocks/>
          </p:cNvSpPr>
          <p:nvPr/>
        </p:nvSpPr>
        <p:spPr>
          <a:xfrm>
            <a:off x="352425" y="365125"/>
            <a:ext cx="115157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Gas Advantage Survives a Worst-Case Price Shock</a:t>
            </a:r>
          </a:p>
        </p:txBody>
      </p:sp>
      <p:pic>
        <p:nvPicPr>
          <p:cNvPr id="52" name="AOER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0000" y="6150000"/>
            <a:ext cx="980000" cy="63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1CD649-1AF8-3CE4-8A35-E1334987D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823054"/>
            <a:ext cx="5536630" cy="432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51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F9521-9DAA-68D3-6CA2-C850D7EEC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F6E42-1D7F-4991-0742-44D2D36EE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6D4EC-2BD8-ACBF-27DC-91707E101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333" y="1943101"/>
            <a:ext cx="5382017" cy="4219574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Even with all the extra capacity, the Renewable scenario would be unable to keep the lights on under certain historical wind and solar output scenarios.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would result in a six-hour blackout that accounts for about 40 percent of the total demand at the time.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808FCA-5BDE-CFBD-634D-EE5EF998F4E8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317B93-6B8C-488E-AACB-8C87ECFAD07E}"/>
              </a:ext>
            </a:extLst>
          </p:cNvPr>
          <p:cNvSpPr txBox="1">
            <a:spLocks/>
          </p:cNvSpPr>
          <p:nvPr/>
        </p:nvSpPr>
        <p:spPr>
          <a:xfrm>
            <a:off x="314325" y="252413"/>
            <a:ext cx="11658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Renewable Scenario is Unreliable</a:t>
            </a:r>
          </a:p>
        </p:txBody>
      </p:sp>
      <p:pic>
        <p:nvPicPr>
          <p:cNvPr id="9" name="Picture 8" descr="A logo for a company&#10;&#10;Description automatically generated">
            <a:extLst>
              <a:ext uri="{FF2B5EF4-FFF2-40B4-BE49-F238E27FC236}">
                <a16:creationId xmlns:a16="http://schemas.microsoft.com/office/drawing/2014/main" id="{3FD7779B-C2E2-7574-05DF-BD43DB7852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7D409A-5BF8-86D4-21BE-1CF6AD506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494" y="1690688"/>
            <a:ext cx="5953431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022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49E5D93-D36E-958F-0FEC-0BB33E95C20C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E86940-2DE4-E2BA-CF01-19FCC77EB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2319" y="1"/>
            <a:ext cx="7966549" cy="6861698"/>
          </a:xfrm>
          <a:prstGeom prst="rect">
            <a:avLst/>
          </a:prstGeom>
        </p:spPr>
      </p:pic>
      <p:pic>
        <p:nvPicPr>
          <p:cNvPr id="5" name="Picture 4" descr="A logo for a company&#10;&#10;Description automatically generated">
            <a:extLst>
              <a:ext uri="{FF2B5EF4-FFF2-40B4-BE49-F238E27FC236}">
                <a16:creationId xmlns:a16="http://schemas.microsoft.com/office/drawing/2014/main" id="{8EBA6FA1-D9E7-0C68-A2C7-EF645871FB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272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D2280-8B50-FD4F-261A-245233F53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C0DA5-42A4-A8E3-F283-BC5A8CBB7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A4E59D-D1B9-3C84-2CF7-D61128838880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E817DBD-5DF2-9F29-209C-459B4D4EBC48}"/>
              </a:ext>
            </a:extLst>
          </p:cNvPr>
          <p:cNvSpPr txBox="1">
            <a:spLocks/>
          </p:cNvSpPr>
          <p:nvPr/>
        </p:nvSpPr>
        <p:spPr>
          <a:xfrm>
            <a:off x="314325" y="252413"/>
            <a:ext cx="11658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Emissions</a:t>
            </a:r>
          </a:p>
        </p:txBody>
      </p:sp>
      <p:pic>
        <p:nvPicPr>
          <p:cNvPr id="9" name="Picture 8" descr="A logo for a company&#10;&#10;Description automatically generated">
            <a:extLst>
              <a:ext uri="{FF2B5EF4-FFF2-40B4-BE49-F238E27FC236}">
                <a16:creationId xmlns:a16="http://schemas.microsoft.com/office/drawing/2014/main" id="{1138AF69-1AB4-F965-15EC-C7EFC49184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010933"/>
            <a:ext cx="1298064" cy="8470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40C807-3A2A-F04D-926E-326F88B93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0863" y="1733078"/>
            <a:ext cx="4200912" cy="48725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2CAA5B0-D32F-3499-701E-4773C9AFE3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574" y="1690688"/>
            <a:ext cx="4091253" cy="493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8988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672F7-346C-9C02-1445-8718F095E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5E0CF-19EB-40B8-891E-D2FE1935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990000"/>
            <a:ext cx="5250000" cy="450287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ISO-NE generators are not monopolies earning a guaranteed return. Some are paid through ratepayer-funded, long-term contracts for large-scale, carbon-free energy.</a:t>
            </a:r>
          </a:p>
          <a:p>
            <a:r>
              <a:rPr lang="en-US" dirty="0"/>
              <a:t>We assume across the region 7.05 percent returns + recovering upfront capital</a:t>
            </a:r>
          </a:p>
          <a:p>
            <a:r>
              <a:rPr lang="en-US" b="1" dirty="0"/>
              <a:t>The Renewable scenario</a:t>
            </a:r>
            <a:r>
              <a:rPr lang="en-US" dirty="0"/>
              <a:t> loads $323 billion in generator profits onto ratepayers through 2050.</a:t>
            </a:r>
          </a:p>
          <a:p>
            <a:r>
              <a:rPr lang="en-US" b="1" dirty="0"/>
              <a:t>The Natural Gas scenario</a:t>
            </a:r>
            <a:r>
              <a:rPr lang="en-US" dirty="0"/>
              <a:t> carries just $44.9 billion, a $278 billion difference in investor returns alone.</a:t>
            </a:r>
          </a:p>
          <a:p>
            <a:r>
              <a:rPr lang="en-US" dirty="0"/>
              <a:t>Public power adds no shareholder markup of its own.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5257B0-D67C-8C8B-653D-4C825BA86D7A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DA9D352-B84C-6D1D-E3BB-701273DB5350}"/>
              </a:ext>
            </a:extLst>
          </p:cNvPr>
          <p:cNvSpPr txBox="1">
            <a:spLocks/>
          </p:cNvSpPr>
          <p:nvPr/>
        </p:nvSpPr>
        <p:spPr>
          <a:xfrm>
            <a:off x="352425" y="365125"/>
            <a:ext cx="115157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Ratepayer-Funded Returns Scale With Capital Deployed</a:t>
            </a:r>
          </a:p>
        </p:txBody>
      </p:sp>
      <p:pic>
        <p:nvPicPr>
          <p:cNvPr id="50" name="Chart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000" y="1900000"/>
            <a:ext cx="5450000" cy="3803000"/>
          </a:xfrm>
          <a:prstGeom prst="rect">
            <a:avLst/>
          </a:prstGeom>
        </p:spPr>
      </p:pic>
      <p:sp>
        <p:nvSpPr>
          <p:cNvPr id="51" name="Source"/>
          <p:cNvSpPr txBox="1"/>
          <p:nvPr/>
        </p:nvSpPr>
        <p:spPr>
          <a:xfrm>
            <a:off x="6100000" y="5760000"/>
            <a:ext cx="5450000" cy="300000"/>
          </a:xfrm>
          <a:prstGeom prst="rect">
            <a:avLst/>
          </a:prstGeom>
        </p:spPr>
        <p:txBody>
          <a:bodyPr wrap="square" lIns="0" tIns="0" rIns="0" bIns="0"/>
          <a:lstStyle/>
          <a:p>
            <a:r>
              <a:rPr lang="en-US" sz="1100" i="1" dirty="0">
                <a:solidFill>
                  <a:srgbClr val="7F7F7F"/>
                </a:solidFill>
                <a:latin typeface="Arial"/>
              </a:rPr>
              <a:t>Always On report, Section IV. Additional generator profits, 7.05% return on investment.</a:t>
            </a:r>
          </a:p>
        </p:txBody>
      </p:sp>
      <p:sp>
        <p:nvSpPr>
          <p:cNvPr id="53" name="Callout"/>
          <p:cNvSpPr/>
          <p:nvPr/>
        </p:nvSpPr>
        <p:spPr>
          <a:xfrm>
            <a:off x="6666654" y="6117000"/>
            <a:ext cx="4316691" cy="639000"/>
          </a:xfrm>
          <a:prstGeom prst="roundRect">
            <a:avLst>
              <a:gd name="adj" fmla="val 8000"/>
            </a:avLst>
          </a:prstGeom>
          <a:solidFill>
            <a:srgbClr val="FBEEE2"/>
          </a:solidFill>
          <a:ln w="12700">
            <a:solidFill>
              <a:srgbClr val="E87722"/>
            </a:solidFill>
          </a:ln>
        </p:spPr>
        <p:txBody>
          <a:bodyPr wrap="square" lIns="128000" tIns="72000" rIns="128000" bIns="72000" anchor="ctr"/>
          <a:lstStyle/>
          <a:p>
            <a:r>
              <a:rPr lang="en-US" sz="1600" b="1" dirty="0">
                <a:solidFill>
                  <a:srgbClr val="B65A12"/>
                </a:solidFill>
                <a:latin typeface="Arial"/>
              </a:rPr>
              <a:t>A $278 billion swing in investor returns, funded by ratepayers.</a:t>
            </a:r>
          </a:p>
        </p:txBody>
      </p:sp>
      <p:pic>
        <p:nvPicPr>
          <p:cNvPr id="52" name="AOER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0000" y="6150000"/>
            <a:ext cx="980000" cy="63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51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672F7-346C-9C02-1445-8718F095E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5257B0-D67C-8C8B-653D-4C825BA86D7A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DA9D352-B84C-6D1D-E3BB-701273DB5350}"/>
              </a:ext>
            </a:extLst>
          </p:cNvPr>
          <p:cNvSpPr txBox="1">
            <a:spLocks/>
          </p:cNvSpPr>
          <p:nvPr/>
        </p:nvSpPr>
        <p:spPr>
          <a:xfrm>
            <a:off x="352425" y="365125"/>
            <a:ext cx="115157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Resolutions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16A8BE-CC5F-C932-23BD-29894B1F4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015" y="1690688"/>
            <a:ext cx="8018813" cy="51673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A17E970-264E-1223-CB52-51E5FE306CAF}"/>
              </a:ext>
            </a:extLst>
          </p:cNvPr>
          <p:cNvSpPr/>
          <p:nvPr/>
        </p:nvSpPr>
        <p:spPr>
          <a:xfrm>
            <a:off x="3479470" y="4595751"/>
            <a:ext cx="5153891" cy="12706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517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331B3AC-FEDA-3902-D21B-250063290DBD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6565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E9A9EC-A4B1-7C90-19D3-29636806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Questions,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B4E5E-1066-1E8E-0285-D3C304229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Check out our work at: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www.AOEnergy.org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Contact me for modeling studies, consulting or speaking opportunities: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sarah@aoenergy.org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Full report: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https://www.aoenergy.org/work/total-system-cost-wind-and-solar-new-england/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1" name="Picture 10" descr="A logo for a company&#10;&#10;Description automatically generated">
            <a:extLst>
              <a:ext uri="{FF2B5EF4-FFF2-40B4-BE49-F238E27FC236}">
                <a16:creationId xmlns:a16="http://schemas.microsoft.com/office/drawing/2014/main" id="{822D7F76-F315-6A49-6748-E09EED4227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4871" y="5184923"/>
            <a:ext cx="237920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785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</TotalTime>
  <Words>1488</Words>
  <Application>Microsoft Office PowerPoint</Application>
  <PresentationFormat>Widescreen</PresentationFormat>
  <Paragraphs>114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Office Theme</vt:lpstr>
      <vt:lpstr>Alternatives to New England’s Energy Affordability Crisis</vt:lpstr>
      <vt:lpstr>About Me</vt:lpstr>
      <vt:lpstr>About Always On Energy Research</vt:lpstr>
      <vt:lpstr>Key Takeaway: Natural Gas and Nuclear are Much More Affordable than Wind, Solar, and Storage</vt:lpstr>
      <vt:lpstr>New England’s Current Energy Mix</vt:lpstr>
      <vt:lpstr>New England’s Current Energy Mix</vt:lpstr>
      <vt:lpstr>New England’s 2024 Energy Mix</vt:lpstr>
      <vt:lpstr>PowerPoint Presentation</vt:lpstr>
      <vt:lpstr>Electrifying Everything is the Main Challenge</vt:lpstr>
      <vt:lpstr>Four Scenarios for the Energy Future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Questions, Comments?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Isaac Orr</dc:creator>
  <cp:lastModifiedBy>Sarah Montalbano</cp:lastModifiedBy>
  <cp:revision>37</cp:revision>
  <dcterms:created xsi:type="dcterms:W3CDTF">2026-01-22T13:53:03Z</dcterms:created>
  <dcterms:modified xsi:type="dcterms:W3CDTF">2026-08-18T16:00:50Z</dcterms:modified>
</cp:coreProperties>
</file>