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80" r:id="rId2"/>
    <p:sldId id="387" r:id="rId3"/>
    <p:sldId id="390" r:id="rId4"/>
    <p:sldId id="324" r:id="rId5"/>
    <p:sldId id="260" r:id="rId6"/>
    <p:sldId id="354" r:id="rId7"/>
    <p:sldId id="365" r:id="rId8"/>
    <p:sldId id="389" r:id="rId9"/>
    <p:sldId id="261" r:id="rId10"/>
    <p:sldId id="378" r:id="rId11"/>
    <p:sldId id="385" r:id="rId12"/>
    <p:sldId id="263" r:id="rId13"/>
    <p:sldId id="386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516B"/>
    <a:srgbClr val="04547A"/>
    <a:srgbClr val="838E9E"/>
    <a:srgbClr val="2DB46D"/>
    <a:srgbClr val="DCE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53B751-5065-FF43-91E6-2C999ED4503F}" v="17" dt="2026-08-11T14:25:13.4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59"/>
    <p:restoredTop sz="94610"/>
  </p:normalViewPr>
  <p:slideViewPr>
    <p:cSldViewPr snapToGrid="0" snapToObjects="1">
      <p:cViewPr varScale="1">
        <p:scale>
          <a:sx n="123" d="100"/>
          <a:sy n="123" d="100"/>
        </p:scale>
        <p:origin x="216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tenantanon#96e506ef-7772-4058-8c90-726998b401ce::" providerId="AD" clId="Web-{0346ABDD-E494-4B7F-B8D0-66187D92B6F6}"/>
    <pc:docChg chg="modSld sldOrd">
      <pc:chgData name="Guest User" userId="S::urn:spo:tenantanon#96e506ef-7772-4058-8c90-726998b401ce::" providerId="AD" clId="Web-{0346ABDD-E494-4B7F-B8D0-66187D92B6F6}" dt="2026-08-08T22:06:29.652" v="222" actId="20577"/>
      <pc:docMkLst>
        <pc:docMk/>
      </pc:docMkLst>
      <pc:sldChg chg="addSp modSp">
        <pc:chgData name="Guest User" userId="S::urn:spo:tenantanon#96e506ef-7772-4058-8c90-726998b401ce::" providerId="AD" clId="Web-{0346ABDD-E494-4B7F-B8D0-66187D92B6F6}" dt="2026-08-08T22:00:10.201" v="130"/>
        <pc:sldMkLst>
          <pc:docMk/>
          <pc:sldMk cId="0" sldId="258"/>
        </pc:sldMkLst>
        <pc:spChg chg="mod">
          <ac:chgData name="Guest User" userId="S::urn:spo:tenantanon#96e506ef-7772-4058-8c90-726998b401ce::" providerId="AD" clId="Web-{0346ABDD-E494-4B7F-B8D0-66187D92B6F6}" dt="2026-08-08T21:58:42.073" v="126" actId="20577"/>
          <ac:spMkLst>
            <pc:docMk/>
            <pc:sldMk cId="0" sldId="258"/>
            <ac:spMk id="9" creationId="{00000000-0000-0000-0000-000000000000}"/>
          </ac:spMkLst>
        </pc:spChg>
        <pc:spChg chg="mod">
          <ac:chgData name="Guest User" userId="S::urn:spo:tenantanon#96e506ef-7772-4058-8c90-726998b401ce::" providerId="AD" clId="Web-{0346ABDD-E494-4B7F-B8D0-66187D92B6F6}" dt="2026-08-08T21:59:11.277" v="129" actId="20577"/>
          <ac:spMkLst>
            <pc:docMk/>
            <pc:sldMk cId="0" sldId="258"/>
            <ac:spMk id="11" creationId="{00000000-0000-0000-0000-000000000000}"/>
          </ac:spMkLst>
        </pc:spChg>
        <pc:spChg chg="add">
          <ac:chgData name="Guest User" userId="S::urn:spo:tenantanon#96e506ef-7772-4058-8c90-726998b401ce::" providerId="AD" clId="Web-{0346ABDD-E494-4B7F-B8D0-66187D92B6F6}" dt="2026-08-08T22:00:10.201" v="130"/>
          <ac:spMkLst>
            <pc:docMk/>
            <pc:sldMk cId="0" sldId="258"/>
            <ac:spMk id="32" creationId="{6570EAAB-CD3C-2206-8EEA-4A0D9EBE2237}"/>
          </ac:spMkLst>
        </pc:spChg>
      </pc:sldChg>
      <pc:sldChg chg="addSp modSp">
        <pc:chgData name="Guest User" userId="S::urn:spo:tenantanon#96e506ef-7772-4058-8c90-726998b401ce::" providerId="AD" clId="Web-{0346ABDD-E494-4B7F-B8D0-66187D92B6F6}" dt="2026-08-08T21:52:51.748" v="28" actId="20577"/>
        <pc:sldMkLst>
          <pc:docMk/>
          <pc:sldMk cId="0" sldId="259"/>
        </pc:sldMkLst>
        <pc:spChg chg="add mod">
          <ac:chgData name="Guest User" userId="S::urn:spo:tenantanon#96e506ef-7772-4058-8c90-726998b401ce::" providerId="AD" clId="Web-{0346ABDD-E494-4B7F-B8D0-66187D92B6F6}" dt="2026-08-08T21:52:51.748" v="28" actId="20577"/>
          <ac:spMkLst>
            <pc:docMk/>
            <pc:sldMk cId="0" sldId="259"/>
            <ac:spMk id="50" creationId="{FC4D88B0-7639-6622-5209-521CB426E1CF}"/>
          </ac:spMkLst>
        </pc:spChg>
      </pc:sldChg>
      <pc:sldChg chg="modSp">
        <pc:chgData name="Guest User" userId="S::urn:spo:tenantanon#96e506ef-7772-4058-8c90-726998b401ce::" providerId="AD" clId="Web-{0346ABDD-E494-4B7F-B8D0-66187D92B6F6}" dt="2026-08-08T22:01:36.954" v="154" actId="20577"/>
        <pc:sldMkLst>
          <pc:docMk/>
          <pc:sldMk cId="0" sldId="261"/>
        </pc:sldMkLst>
        <pc:spChg chg="mod">
          <ac:chgData name="Guest User" userId="S::urn:spo:tenantanon#96e506ef-7772-4058-8c90-726998b401ce::" providerId="AD" clId="Web-{0346ABDD-E494-4B7F-B8D0-66187D92B6F6}" dt="2026-08-08T22:01:36.954" v="154" actId="20577"/>
          <ac:spMkLst>
            <pc:docMk/>
            <pc:sldMk cId="0" sldId="261"/>
            <ac:spMk id="11" creationId="{00000000-0000-0000-0000-000000000000}"/>
          </ac:spMkLst>
        </pc:spChg>
      </pc:sldChg>
      <pc:sldChg chg="modSp">
        <pc:chgData name="Guest User" userId="S::urn:spo:tenantanon#96e506ef-7772-4058-8c90-726998b401ce::" providerId="AD" clId="Web-{0346ABDD-E494-4B7F-B8D0-66187D92B6F6}" dt="2026-08-08T22:03:43.943" v="165" actId="20577"/>
        <pc:sldMkLst>
          <pc:docMk/>
          <pc:sldMk cId="0" sldId="263"/>
        </pc:sldMkLst>
        <pc:spChg chg="mod">
          <ac:chgData name="Guest User" userId="S::urn:spo:tenantanon#96e506ef-7772-4058-8c90-726998b401ce::" providerId="AD" clId="Web-{0346ABDD-E494-4B7F-B8D0-66187D92B6F6}" dt="2026-08-08T22:03:43.943" v="165" actId="20577"/>
          <ac:spMkLst>
            <pc:docMk/>
            <pc:sldMk cId="0" sldId="263"/>
            <ac:spMk id="12" creationId="{00000000-0000-0000-0000-000000000000}"/>
          </ac:spMkLst>
        </pc:spChg>
      </pc:sldChg>
      <pc:sldChg chg="modSp">
        <pc:chgData name="Guest User" userId="S::urn:spo:tenantanon#96e506ef-7772-4058-8c90-726998b401ce::" providerId="AD" clId="Web-{0346ABDD-E494-4B7F-B8D0-66187D92B6F6}" dt="2026-08-08T22:05:41.104" v="209" actId="14100"/>
        <pc:sldMkLst>
          <pc:docMk/>
          <pc:sldMk cId="0" sldId="280"/>
        </pc:sldMkLst>
        <pc:spChg chg="mod">
          <ac:chgData name="Guest User" userId="S::urn:spo:tenantanon#96e506ef-7772-4058-8c90-726998b401ce::" providerId="AD" clId="Web-{0346ABDD-E494-4B7F-B8D0-66187D92B6F6}" dt="2026-08-08T22:05:41.104" v="209" actId="14100"/>
          <ac:spMkLst>
            <pc:docMk/>
            <pc:sldMk cId="0" sldId="280"/>
            <ac:spMk id="191" creationId="{00000000-0000-0000-0000-000000000000}"/>
          </ac:spMkLst>
        </pc:spChg>
        <pc:picChg chg="mod">
          <ac:chgData name="Guest User" userId="S::urn:spo:tenantanon#96e506ef-7772-4058-8c90-726998b401ce::" providerId="AD" clId="Web-{0346ABDD-E494-4B7F-B8D0-66187D92B6F6}" dt="2026-08-08T22:05:05.618" v="205" actId="1076"/>
          <ac:picMkLst>
            <pc:docMk/>
            <pc:sldMk cId="0" sldId="280"/>
            <ac:picMk id="2050" creationId="{426CE2C7-9868-543D-1507-DFFC005D1A2A}"/>
          </ac:picMkLst>
        </pc:picChg>
      </pc:sldChg>
      <pc:sldChg chg="modSp">
        <pc:chgData name="Guest User" userId="S::urn:spo:tenantanon#96e506ef-7772-4058-8c90-726998b401ce::" providerId="AD" clId="Web-{0346ABDD-E494-4B7F-B8D0-66187D92B6F6}" dt="2026-08-08T21:57:43.462" v="117" actId="20577"/>
        <pc:sldMkLst>
          <pc:docMk/>
          <pc:sldMk cId="0" sldId="324"/>
        </pc:sldMkLst>
        <pc:spChg chg="mod">
          <ac:chgData name="Guest User" userId="S::urn:spo:tenantanon#96e506ef-7772-4058-8c90-726998b401ce::" providerId="AD" clId="Web-{0346ABDD-E494-4B7F-B8D0-66187D92B6F6}" dt="2026-08-08T21:57:43.462" v="117" actId="20577"/>
          <ac:spMkLst>
            <pc:docMk/>
            <pc:sldMk cId="0" sldId="324"/>
            <ac:spMk id="24" creationId="{00000000-0000-0000-0000-000000000000}"/>
          </ac:spMkLst>
        </pc:spChg>
      </pc:sldChg>
      <pc:sldChg chg="modSp">
        <pc:chgData name="Guest User" userId="S::urn:spo:tenantanon#96e506ef-7772-4058-8c90-726998b401ce::" providerId="AD" clId="Web-{0346ABDD-E494-4B7F-B8D0-66187D92B6F6}" dt="2026-08-08T22:06:29.652" v="222" actId="20577"/>
        <pc:sldMkLst>
          <pc:docMk/>
          <pc:sldMk cId="0" sldId="386"/>
        </pc:sldMkLst>
        <pc:spChg chg="mod">
          <ac:chgData name="Guest User" userId="S::urn:spo:tenantanon#96e506ef-7772-4058-8c90-726998b401ce::" providerId="AD" clId="Web-{0346ABDD-E494-4B7F-B8D0-66187D92B6F6}" dt="2026-08-08T22:06:29.652" v="222" actId="20577"/>
          <ac:spMkLst>
            <pc:docMk/>
            <pc:sldMk cId="0" sldId="386"/>
            <ac:spMk id="7" creationId="{00000000-0000-0000-0000-000000000000}"/>
          </ac:spMkLst>
        </pc:spChg>
      </pc:sldChg>
      <pc:sldChg chg="modSp">
        <pc:chgData name="Guest User" userId="S::urn:spo:tenantanon#96e506ef-7772-4058-8c90-726998b401ce::" providerId="AD" clId="Web-{0346ABDD-E494-4B7F-B8D0-66187D92B6F6}" dt="2026-08-08T21:57:20.289" v="116" actId="20577"/>
        <pc:sldMkLst>
          <pc:docMk/>
          <pc:sldMk cId="0" sldId="387"/>
        </pc:sldMkLst>
        <pc:spChg chg="mod">
          <ac:chgData name="Guest User" userId="S::urn:spo:tenantanon#96e506ef-7772-4058-8c90-726998b401ce::" providerId="AD" clId="Web-{0346ABDD-E494-4B7F-B8D0-66187D92B6F6}" dt="2026-08-08T21:57:20.289" v="116" actId="20577"/>
          <ac:spMkLst>
            <pc:docMk/>
            <pc:sldMk cId="0" sldId="387"/>
            <ac:spMk id="9" creationId="{00000000-0000-0000-0000-000000000000}"/>
          </ac:spMkLst>
        </pc:spChg>
      </pc:sldChg>
      <pc:sldChg chg="addSp modSp">
        <pc:chgData name="Guest User" userId="S::urn:spo:tenantanon#96e506ef-7772-4058-8c90-726998b401ce::" providerId="AD" clId="Web-{0346ABDD-E494-4B7F-B8D0-66187D92B6F6}" dt="2026-08-08T21:56:13.755" v="114" actId="1076"/>
        <pc:sldMkLst>
          <pc:docMk/>
          <pc:sldMk cId="0" sldId="388"/>
        </pc:sldMkLst>
        <pc:spChg chg="add mod">
          <ac:chgData name="Guest User" userId="S::urn:spo:tenantanon#96e506ef-7772-4058-8c90-726998b401ce::" providerId="AD" clId="Web-{0346ABDD-E494-4B7F-B8D0-66187D92B6F6}" dt="2026-08-08T21:56:13.755" v="114" actId="1076"/>
          <ac:spMkLst>
            <pc:docMk/>
            <pc:sldMk cId="0" sldId="388"/>
            <ac:spMk id="12" creationId="{084D6A9E-80E9-0C8A-4F9C-87F77AE17DAA}"/>
          </ac:spMkLst>
        </pc:spChg>
      </pc:sldChg>
      <pc:sldChg chg="addSp modSp">
        <pc:chgData name="Guest User" userId="S::urn:spo:tenantanon#96e506ef-7772-4058-8c90-726998b401ce::" providerId="AD" clId="Web-{0346ABDD-E494-4B7F-B8D0-66187D92B6F6}" dt="2026-08-08T21:51:54.246" v="10" actId="14100"/>
        <pc:sldMkLst>
          <pc:docMk/>
          <pc:sldMk cId="0" sldId="389"/>
        </pc:sldMkLst>
        <pc:spChg chg="add mod">
          <ac:chgData name="Guest User" userId="S::urn:spo:tenantanon#96e506ef-7772-4058-8c90-726998b401ce::" providerId="AD" clId="Web-{0346ABDD-E494-4B7F-B8D0-66187D92B6F6}" dt="2026-08-08T21:51:54.246" v="10" actId="14100"/>
          <ac:spMkLst>
            <pc:docMk/>
            <pc:sldMk cId="0" sldId="389"/>
            <ac:spMk id="11" creationId="{981F138D-2759-2C32-FA7C-C46FAB1FB949}"/>
          </ac:spMkLst>
        </pc:spChg>
      </pc:sldChg>
      <pc:sldChg chg="addSp delSp modSp ord">
        <pc:chgData name="Guest User" userId="S::urn:spo:tenantanon#96e506ef-7772-4058-8c90-726998b401ce::" providerId="AD" clId="Web-{0346ABDD-E494-4B7F-B8D0-66187D92B6F6}" dt="2026-08-08T21:56:37.256" v="115"/>
        <pc:sldMkLst>
          <pc:docMk/>
          <pc:sldMk cId="0" sldId="390"/>
        </pc:sldMkLst>
        <pc:spChg chg="add del mod">
          <ac:chgData name="Guest User" userId="S::urn:spo:tenantanon#96e506ef-7772-4058-8c90-726998b401ce::" providerId="AD" clId="Web-{0346ABDD-E494-4B7F-B8D0-66187D92B6F6}" dt="2026-08-08T21:52:28.529" v="24"/>
          <ac:spMkLst>
            <pc:docMk/>
            <pc:sldMk cId="0" sldId="390"/>
            <ac:spMk id="27" creationId="{FC4D88B0-7639-6622-5209-521CB426E1CF}"/>
          </ac:spMkLst>
        </pc:spChg>
        <pc:spChg chg="add">
          <ac:chgData name="Guest User" userId="S::urn:spo:tenantanon#96e506ef-7772-4058-8c90-726998b401ce::" providerId="AD" clId="Web-{0346ABDD-E494-4B7F-B8D0-66187D92B6F6}" dt="2026-08-08T21:56:37.256" v="115"/>
          <ac:spMkLst>
            <pc:docMk/>
            <pc:sldMk cId="0" sldId="390"/>
            <ac:spMk id="29" creationId="{9D1A18AD-6C6A-9F5F-E863-3E7DED0C5C92}"/>
          </ac:spMkLst>
        </pc:spChg>
      </pc:sldChg>
    </pc:docChg>
  </pc:docChgLst>
  <pc:docChgLst>
    <pc:chgData name="Bilal Rabah" userId="71baec26-5ea0-4292-aa2e-bbece25b5839" providerId="ADAL" clId="{03F65C61-0369-5E8A-A57B-F52386A1E8A1}"/>
    <pc:docChg chg="custSel addSld delSld modSld">
      <pc:chgData name="Bilal Rabah" userId="71baec26-5ea0-4292-aa2e-bbece25b5839" providerId="ADAL" clId="{03F65C61-0369-5E8A-A57B-F52386A1E8A1}" dt="2026-08-11T14:25:13.487" v="13" actId="1076"/>
      <pc:docMkLst>
        <pc:docMk/>
      </pc:docMkLst>
      <pc:sldChg chg="del">
        <pc:chgData name="Bilal Rabah" userId="71baec26-5ea0-4292-aa2e-bbece25b5839" providerId="ADAL" clId="{03F65C61-0369-5E8A-A57B-F52386A1E8A1}" dt="2026-08-11T14:23:13.074" v="3" actId="2696"/>
        <pc:sldMkLst>
          <pc:docMk/>
          <pc:sldMk cId="0" sldId="262"/>
        </pc:sldMkLst>
      </pc:sldChg>
      <pc:sldChg chg="addSp delSp modSp mod">
        <pc:chgData name="Bilal Rabah" userId="71baec26-5ea0-4292-aa2e-bbece25b5839" providerId="ADAL" clId="{03F65C61-0369-5E8A-A57B-F52386A1E8A1}" dt="2026-08-11T14:25:13.487" v="13" actId="1076"/>
        <pc:sldMkLst>
          <pc:docMk/>
          <pc:sldMk cId="0" sldId="389"/>
        </pc:sldMkLst>
        <pc:spChg chg="add del">
          <ac:chgData name="Bilal Rabah" userId="71baec26-5ea0-4292-aa2e-bbece25b5839" providerId="ADAL" clId="{03F65C61-0369-5E8A-A57B-F52386A1E8A1}" dt="2026-08-11T14:24:50.524" v="11" actId="478"/>
          <ac:spMkLst>
            <pc:docMk/>
            <pc:sldMk cId="0" sldId="389"/>
            <ac:spMk id="5" creationId="{A2517890-53F4-3C2E-A535-C1DC69CFFD94}"/>
          </ac:spMkLst>
        </pc:spChg>
        <pc:spChg chg="mod">
          <ac:chgData name="Bilal Rabah" userId="71baec26-5ea0-4292-aa2e-bbece25b5839" providerId="ADAL" clId="{03F65C61-0369-5E8A-A57B-F52386A1E8A1}" dt="2026-08-11T14:23:41.086" v="6" actId="14100"/>
          <ac:spMkLst>
            <pc:docMk/>
            <pc:sldMk cId="0" sldId="389"/>
            <ac:spMk id="9" creationId="{00000000-0000-0000-0000-000000000000}"/>
          </ac:spMkLst>
        </pc:spChg>
        <pc:spChg chg="mod">
          <ac:chgData name="Bilal Rabah" userId="71baec26-5ea0-4292-aa2e-bbece25b5839" providerId="ADAL" clId="{03F65C61-0369-5E8A-A57B-F52386A1E8A1}" dt="2026-08-11T14:23:55.455" v="9" actId="20577"/>
          <ac:spMkLst>
            <pc:docMk/>
            <pc:sldMk cId="0" sldId="389"/>
            <ac:spMk id="10" creationId="{00000000-0000-0000-0000-000000000000}"/>
          </ac:spMkLst>
        </pc:spChg>
        <pc:picChg chg="add mod">
          <ac:chgData name="Bilal Rabah" userId="71baec26-5ea0-4292-aa2e-bbece25b5839" providerId="ADAL" clId="{03F65C61-0369-5E8A-A57B-F52386A1E8A1}" dt="2026-08-11T14:25:13.487" v="13" actId="1076"/>
          <ac:picMkLst>
            <pc:docMk/>
            <pc:sldMk cId="0" sldId="389"/>
            <ac:picMk id="6" creationId="{FC3AAD53-4A9A-00CF-B96B-06BEC4C1F587}"/>
          </ac:picMkLst>
        </pc:picChg>
      </pc:sldChg>
      <pc:sldChg chg="delSp modSp add mod">
        <pc:chgData name="Bilal Rabah" userId="71baec26-5ea0-4292-aa2e-bbece25b5839" providerId="ADAL" clId="{03F65C61-0369-5E8A-A57B-F52386A1E8A1}" dt="2026-08-11T14:23:02.371" v="2" actId="20577"/>
        <pc:sldMkLst>
          <pc:docMk/>
          <pc:sldMk cId="0" sldId="390"/>
        </pc:sldMkLst>
        <pc:spChg chg="mod">
          <ac:chgData name="Bilal Rabah" userId="71baec26-5ea0-4292-aa2e-bbece25b5839" providerId="ADAL" clId="{03F65C61-0369-5E8A-A57B-F52386A1E8A1}" dt="2026-08-11T14:23:02.371" v="2" actId="20577"/>
          <ac:spMkLst>
            <pc:docMk/>
            <pc:sldMk cId="0" sldId="390"/>
            <ac:spMk id="12" creationId="{00000000-0000-0000-0000-000000000000}"/>
          </ac:spMkLst>
        </pc:spChg>
        <pc:spChg chg="del">
          <ac:chgData name="Bilal Rabah" userId="71baec26-5ea0-4292-aa2e-bbece25b5839" providerId="ADAL" clId="{03F65C61-0369-5E8A-A57B-F52386A1E8A1}" dt="2026-08-11T14:22:57.591" v="1" actId="478"/>
          <ac:spMkLst>
            <pc:docMk/>
            <pc:sldMk cId="0" sldId="390"/>
            <ac:spMk id="18" creationId="{5D8813D0-CB05-1850-C927-26E4C29B4AF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4334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b63b4c5d64_2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6" name="Google Shape;186;g3b63b4c5d64_2_134:notes"/>
          <p:cNvSpPr txBox="1">
            <a:spLocks noGrp="1"/>
          </p:cNvSpPr>
          <p:nvPr>
            <p:ph type="body" idx="1"/>
          </p:nvPr>
        </p:nvSpPr>
        <p:spPr>
          <a:xfrm>
            <a:off x="685800" y="4400553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25" tIns="60900" rIns="121825" bIns="60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87" name="Google Shape;187;g3b63b4c5d64_2_1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4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25" tIns="60900" rIns="121825" bIns="609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Anchor the talk. Affordability is the public-power mandate. Three pillars: Affordability, Resilience, Unmatched Flexibility. Seed the questions the rest answers.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Credibility. Logos carry it — utilities deployed with, and the team's pedigree (NRG, SunEdison, Petra Solar, BlackRock, Schneider). "Largest mobile battery system in the world" is company language; deliver it plainly.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differentiator. Deploy, redeploy, repeat. One capital base, many peaks and sites. Contrast stationary: value earned once, stranded when the host feeder is upgraded.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Real member data, de-identified. Ties slide 9 from illustration to evidence. Note the dual peak: a sharp summer peak that sets the capacity tag, and a broad winter shoulder. The navy line is what the utility is actually billed on — twelve monthly peaks, plus the single highest hour of the year.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Dedicated resilience &amp; mutual aid slide (replaces the redundant 'many missions' grid). Anchored in NEPPA's own Mutual Aid Network — members already share crews/equipment across six states; a mobile battery is the next shareable resource. Mutual aid is a cornerstone of public-power culture; this is where the room feels ownership.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Dedicated safety. Non-propagating LFP, NFPA fire suppression at ground level, cell-level BMS, transport hardening. Certifications on the right. Where a skeptical operations audience leans 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with Image">
  <p:cSld name="Title Slide with Image"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>
            <a:spLocks noGrp="1"/>
          </p:cNvSpPr>
          <p:nvPr>
            <p:ph type="pic" idx="2"/>
          </p:nvPr>
        </p:nvSpPr>
        <p:spPr>
          <a:xfrm>
            <a:off x="86715" y="86714"/>
            <a:ext cx="12018572" cy="6684572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8" name="Google Shape;58;p14"/>
          <p:cNvSpPr txBox="1">
            <a:spLocks noGrp="1"/>
          </p:cNvSpPr>
          <p:nvPr>
            <p:ph type="ctrTitle"/>
          </p:nvPr>
        </p:nvSpPr>
        <p:spPr>
          <a:xfrm>
            <a:off x="0" y="1768423"/>
            <a:ext cx="6840000" cy="2387600"/>
          </a:xfrm>
          <a:prstGeom prst="rect">
            <a:avLst/>
          </a:prstGeom>
          <a:solidFill>
            <a:schemeClr val="dk1">
              <a:alpha val="80000"/>
            </a:schemeClr>
          </a:solidFill>
          <a:ln>
            <a:noFill/>
          </a:ln>
        </p:spPr>
        <p:txBody>
          <a:bodyPr spcFirstLastPara="1" wrap="square" lIns="243000" tIns="0" rIns="243000" bIns="810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Rockwell"/>
              <a:buNone/>
              <a:defRPr sz="4267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ubTitle" idx="1"/>
          </p:nvPr>
        </p:nvSpPr>
        <p:spPr>
          <a:xfrm>
            <a:off x="0" y="4153579"/>
            <a:ext cx="6840000" cy="936000"/>
          </a:xfrm>
          <a:prstGeom prst="rect">
            <a:avLst/>
          </a:prstGeom>
          <a:solidFill>
            <a:schemeClr val="dk1">
              <a:alpha val="87843"/>
            </a:schemeClr>
          </a:solidFill>
          <a:ln>
            <a:noFill/>
          </a:ln>
        </p:spPr>
        <p:txBody>
          <a:bodyPr spcFirstLastPara="1" wrap="square" lIns="243000" tIns="8100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2133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F3F3F"/>
              </a:buClr>
              <a:buSzPts val="11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F3F3F"/>
              </a:buClr>
              <a:buSzPts val="1100"/>
              <a:buNone/>
              <a:defRPr sz="1867"/>
            </a:lvl3pPr>
            <a:lvl4pPr lvl="3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F3F3F"/>
              </a:buClr>
              <a:buSzPts val="9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3F3F3F"/>
              </a:buClr>
              <a:buSzPts val="9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24779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0.gif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e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info@poweredison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30" descr="A picture containing text, sky, road, outdoor  Description automatically generated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42491" y="86714"/>
            <a:ext cx="12018572" cy="6684572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190" name="Google Shape;190;p30"/>
          <p:cNvSpPr txBox="1">
            <a:spLocks noGrp="1"/>
          </p:cNvSpPr>
          <p:nvPr>
            <p:ph type="ctrTitle"/>
          </p:nvPr>
        </p:nvSpPr>
        <p:spPr>
          <a:xfrm>
            <a:off x="137151" y="247126"/>
            <a:ext cx="7795723" cy="879711"/>
          </a:xfrm>
          <a:prstGeom prst="rect">
            <a:avLst/>
          </a:prstGeom>
          <a:solidFill>
            <a:schemeClr val="dk1">
              <a:alpha val="80000"/>
            </a:schemeClr>
          </a:solidFill>
          <a:ln>
            <a:noFill/>
          </a:ln>
        </p:spPr>
        <p:txBody>
          <a:bodyPr spcFirstLastPara="1" wrap="square" lIns="432000" tIns="0" rIns="432000" bIns="0" anchor="ctr" anchorCtr="0">
            <a:noAutofit/>
          </a:bodyPr>
          <a:lstStyle/>
          <a:p>
            <a:pPr>
              <a:buSzPts val="1600"/>
            </a:pPr>
            <a:r>
              <a:rPr lang="en" sz="2800" dirty="0">
                <a:latin typeface="Rockwell"/>
                <a:ea typeface="Rockwell"/>
                <a:cs typeface="Rockwell"/>
                <a:sym typeface="Rockwell"/>
              </a:rPr>
              <a:t>Mobile Battery Energy Storage</a:t>
            </a:r>
            <a:endParaRPr lang="en-US" sz="2800" dirty="0"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91" name="Google Shape;191;p30"/>
          <p:cNvSpPr txBox="1">
            <a:spLocks noGrp="1"/>
          </p:cNvSpPr>
          <p:nvPr>
            <p:ph type="subTitle" idx="1"/>
          </p:nvPr>
        </p:nvSpPr>
        <p:spPr>
          <a:xfrm>
            <a:off x="140763" y="1124270"/>
            <a:ext cx="3369806" cy="1848337"/>
          </a:xfrm>
          <a:prstGeom prst="rect">
            <a:avLst/>
          </a:prstGeom>
          <a:solidFill>
            <a:schemeClr val="dk1">
              <a:alpha val="87843"/>
            </a:schemeClr>
          </a:solidFill>
          <a:ln>
            <a:noFill/>
          </a:ln>
        </p:spPr>
        <p:txBody>
          <a:bodyPr spcFirstLastPara="1" wrap="square" lIns="432000" tIns="0" rIns="0" bIns="0" anchor="ctr" anchorCtr="0">
            <a:noAutofit/>
          </a:bodyPr>
          <a:lstStyle/>
          <a:p>
            <a:pPr marL="0" indent="0">
              <a:spcBef>
                <a:spcPts val="0"/>
              </a:spcBef>
              <a:buClr>
                <a:srgbClr val="000000"/>
              </a:buClr>
            </a:pPr>
            <a:r>
              <a:rPr lang="en" sz="1600" dirty="0">
                <a:latin typeface="Rockwell"/>
                <a:ea typeface="Rockwell"/>
                <a:cs typeface="Rockwell"/>
                <a:sym typeface="Rockwell"/>
              </a:rPr>
              <a:t>Prepared for:</a:t>
            </a:r>
            <a:endParaRPr lang="en" sz="1600">
              <a:latin typeface="Rockwell"/>
              <a:ea typeface="Rockwell"/>
              <a:cs typeface="Rockwell"/>
              <a:sym typeface="Rockwell"/>
            </a:endParaRPr>
          </a:p>
          <a:p>
            <a:pPr marL="0" indent="0">
              <a:spcBef>
                <a:spcPts val="0"/>
              </a:spcBef>
            </a:pPr>
            <a:endParaRPr lang="en" sz="1600">
              <a:latin typeface="Rockwell"/>
              <a:ea typeface="Arial"/>
              <a:cs typeface="Arial"/>
            </a:endParaRPr>
          </a:p>
          <a:p>
            <a:pPr marL="0" indent="0">
              <a:spcBef>
                <a:spcPts val="0"/>
              </a:spcBef>
            </a:pPr>
            <a:endParaRPr lang="en" sz="1600">
              <a:latin typeface="Rockwell"/>
              <a:ea typeface="Arial"/>
              <a:cs typeface="Arial"/>
            </a:endParaRPr>
          </a:p>
          <a:p>
            <a:pPr marL="0" indent="0">
              <a:spcBef>
                <a:spcPts val="0"/>
              </a:spcBef>
            </a:pPr>
            <a:endParaRPr lang="en" sz="1600">
              <a:latin typeface="Rockwell"/>
              <a:ea typeface="Arial"/>
              <a:cs typeface="Arial"/>
            </a:endParaRPr>
          </a:p>
          <a:p>
            <a:pPr marL="0" indent="0">
              <a:spcBef>
                <a:spcPts val="0"/>
              </a:spcBef>
            </a:pPr>
            <a:r>
              <a:rPr lang="en" sz="1200">
                <a:latin typeface="Rockwell"/>
                <a:ea typeface="Arial"/>
                <a:cs typeface="Arial"/>
              </a:rPr>
              <a:t>Dr. Shihab Kuran , CEO</a:t>
            </a:r>
          </a:p>
          <a:p>
            <a:pPr marL="0" indent="0">
              <a:spcBef>
                <a:spcPts val="0"/>
              </a:spcBef>
            </a:pPr>
            <a:endParaRPr lang="en" sz="1200">
              <a:latin typeface="Rockwell"/>
              <a:ea typeface="Arial"/>
              <a:cs typeface="Arial"/>
            </a:endParaRPr>
          </a:p>
          <a:p>
            <a:pPr marL="0" indent="0">
              <a:spcBef>
                <a:spcPts val="0"/>
              </a:spcBef>
            </a:pPr>
            <a:r>
              <a:rPr lang="en" sz="1200">
                <a:latin typeface="Rockwell"/>
                <a:ea typeface="Arial"/>
                <a:cs typeface="Arial"/>
              </a:rPr>
              <a:t>Andy McMahon, Advisory Board</a:t>
            </a:r>
          </a:p>
        </p:txBody>
      </p:sp>
      <p:sp>
        <p:nvSpPr>
          <p:cNvPr id="192" name="Google Shape;192;p30"/>
          <p:cNvSpPr txBox="1"/>
          <p:nvPr/>
        </p:nvSpPr>
        <p:spPr>
          <a:xfrm>
            <a:off x="431999" y="6373027"/>
            <a:ext cx="878494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>
              <a:buClr>
                <a:srgbClr val="000000"/>
              </a:buClr>
              <a:buSzPts val="800"/>
            </a:pPr>
            <a:r>
              <a:rPr lang="en" sz="1467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Proprietary &amp; Confidential</a:t>
            </a:r>
            <a:endParaRPr sz="1467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3" name="Google Shape;193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57451" y="184725"/>
            <a:ext cx="1892060" cy="1004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NEPPA">
            <a:extLst>
              <a:ext uri="{FF2B5EF4-FFF2-40B4-BE49-F238E27FC236}">
                <a16:creationId xmlns:a16="http://schemas.microsoft.com/office/drawing/2014/main" id="{426CE2C7-9868-543D-1507-DFFC005D1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580" y="1144808"/>
            <a:ext cx="616507" cy="616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02920" y="384048"/>
            <a:ext cx="111556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623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900" dirty="0"/>
          </a:p>
        </p:txBody>
      </p:sp>
      <p:sp>
        <p:nvSpPr>
          <p:cNvPr id="5" name="Shape 2"/>
          <p:cNvSpPr/>
          <p:nvPr/>
        </p:nvSpPr>
        <p:spPr>
          <a:xfrm>
            <a:off x="548640" y="2487168"/>
            <a:ext cx="3529584" cy="2331720"/>
          </a:xfrm>
          <a:prstGeom prst="roundRect">
            <a:avLst>
              <a:gd name="adj" fmla="val 3529"/>
            </a:avLst>
          </a:prstGeom>
          <a:solidFill>
            <a:srgbClr val="F1F5F9"/>
          </a:solidFill>
          <a:ln w="12700">
            <a:solidFill>
              <a:srgbClr val="E3E8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1867408" y="2777744"/>
            <a:ext cx="786384" cy="786384"/>
          </a:xfrm>
          <a:prstGeom prst="ellipse">
            <a:avLst/>
          </a:prstGeom>
          <a:solidFill>
            <a:srgbClr val="2FB87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4"/>
          <p:cNvSpPr/>
          <p:nvPr/>
        </p:nvSpPr>
        <p:spPr>
          <a:xfrm>
            <a:off x="822960" y="3694176"/>
            <a:ext cx="298094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623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Affordability</a:t>
            </a:r>
            <a:endParaRPr lang="en-US" sz="1700" dirty="0"/>
          </a:p>
        </p:txBody>
      </p:sp>
      <p:sp>
        <p:nvSpPr>
          <p:cNvPr id="9" name="Text 5"/>
          <p:cNvSpPr/>
          <p:nvPr/>
        </p:nvSpPr>
        <p:spPr>
          <a:xfrm>
            <a:off x="822960" y="4114800"/>
            <a:ext cx="2980944" cy="5943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150">
                <a:solidFill>
                  <a:srgbClr val="42526B"/>
                </a:solidFill>
                <a:latin typeface="Calibri"/>
                <a:ea typeface="Calibri"/>
                <a:cs typeface="Calibri"/>
              </a:rPr>
              <a:t>Capacity and transmission charge reductions</a:t>
            </a:r>
            <a:endParaRPr lang="en-US" sz="1150">
              <a:latin typeface="Calibri"/>
              <a:ea typeface="Calibri"/>
              <a:cs typeface="Calibri"/>
            </a:endParaRPr>
          </a:p>
        </p:txBody>
      </p:sp>
      <p:sp>
        <p:nvSpPr>
          <p:cNvPr id="10" name="Shape 6"/>
          <p:cNvSpPr/>
          <p:nvPr/>
        </p:nvSpPr>
        <p:spPr>
          <a:xfrm>
            <a:off x="4425696" y="2487168"/>
            <a:ext cx="3529584" cy="2331720"/>
          </a:xfrm>
          <a:prstGeom prst="roundRect">
            <a:avLst>
              <a:gd name="adj" fmla="val 3529"/>
            </a:avLst>
          </a:prstGeom>
          <a:solidFill>
            <a:srgbClr val="F1F5F9"/>
          </a:solidFill>
          <a:ln w="12700">
            <a:solidFill>
              <a:srgbClr val="E3E8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7"/>
          <p:cNvSpPr/>
          <p:nvPr/>
        </p:nvSpPr>
        <p:spPr>
          <a:xfrm>
            <a:off x="5744464" y="2777744"/>
            <a:ext cx="786384" cy="786384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1" descr="assets/ic_resili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8924" y="2982204"/>
            <a:ext cx="377464" cy="37746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4700016" y="3694176"/>
            <a:ext cx="298094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623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Resilience</a:t>
            </a:r>
            <a:endParaRPr lang="en-US" sz="1700" dirty="0"/>
          </a:p>
        </p:txBody>
      </p:sp>
      <p:sp>
        <p:nvSpPr>
          <p:cNvPr id="14" name="Text 9"/>
          <p:cNvSpPr/>
          <p:nvPr/>
        </p:nvSpPr>
        <p:spPr>
          <a:xfrm>
            <a:off x="4700016" y="4114800"/>
            <a:ext cx="2980944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150" dirty="0">
                <a:solidFill>
                  <a:srgbClr val="4252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 utility-grade storage to strengthen grid reliability and maintain service continuity during outages</a:t>
            </a:r>
            <a:endParaRPr lang="en-US" sz="1150" dirty="0"/>
          </a:p>
        </p:txBody>
      </p:sp>
      <p:sp>
        <p:nvSpPr>
          <p:cNvPr id="15" name="Shape 10"/>
          <p:cNvSpPr/>
          <p:nvPr/>
        </p:nvSpPr>
        <p:spPr>
          <a:xfrm>
            <a:off x="8302752" y="2487168"/>
            <a:ext cx="3529584" cy="2331720"/>
          </a:xfrm>
          <a:prstGeom prst="roundRect">
            <a:avLst>
              <a:gd name="adj" fmla="val 3529"/>
            </a:avLst>
          </a:prstGeom>
          <a:solidFill>
            <a:srgbClr val="F1F5F9"/>
          </a:solidFill>
          <a:ln w="12700">
            <a:solidFill>
              <a:srgbClr val="E3E8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1"/>
          <p:cNvSpPr/>
          <p:nvPr/>
        </p:nvSpPr>
        <p:spPr>
          <a:xfrm>
            <a:off x="9621520" y="2777744"/>
            <a:ext cx="786384" cy="786384"/>
          </a:xfrm>
          <a:prstGeom prst="ellipse">
            <a:avLst/>
          </a:prstGeom>
          <a:solidFill>
            <a:srgbClr val="DCEA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2"/>
          <p:cNvSpPr/>
          <p:nvPr/>
        </p:nvSpPr>
        <p:spPr>
          <a:xfrm>
            <a:off x="8577072" y="3694176"/>
            <a:ext cx="298094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623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Unmatched Flexibility</a:t>
            </a:r>
            <a:endParaRPr lang="en-US" sz="1700" dirty="0"/>
          </a:p>
        </p:txBody>
      </p:sp>
      <p:sp>
        <p:nvSpPr>
          <p:cNvPr id="19" name="Text 13"/>
          <p:cNvSpPr/>
          <p:nvPr/>
        </p:nvSpPr>
        <p:spPr>
          <a:xfrm>
            <a:off x="8523224" y="4114800"/>
            <a:ext cx="3135376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150" dirty="0">
                <a:solidFill>
                  <a:srgbClr val="4252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Relocate assets as needs evolve — no stranded infrastructure, no long-term commitment to a single location</a:t>
            </a:r>
            <a:endParaRPr lang="en-US" sz="1150" dirty="0"/>
          </a:p>
        </p:txBody>
      </p:sp>
      <p:sp>
        <p:nvSpPr>
          <p:cNvPr id="20" name="Shape 14"/>
          <p:cNvSpPr/>
          <p:nvPr/>
        </p:nvSpPr>
        <p:spPr>
          <a:xfrm>
            <a:off x="548640" y="5074920"/>
            <a:ext cx="11091672" cy="841248"/>
          </a:xfrm>
          <a:prstGeom prst="roundRect">
            <a:avLst>
              <a:gd name="adj" fmla="val 6522"/>
            </a:avLst>
          </a:prstGeom>
          <a:solidFill>
            <a:srgbClr val="0C1B3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5"/>
          <p:cNvSpPr/>
          <p:nvPr/>
        </p:nvSpPr>
        <p:spPr>
          <a:xfrm>
            <a:off x="868680" y="5120640"/>
            <a:ext cx="1046988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Edison partners with public power utilities to put downward pressure on customer bills — deploying mobile and stationary storage that turns rising capacity, transmission, and infrastructure costs into lasting community savings.</a:t>
            </a:r>
            <a:endParaRPr lang="en-US" sz="1600"/>
          </a:p>
        </p:txBody>
      </p:sp>
      <p:pic>
        <p:nvPicPr>
          <p:cNvPr id="2" name="Image 2" descr="preencoded.png">
            <a:extLst>
              <a:ext uri="{FF2B5EF4-FFF2-40B4-BE49-F238E27FC236}">
                <a16:creationId xmlns:a16="http://schemas.microsoft.com/office/drawing/2014/main" id="{6E56A797-5D54-8FB2-7F66-780F601A44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8840" y="2927096"/>
            <a:ext cx="491744" cy="491744"/>
          </a:xfrm>
          <a:prstGeom prst="rect">
            <a:avLst/>
          </a:prstGeom>
        </p:spPr>
      </p:pic>
      <p:pic>
        <p:nvPicPr>
          <p:cNvPr id="25" name="Image 0" descr="preencoded.png">
            <a:extLst>
              <a:ext uri="{FF2B5EF4-FFF2-40B4-BE49-F238E27FC236}">
                <a16:creationId xmlns:a16="http://schemas.microsoft.com/office/drawing/2014/main" id="{C22DE2EF-DBDA-F291-95D8-868E649D94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0052" y="2850388"/>
            <a:ext cx="641096" cy="641096"/>
          </a:xfrm>
          <a:prstGeom prst="rect">
            <a:avLst/>
          </a:prstGeom>
        </p:spPr>
      </p:pic>
      <p:sp>
        <p:nvSpPr>
          <p:cNvPr id="7" name="Text 17">
            <a:extLst>
              <a:ext uri="{FF2B5EF4-FFF2-40B4-BE49-F238E27FC236}">
                <a16:creationId xmlns:a16="http://schemas.microsoft.com/office/drawing/2014/main" id="{E5C251B8-3A8F-E630-5FAB-5D41435F9763}"/>
              </a:ext>
            </a:extLst>
          </p:cNvPr>
          <p:cNvSpPr/>
          <p:nvPr/>
        </p:nvSpPr>
        <p:spPr>
          <a:xfrm>
            <a:off x="8523224" y="6529832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i="1" dirty="0">
                <a:solidFill>
                  <a:srgbClr val="718096"/>
                </a:solidFill>
              </a:rPr>
              <a:t>Power Edison Proprietary &amp; Confidential</a:t>
            </a:r>
            <a:endParaRPr lang="en-US" sz="800" dirty="0"/>
          </a:p>
        </p:txBody>
      </p:sp>
      <p:sp>
        <p:nvSpPr>
          <p:cNvPr id="17" name="Text 18">
            <a:extLst>
              <a:ext uri="{FF2B5EF4-FFF2-40B4-BE49-F238E27FC236}">
                <a16:creationId xmlns:a16="http://schemas.microsoft.com/office/drawing/2014/main" id="{7E33E986-D015-CC69-E4A1-72ADDED78422}"/>
              </a:ext>
            </a:extLst>
          </p:cNvPr>
          <p:cNvSpPr/>
          <p:nvPr/>
        </p:nvSpPr>
        <p:spPr>
          <a:xfrm>
            <a:off x="11723623" y="6529832"/>
            <a:ext cx="290223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718096"/>
                </a:solidFill>
              </a:rPr>
              <a:t>2</a:t>
            </a:r>
            <a:endParaRPr lang="en-US" sz="800" dirty="0"/>
          </a:p>
        </p:txBody>
      </p:sp>
      <p:sp>
        <p:nvSpPr>
          <p:cNvPr id="26" name="Rounded Rectangle 25"/>
          <p:cNvSpPr/>
          <p:nvPr/>
        </p:nvSpPr>
        <p:spPr>
          <a:xfrm>
            <a:off x="548640" y="1298448"/>
            <a:ext cx="3529584" cy="1042415"/>
          </a:xfrm>
          <a:prstGeom prst="roundRect">
            <a:avLst>
              <a:gd name="adj" fmla="val 7894"/>
            </a:avLst>
          </a:prstGeom>
          <a:solidFill>
            <a:srgbClr val="F1F5F9"/>
          </a:solidFill>
          <a:ln w="12700">
            <a:solidFill>
              <a:srgbClr val="E3E8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48640" y="1417319"/>
            <a:ext cx="3529584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3200" b="1">
                <a:solidFill>
                  <a:srgbClr val="2FB870"/>
                </a:solidFill>
                <a:latin typeface="Georgia"/>
              </a:rPr>
              <a:t>+67%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9224" y="2003513"/>
            <a:ext cx="3328416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 dirty="0">
                <a:solidFill>
                  <a:srgbClr val="42526B"/>
                </a:solidFill>
                <a:latin typeface="Calibri"/>
              </a:rPr>
              <a:t>higher New England residential rates than the U.S. average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425696" y="1298448"/>
            <a:ext cx="3529584" cy="1042415"/>
          </a:xfrm>
          <a:prstGeom prst="roundRect">
            <a:avLst>
              <a:gd name="adj" fmla="val 7894"/>
            </a:avLst>
          </a:prstGeom>
          <a:solidFill>
            <a:srgbClr val="F1F5F9"/>
          </a:solidFill>
          <a:ln w="12700">
            <a:solidFill>
              <a:srgbClr val="E3E8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4425696" y="1417319"/>
            <a:ext cx="3529584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3200" b="1">
                <a:solidFill>
                  <a:srgbClr val="065A82"/>
                </a:solidFill>
                <a:latin typeface="Georgia"/>
              </a:rPr>
              <a:t>~80%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26864" y="2002535"/>
            <a:ext cx="3127248" cy="420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 dirty="0">
                <a:solidFill>
                  <a:srgbClr val="42526B"/>
                </a:solidFill>
                <a:latin typeface="Calibri"/>
              </a:rPr>
              <a:t>of U.S. power outages are weather-driven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302752" y="1298448"/>
            <a:ext cx="3529584" cy="1042415"/>
          </a:xfrm>
          <a:prstGeom prst="roundRect">
            <a:avLst>
              <a:gd name="adj" fmla="val 7894"/>
            </a:avLst>
          </a:prstGeom>
          <a:solidFill>
            <a:srgbClr val="F1F5F9"/>
          </a:solidFill>
          <a:ln w="12700">
            <a:solidFill>
              <a:srgbClr val="E3E8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8302752" y="1417319"/>
            <a:ext cx="3529584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3200" b="1">
                <a:solidFill>
                  <a:srgbClr val="0C1B33"/>
                </a:solidFill>
                <a:latin typeface="Georgia"/>
              </a:rPr>
              <a:t>~4 yrs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26120" y="2003513"/>
            <a:ext cx="3529584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 dirty="0">
                <a:solidFill>
                  <a:srgbClr val="42526B"/>
                </a:solidFill>
                <a:latin typeface="Calibri"/>
              </a:rPr>
              <a:t>for new grid capacity to clear interconnection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6528816"/>
            <a:ext cx="786384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800" b="0">
                <a:solidFill>
                  <a:srgbClr val="9AA6BC"/>
                </a:solidFill>
                <a:latin typeface="Calibri"/>
              </a:rPr>
              <a:t>Sources: U.S. EIA residential rates (May 2025); Climate Central; Enverus 2025 Interconnection Queue Outlook (ISO-NE).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02920" y="384048"/>
            <a:ext cx="111556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900" b="1">
                <a:solidFill>
                  <a:srgbClr val="1623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Power Edison at a Glance</a:t>
            </a:r>
            <a:endParaRPr lang="en-US" sz="2900"/>
          </a:p>
        </p:txBody>
      </p:sp>
      <p:sp>
        <p:nvSpPr>
          <p:cNvPr id="4" name="Text 1"/>
          <p:cNvSpPr/>
          <p:nvPr/>
        </p:nvSpPr>
        <p:spPr>
          <a:xfrm>
            <a:off x="521208" y="93268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i="1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leader in utility-grade mobile battery energy storage.</a:t>
            </a:r>
            <a:endParaRPr lang="en-US" sz="1350"/>
          </a:p>
        </p:txBody>
      </p:sp>
      <p:sp>
        <p:nvSpPr>
          <p:cNvPr id="5" name="Text 2"/>
          <p:cNvSpPr/>
          <p:nvPr/>
        </p:nvSpPr>
        <p:spPr>
          <a:xfrm>
            <a:off x="548640" y="1371600"/>
            <a:ext cx="360273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>
                <a:solidFill>
                  <a:srgbClr val="2FB87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World’s Largest</a:t>
            </a:r>
            <a:endParaRPr lang="en-US" sz="2200"/>
          </a:p>
        </p:txBody>
      </p:sp>
      <p:sp>
        <p:nvSpPr>
          <p:cNvPr id="6" name="Text 3"/>
          <p:cNvSpPr/>
          <p:nvPr/>
        </p:nvSpPr>
        <p:spPr>
          <a:xfrm>
            <a:off x="548640" y="1847088"/>
            <a:ext cx="3602736" cy="329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>
                <a:solidFill>
                  <a:srgbClr val="4252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battery energy storage system</a:t>
            </a:r>
            <a:endParaRPr lang="en-US" sz="1100"/>
          </a:p>
        </p:txBody>
      </p:sp>
      <p:sp>
        <p:nvSpPr>
          <p:cNvPr id="7" name="Shape 4"/>
          <p:cNvSpPr/>
          <p:nvPr/>
        </p:nvSpPr>
        <p:spPr>
          <a:xfrm>
            <a:off x="4219956" y="1463040"/>
            <a:ext cx="0" cy="640080"/>
          </a:xfrm>
          <a:prstGeom prst="line">
            <a:avLst/>
          </a:prstGeom>
          <a:noFill/>
          <a:ln w="12700">
            <a:solidFill>
              <a:srgbClr val="E3E8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4288536" y="1371600"/>
            <a:ext cx="360273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>
                <a:solidFill>
                  <a:srgbClr val="2DB46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40+</a:t>
            </a:r>
            <a:endParaRPr lang="en-US" sz="3000">
              <a:solidFill>
                <a:srgbClr val="2DB46D"/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4288536" y="1847088"/>
            <a:ext cx="3602736" cy="329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>
                <a:solidFill>
                  <a:srgbClr val="4252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multi-MW utility engagements</a:t>
            </a:r>
            <a:endParaRPr lang="en-US" sz="1100"/>
          </a:p>
        </p:txBody>
      </p:sp>
      <p:sp>
        <p:nvSpPr>
          <p:cNvPr id="10" name="Shape 7"/>
          <p:cNvSpPr/>
          <p:nvPr/>
        </p:nvSpPr>
        <p:spPr>
          <a:xfrm>
            <a:off x="7959852" y="1463040"/>
            <a:ext cx="0" cy="640080"/>
          </a:xfrm>
          <a:prstGeom prst="line">
            <a:avLst/>
          </a:prstGeom>
          <a:noFill/>
          <a:ln w="12700">
            <a:solidFill>
              <a:srgbClr val="E3E8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8028432" y="1371600"/>
            <a:ext cx="360273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>
                <a:solidFill>
                  <a:srgbClr val="2DB46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GWh+</a:t>
            </a:r>
            <a:endParaRPr lang="en-US" sz="3000">
              <a:solidFill>
                <a:srgbClr val="2DB46D"/>
              </a:solidFill>
            </a:endParaRPr>
          </a:p>
        </p:txBody>
      </p:sp>
      <p:sp>
        <p:nvSpPr>
          <p:cNvPr id="12" name="Text 9"/>
          <p:cNvSpPr/>
          <p:nvPr/>
        </p:nvSpPr>
        <p:spPr>
          <a:xfrm>
            <a:off x="8028432" y="1847088"/>
            <a:ext cx="3602736" cy="329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4252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pipeline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-2159876" y="2407682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kern="0" spc="100">
                <a:solidFill>
                  <a:srgbClr val="73809A"/>
                </a:solidFill>
                <a:latin typeface="Calibri" pitchFamily="34" charset="0"/>
                <a:cs typeface="Calibri" pitchFamily="34" charset="-120"/>
              </a:rPr>
              <a:t>A team drawn from the industry’s leading institutions</a:t>
            </a:r>
            <a:endParaRPr lang="en-US" sz="1600"/>
          </a:p>
        </p:txBody>
      </p:sp>
      <p:pic>
        <p:nvPicPr>
          <p:cNvPr id="17" name="Image 1" descr="assets/logos/con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0025" y="2794185"/>
            <a:ext cx="1886714" cy="857597"/>
          </a:xfrm>
          <a:prstGeom prst="rect">
            <a:avLst/>
          </a:prstGeom>
        </p:spPr>
      </p:pic>
      <p:pic>
        <p:nvPicPr>
          <p:cNvPr id="19" name="Image 2" descr="assets/logos/fp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6299" y="4300777"/>
            <a:ext cx="2545890" cy="1157222"/>
          </a:xfrm>
          <a:prstGeom prst="rect">
            <a:avLst/>
          </a:prstGeom>
        </p:spPr>
      </p:pic>
      <p:pic>
        <p:nvPicPr>
          <p:cNvPr id="21" name="Image 3" descr="assets/logos/nexter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8570" y="3731707"/>
            <a:ext cx="1746504" cy="793865"/>
          </a:xfrm>
          <a:prstGeom prst="rect">
            <a:avLst/>
          </a:prstGeom>
        </p:spPr>
      </p:pic>
      <p:pic>
        <p:nvPicPr>
          <p:cNvPr id="23" name="Image 4" descr="assets/logos/pge.png"/>
          <p:cNvPicPr>
            <a:picLocks noChangeAspect="1"/>
          </p:cNvPicPr>
          <p:nvPr/>
        </p:nvPicPr>
        <p:blipFill>
          <a:blip r:embed="rId6"/>
          <a:srcRect l="33651" r="32519"/>
          <a:stretch>
            <a:fillRect/>
          </a:stretch>
        </p:blipFill>
        <p:spPr>
          <a:xfrm>
            <a:off x="2643821" y="5380625"/>
            <a:ext cx="802854" cy="1078714"/>
          </a:xfrm>
          <a:prstGeom prst="rect">
            <a:avLst/>
          </a:prstGeom>
        </p:spPr>
      </p:pic>
      <p:pic>
        <p:nvPicPr>
          <p:cNvPr id="25" name="Image 5" descr="assets/logos/nyp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221" y="3557575"/>
            <a:ext cx="2050280" cy="931945"/>
          </a:xfrm>
          <a:prstGeom prst="rect">
            <a:avLst/>
          </a:prstGeom>
        </p:spPr>
      </p:pic>
      <p:pic>
        <p:nvPicPr>
          <p:cNvPr id="27" name="Image 6" descr="assets/logos/do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40620" y="3573089"/>
            <a:ext cx="1746504" cy="793865"/>
          </a:xfrm>
          <a:prstGeom prst="rect">
            <a:avLst/>
          </a:prstGeom>
        </p:spPr>
      </p:pic>
      <p:pic>
        <p:nvPicPr>
          <p:cNvPr id="29" name="Image 7" descr="assets/logos/portsameric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17045" y="5259656"/>
            <a:ext cx="1746504" cy="793865"/>
          </a:xfrm>
          <a:prstGeom prst="rect">
            <a:avLst/>
          </a:prstGeom>
        </p:spPr>
      </p:pic>
      <p:pic>
        <p:nvPicPr>
          <p:cNvPr id="31" name="Image 8" descr="assets/logos/portauth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06581" y="4398449"/>
            <a:ext cx="1938703" cy="881228"/>
          </a:xfrm>
          <a:prstGeom prst="rect">
            <a:avLst/>
          </a:prstGeom>
        </p:spPr>
      </p:pic>
      <p:pic>
        <p:nvPicPr>
          <p:cNvPr id="33" name="Image 9" descr="assets/logos/nrg.png"/>
          <p:cNvPicPr>
            <a:picLocks noChangeAspect="1"/>
          </p:cNvPicPr>
          <p:nvPr/>
        </p:nvPicPr>
        <p:blipFill>
          <a:blip r:embed="rId11"/>
          <a:srcRect l="20293" r="18229"/>
          <a:stretch>
            <a:fillRect/>
          </a:stretch>
        </p:blipFill>
        <p:spPr>
          <a:xfrm>
            <a:off x="566726" y="4391024"/>
            <a:ext cx="1073707" cy="793865"/>
          </a:xfrm>
          <a:prstGeom prst="rect">
            <a:avLst/>
          </a:prstGeom>
        </p:spPr>
      </p:pic>
      <p:pic>
        <p:nvPicPr>
          <p:cNvPr id="35" name="Image 10" descr="assets/logos/sunedison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5877" y="5184889"/>
            <a:ext cx="2194968" cy="997712"/>
          </a:xfrm>
          <a:prstGeom prst="rect">
            <a:avLst/>
          </a:prstGeom>
        </p:spPr>
      </p:pic>
      <p:pic>
        <p:nvPicPr>
          <p:cNvPr id="37" name="Image 11" descr="assets/logos/petrasolar.png"/>
          <p:cNvPicPr>
            <a:picLocks noChangeAspect="1"/>
          </p:cNvPicPr>
          <p:nvPr/>
        </p:nvPicPr>
        <p:blipFill>
          <a:blip r:embed="rId13"/>
          <a:srcRect l="6908" t="31105" b="24945"/>
          <a:stretch>
            <a:fillRect/>
          </a:stretch>
        </p:blipFill>
        <p:spPr>
          <a:xfrm>
            <a:off x="3795046" y="6106979"/>
            <a:ext cx="2209227" cy="474093"/>
          </a:xfrm>
          <a:prstGeom prst="rect">
            <a:avLst/>
          </a:prstGeom>
        </p:spPr>
      </p:pic>
      <p:pic>
        <p:nvPicPr>
          <p:cNvPr id="39" name="Image 12" descr="assets/logos/blackrock.png"/>
          <p:cNvPicPr>
            <a:picLocks noChangeAspect="1"/>
          </p:cNvPicPr>
          <p:nvPr/>
        </p:nvPicPr>
        <p:blipFill>
          <a:blip r:embed="rId14"/>
          <a:srcRect t="36281" b="29164"/>
          <a:stretch>
            <a:fillRect/>
          </a:stretch>
        </p:blipFill>
        <p:spPr>
          <a:xfrm>
            <a:off x="2234605" y="6510389"/>
            <a:ext cx="1746504" cy="274321"/>
          </a:xfrm>
          <a:prstGeom prst="rect">
            <a:avLst/>
          </a:prstGeom>
        </p:spPr>
      </p:pic>
      <p:pic>
        <p:nvPicPr>
          <p:cNvPr id="41" name="Image 13" descr="assets/logos/schneider.png"/>
          <p:cNvPicPr>
            <a:picLocks noChangeAspect="1"/>
          </p:cNvPicPr>
          <p:nvPr/>
        </p:nvPicPr>
        <p:blipFill>
          <a:blip r:embed="rId15"/>
          <a:srcRect t="20750" b="23125"/>
          <a:stretch>
            <a:fillRect/>
          </a:stretch>
        </p:blipFill>
        <p:spPr>
          <a:xfrm>
            <a:off x="333782" y="6122192"/>
            <a:ext cx="1746504" cy="445556"/>
          </a:xfrm>
          <a:prstGeom prst="rect">
            <a:avLst/>
          </a:prstGeom>
        </p:spPr>
      </p:pic>
      <p:pic>
        <p:nvPicPr>
          <p:cNvPr id="1026" name="Picture 2" descr="Massena Electric | Municipal Electric Company - Massena, NY">
            <a:extLst>
              <a:ext uri="{FF2B5EF4-FFF2-40B4-BE49-F238E27FC236}">
                <a16:creationId xmlns:a16="http://schemas.microsoft.com/office/drawing/2014/main" id="{B291CA6A-D1B7-2FAB-E863-1718D56B63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605" y="4398449"/>
            <a:ext cx="881228" cy="881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3BDB167D-A9C0-6E2E-3C8F-23132A69B2D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43375" y="3124667"/>
            <a:ext cx="5536220" cy="3114124"/>
          </a:xfrm>
          <a:prstGeom prst="rect">
            <a:avLst/>
          </a:prstGeom>
        </p:spPr>
      </p:pic>
      <p:sp>
        <p:nvSpPr>
          <p:cNvPr id="2" name="Text 17">
            <a:extLst>
              <a:ext uri="{FF2B5EF4-FFF2-40B4-BE49-F238E27FC236}">
                <a16:creationId xmlns:a16="http://schemas.microsoft.com/office/drawing/2014/main" id="{745EA68C-9399-902D-2658-586892067694}"/>
              </a:ext>
            </a:extLst>
          </p:cNvPr>
          <p:cNvSpPr/>
          <p:nvPr/>
        </p:nvSpPr>
        <p:spPr>
          <a:xfrm>
            <a:off x="8523224" y="6529832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i="1">
                <a:solidFill>
                  <a:srgbClr val="718096"/>
                </a:solidFill>
              </a:rPr>
              <a:t>Power Edison Proprietary &amp; Confidential</a:t>
            </a:r>
            <a:endParaRPr lang="en-US" sz="800"/>
          </a:p>
        </p:txBody>
      </p:sp>
      <p:sp>
        <p:nvSpPr>
          <p:cNvPr id="14" name="Text 18">
            <a:extLst>
              <a:ext uri="{FF2B5EF4-FFF2-40B4-BE49-F238E27FC236}">
                <a16:creationId xmlns:a16="http://schemas.microsoft.com/office/drawing/2014/main" id="{0D0A0BC8-219F-7DCB-D98E-D25B2AC49AA6}"/>
              </a:ext>
            </a:extLst>
          </p:cNvPr>
          <p:cNvSpPr/>
          <p:nvPr/>
        </p:nvSpPr>
        <p:spPr>
          <a:xfrm>
            <a:off x="11723623" y="6529832"/>
            <a:ext cx="290223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>
                <a:solidFill>
                  <a:srgbClr val="718096"/>
                </a:solidFill>
              </a:rPr>
              <a:t>3</a:t>
            </a:r>
            <a:endParaRPr lang="en-US" sz="800"/>
          </a:p>
        </p:txBody>
      </p:sp>
      <p:pic>
        <p:nvPicPr>
          <p:cNvPr id="16" name="Picture 2" descr="American Public Power Association - Wikipedia">
            <a:extLst>
              <a:ext uri="{FF2B5EF4-FFF2-40B4-BE49-F238E27FC236}">
                <a16:creationId xmlns:a16="http://schemas.microsoft.com/office/drawing/2014/main" id="{FA7291BA-5624-DC96-FB47-223557D49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765" y="2828247"/>
            <a:ext cx="1293574" cy="83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uke Energy Renewables acquires Colorado Solar Project - JUWI Inc.">
            <a:extLst>
              <a:ext uri="{FF2B5EF4-FFF2-40B4-BE49-F238E27FC236}">
                <a16:creationId xmlns:a16="http://schemas.microsoft.com/office/drawing/2014/main" id="{481171F7-56AE-792A-683B-55E35D536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679" y="2821793"/>
            <a:ext cx="1450716" cy="814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Image 0" descr="assets/logos/pseg.png">
            <a:extLst>
              <a:ext uri="{FF2B5EF4-FFF2-40B4-BE49-F238E27FC236}">
                <a16:creationId xmlns:a16="http://schemas.microsoft.com/office/drawing/2014/main" id="{3368998F-3B71-51D9-F15E-631122F2D42B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 l="28419" r="27973"/>
          <a:stretch>
            <a:fillRect/>
          </a:stretch>
        </p:blipFill>
        <p:spPr>
          <a:xfrm>
            <a:off x="291068" y="2735323"/>
            <a:ext cx="935712" cy="9753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87680" y="243840"/>
            <a:ext cx="1097280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Battery Energy Storage?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87680" y="103632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67" i="1" dirty="0">
                <a:solidFill>
                  <a:srgbClr val="5760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 20 operational benefits including, but not limited to:</a:t>
            </a:r>
            <a:endParaRPr lang="en-US" sz="1467" dirty="0"/>
          </a:p>
        </p:txBody>
      </p:sp>
      <p:sp>
        <p:nvSpPr>
          <p:cNvPr id="20" name="Shape 18"/>
          <p:cNvSpPr/>
          <p:nvPr/>
        </p:nvSpPr>
        <p:spPr>
          <a:xfrm>
            <a:off x="252520" y="2194562"/>
            <a:ext cx="4023360" cy="1551097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21" name="Shape 19"/>
          <p:cNvSpPr/>
          <p:nvPr/>
        </p:nvSpPr>
        <p:spPr>
          <a:xfrm>
            <a:off x="243840" y="1857796"/>
            <a:ext cx="4023360" cy="88635"/>
          </a:xfrm>
          <a:prstGeom prst="rect">
            <a:avLst/>
          </a:prstGeom>
          <a:solidFill>
            <a:srgbClr val="04547A"/>
          </a:solidFill>
          <a:ln/>
        </p:spPr>
        <p:txBody>
          <a:bodyPr/>
          <a:lstStyle/>
          <a:p>
            <a:endParaRPr lang="en-US" sz="2400"/>
          </a:p>
        </p:txBody>
      </p:sp>
      <p:pic>
        <p:nvPicPr>
          <p:cNvPr id="2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199" y="2377214"/>
            <a:ext cx="472716" cy="472716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774003" y="2406937"/>
            <a:ext cx="3477820" cy="4431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Peak Shaving &amp; Demand Reduction</a:t>
            </a:r>
            <a:endParaRPr lang="en-US" sz="1867" dirty="0"/>
          </a:p>
        </p:txBody>
      </p:sp>
      <p:sp>
        <p:nvSpPr>
          <p:cNvPr id="24" name="Text 21"/>
          <p:cNvSpPr/>
          <p:nvPr/>
        </p:nvSpPr>
        <p:spPr>
          <a:xfrm>
            <a:off x="869414" y="2831313"/>
            <a:ext cx="3136857" cy="81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5000"/>
              </a:lnSpc>
            </a:pPr>
            <a:r>
              <a:rPr lang="en-US" sz="1300">
                <a:solidFill>
                  <a:srgbClr val="57606F"/>
                </a:solidFill>
                <a:latin typeface="Calibri"/>
                <a:ea typeface="Calibri"/>
                <a:cs typeface="Calibri"/>
              </a:rPr>
              <a:t>Reduce wholesale capacity costs and transmission charges</a:t>
            </a:r>
            <a:endParaRPr lang="en-US" sz="1300">
              <a:latin typeface="Calibri"/>
              <a:ea typeface="Calibri"/>
              <a:cs typeface="Calibri"/>
            </a:endParaRPr>
          </a:p>
        </p:txBody>
      </p:sp>
      <p:sp>
        <p:nvSpPr>
          <p:cNvPr id="25" name="Shape 22"/>
          <p:cNvSpPr/>
          <p:nvPr/>
        </p:nvSpPr>
        <p:spPr>
          <a:xfrm>
            <a:off x="4093000" y="2194562"/>
            <a:ext cx="4023360" cy="1551097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26" name="Shape 23"/>
          <p:cNvSpPr/>
          <p:nvPr/>
        </p:nvSpPr>
        <p:spPr>
          <a:xfrm>
            <a:off x="4084320" y="1857796"/>
            <a:ext cx="4023360" cy="88635"/>
          </a:xfrm>
          <a:prstGeom prst="rect">
            <a:avLst/>
          </a:prstGeom>
          <a:solidFill>
            <a:srgbClr val="04547A"/>
          </a:solidFill>
          <a:ln/>
        </p:spPr>
        <p:txBody>
          <a:bodyPr/>
          <a:lstStyle/>
          <a:p>
            <a:endParaRPr lang="en-US" sz="2400"/>
          </a:p>
        </p:txBody>
      </p:sp>
      <p:pic>
        <p:nvPicPr>
          <p:cNvPr id="2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0862" y="2352507"/>
            <a:ext cx="472716" cy="472716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4746840" y="2391985"/>
            <a:ext cx="3404341" cy="4431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Grid Resilience &amp; Reliability</a:t>
            </a:r>
            <a:endParaRPr lang="en-US" sz="1867" dirty="0"/>
          </a:p>
        </p:txBody>
      </p:sp>
      <p:sp>
        <p:nvSpPr>
          <p:cNvPr id="29" name="Text 25"/>
          <p:cNvSpPr/>
          <p:nvPr/>
        </p:nvSpPr>
        <p:spPr>
          <a:xfrm>
            <a:off x="4753260" y="2805463"/>
            <a:ext cx="3136857" cy="81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5000"/>
              </a:lnSpc>
            </a:pPr>
            <a:r>
              <a:rPr lang="en-US" sz="1333" dirty="0">
                <a:solidFill>
                  <a:srgbClr val="5760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Instant backup power and black start capability for critical infrastructure</a:t>
            </a:r>
            <a:endParaRPr lang="en-US" sz="1333" dirty="0"/>
          </a:p>
        </p:txBody>
      </p:sp>
      <p:sp>
        <p:nvSpPr>
          <p:cNvPr id="30" name="Shape 26"/>
          <p:cNvSpPr/>
          <p:nvPr/>
        </p:nvSpPr>
        <p:spPr>
          <a:xfrm>
            <a:off x="7933480" y="2194562"/>
            <a:ext cx="4023360" cy="1551097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31" name="Shape 27"/>
          <p:cNvSpPr/>
          <p:nvPr/>
        </p:nvSpPr>
        <p:spPr>
          <a:xfrm>
            <a:off x="7924800" y="1857796"/>
            <a:ext cx="4023360" cy="88635"/>
          </a:xfrm>
          <a:prstGeom prst="rect">
            <a:avLst/>
          </a:prstGeom>
          <a:solidFill>
            <a:srgbClr val="04547A"/>
          </a:solidFill>
          <a:ln/>
        </p:spPr>
        <p:txBody>
          <a:bodyPr/>
          <a:lstStyle/>
          <a:p>
            <a:endParaRPr lang="en-US" sz="2400"/>
          </a:p>
        </p:txBody>
      </p:sp>
      <p:pic>
        <p:nvPicPr>
          <p:cNvPr id="3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2619" y="2340867"/>
            <a:ext cx="472716" cy="472716"/>
          </a:xfrm>
          <a:prstGeom prst="rect">
            <a:avLst/>
          </a:prstGeom>
        </p:spPr>
      </p:pic>
      <p:sp>
        <p:nvSpPr>
          <p:cNvPr id="33" name="Text 28"/>
          <p:cNvSpPr/>
          <p:nvPr/>
        </p:nvSpPr>
        <p:spPr>
          <a:xfrm>
            <a:off x="8567465" y="2340865"/>
            <a:ext cx="3459017" cy="4431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 Clean Energy Integration</a:t>
            </a:r>
            <a:endParaRPr lang="en-US" sz="1867" dirty="0"/>
          </a:p>
        </p:txBody>
      </p:sp>
      <p:sp>
        <p:nvSpPr>
          <p:cNvPr id="34" name="Text 29"/>
          <p:cNvSpPr/>
          <p:nvPr/>
        </p:nvSpPr>
        <p:spPr>
          <a:xfrm>
            <a:off x="8728544" y="2846392"/>
            <a:ext cx="3136857" cy="81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5000"/>
              </a:lnSpc>
            </a:pPr>
            <a:r>
              <a:rPr lang="en-US" sz="1333" dirty="0">
                <a:solidFill>
                  <a:srgbClr val="5760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 excess renewable generation from on-site solar for dispatch during peak periods; advance clean energy portfolio goals</a:t>
            </a:r>
            <a:endParaRPr lang="en-US" sz="1333" dirty="0"/>
          </a:p>
        </p:txBody>
      </p:sp>
      <p:sp>
        <p:nvSpPr>
          <p:cNvPr id="35" name="Shape 30"/>
          <p:cNvSpPr/>
          <p:nvPr/>
        </p:nvSpPr>
        <p:spPr>
          <a:xfrm>
            <a:off x="252520" y="3657602"/>
            <a:ext cx="4023360" cy="1551097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36" name="Shape 31"/>
          <p:cNvSpPr/>
          <p:nvPr/>
        </p:nvSpPr>
        <p:spPr>
          <a:xfrm>
            <a:off x="243840" y="3829440"/>
            <a:ext cx="4023360" cy="88635"/>
          </a:xfrm>
          <a:prstGeom prst="rect">
            <a:avLst/>
          </a:prstGeom>
          <a:solidFill>
            <a:srgbClr val="04547A"/>
          </a:solidFill>
          <a:ln/>
        </p:spPr>
        <p:txBody>
          <a:bodyPr/>
          <a:lstStyle/>
          <a:p>
            <a:endParaRPr lang="en-US" sz="2400"/>
          </a:p>
        </p:txBody>
      </p:sp>
      <p:pic>
        <p:nvPicPr>
          <p:cNvPr id="3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734" y="4354855"/>
            <a:ext cx="472716" cy="472716"/>
          </a:xfrm>
          <a:prstGeom prst="rect">
            <a:avLst/>
          </a:prstGeom>
        </p:spPr>
      </p:pic>
      <p:sp>
        <p:nvSpPr>
          <p:cNvPr id="38" name="Text 32"/>
          <p:cNvSpPr/>
          <p:nvPr/>
        </p:nvSpPr>
        <p:spPr>
          <a:xfrm>
            <a:off x="982048" y="4352049"/>
            <a:ext cx="3473981" cy="4431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T&amp;D Infrastructure Deferral</a:t>
            </a:r>
            <a:endParaRPr lang="en-US" sz="1867" dirty="0"/>
          </a:p>
        </p:txBody>
      </p:sp>
      <p:sp>
        <p:nvSpPr>
          <p:cNvPr id="39" name="Text 33"/>
          <p:cNvSpPr/>
          <p:nvPr/>
        </p:nvSpPr>
        <p:spPr>
          <a:xfrm>
            <a:off x="869414" y="4822425"/>
            <a:ext cx="3136857" cy="81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5000"/>
              </a:lnSpc>
            </a:pPr>
            <a:r>
              <a:rPr lang="en-US" sz="1333" dirty="0">
                <a:solidFill>
                  <a:srgbClr val="5760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 storage at constrained sites to defer costly upgrades</a:t>
            </a:r>
            <a:endParaRPr lang="en-US" sz="1333" dirty="0"/>
          </a:p>
        </p:txBody>
      </p:sp>
      <p:sp>
        <p:nvSpPr>
          <p:cNvPr id="40" name="Shape 34"/>
          <p:cNvSpPr/>
          <p:nvPr/>
        </p:nvSpPr>
        <p:spPr>
          <a:xfrm>
            <a:off x="4093000" y="3657602"/>
            <a:ext cx="4023360" cy="1551097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41" name="Shape 35"/>
          <p:cNvSpPr/>
          <p:nvPr/>
        </p:nvSpPr>
        <p:spPr>
          <a:xfrm>
            <a:off x="4084320" y="3829440"/>
            <a:ext cx="4023360" cy="88635"/>
          </a:xfrm>
          <a:prstGeom prst="rect">
            <a:avLst/>
          </a:prstGeom>
          <a:solidFill>
            <a:srgbClr val="04547A"/>
          </a:solidFill>
          <a:ln/>
        </p:spPr>
        <p:txBody>
          <a:bodyPr/>
          <a:lstStyle/>
          <a:p>
            <a:endParaRPr lang="en-US" sz="2400"/>
          </a:p>
        </p:txBody>
      </p:sp>
      <p:pic>
        <p:nvPicPr>
          <p:cNvPr id="4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2214" y="4354855"/>
            <a:ext cx="472716" cy="472716"/>
          </a:xfrm>
          <a:prstGeom prst="rect">
            <a:avLst/>
          </a:prstGeom>
        </p:spPr>
      </p:pic>
      <p:sp>
        <p:nvSpPr>
          <p:cNvPr id="43" name="Text 36"/>
          <p:cNvSpPr/>
          <p:nvPr/>
        </p:nvSpPr>
        <p:spPr>
          <a:xfrm>
            <a:off x="4858324" y="4352049"/>
            <a:ext cx="3459017" cy="4431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Wholesale Market </a:t>
            </a:r>
          </a:p>
          <a:p>
            <a:r>
              <a:rPr lang="en-US" sz="1867" b="1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Participation</a:t>
            </a:r>
            <a:endParaRPr lang="en-US" sz="1867" dirty="0"/>
          </a:p>
        </p:txBody>
      </p:sp>
      <p:sp>
        <p:nvSpPr>
          <p:cNvPr id="44" name="Text 37"/>
          <p:cNvSpPr/>
          <p:nvPr/>
        </p:nvSpPr>
        <p:spPr>
          <a:xfrm>
            <a:off x="4709893" y="4886563"/>
            <a:ext cx="3136857" cy="81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5000"/>
              </a:lnSpc>
            </a:pPr>
            <a:r>
              <a:rPr lang="en-US" sz="1333" dirty="0">
                <a:solidFill>
                  <a:srgbClr val="5760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Participate in ISO/RTO capacity, energy, and ancillary service markets to further ease congestion in service area</a:t>
            </a:r>
            <a:endParaRPr lang="en-US" sz="1333" dirty="0"/>
          </a:p>
        </p:txBody>
      </p:sp>
      <p:sp>
        <p:nvSpPr>
          <p:cNvPr id="45" name="Shape 38"/>
          <p:cNvSpPr/>
          <p:nvPr/>
        </p:nvSpPr>
        <p:spPr>
          <a:xfrm>
            <a:off x="7933480" y="3657602"/>
            <a:ext cx="4023360" cy="1551097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46" name="Shape 39"/>
          <p:cNvSpPr/>
          <p:nvPr/>
        </p:nvSpPr>
        <p:spPr>
          <a:xfrm>
            <a:off x="7924800" y="3829440"/>
            <a:ext cx="4023360" cy="88635"/>
          </a:xfrm>
          <a:prstGeom prst="rect">
            <a:avLst/>
          </a:prstGeom>
          <a:solidFill>
            <a:srgbClr val="04547A"/>
          </a:solidFill>
          <a:ln/>
        </p:spPr>
        <p:txBody>
          <a:bodyPr/>
          <a:lstStyle/>
          <a:p>
            <a:endParaRPr lang="en-US" sz="2400"/>
          </a:p>
        </p:txBody>
      </p:sp>
      <p:pic>
        <p:nvPicPr>
          <p:cNvPr id="4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2694" y="4354855"/>
            <a:ext cx="472716" cy="472716"/>
          </a:xfrm>
          <a:prstGeom prst="rect">
            <a:avLst/>
          </a:prstGeom>
        </p:spPr>
      </p:pic>
      <p:sp>
        <p:nvSpPr>
          <p:cNvPr id="48" name="Text 40"/>
          <p:cNvSpPr/>
          <p:nvPr/>
        </p:nvSpPr>
        <p:spPr>
          <a:xfrm>
            <a:off x="8565336" y="4294472"/>
            <a:ext cx="3136857" cy="4431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>
                <a:solidFill>
                  <a:srgbClr val="0C1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 Speed to Power</a:t>
            </a:r>
            <a:endParaRPr lang="en-US" sz="1867" dirty="0"/>
          </a:p>
        </p:txBody>
      </p:sp>
      <p:sp>
        <p:nvSpPr>
          <p:cNvPr id="49" name="Text 41"/>
          <p:cNvSpPr/>
          <p:nvPr/>
        </p:nvSpPr>
        <p:spPr>
          <a:xfrm>
            <a:off x="8565336" y="4883017"/>
            <a:ext cx="3300065" cy="751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5000"/>
              </a:lnSpc>
            </a:pPr>
            <a:r>
              <a:rPr lang="en-US" sz="1333" dirty="0">
                <a:solidFill>
                  <a:srgbClr val="5760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 grid capacity in weeks versus years for traditional infrastructure</a:t>
            </a:r>
            <a:endParaRPr lang="en-US" sz="1333" dirty="0"/>
          </a:p>
        </p:txBody>
      </p:sp>
      <p:sp>
        <p:nvSpPr>
          <p:cNvPr id="51" name="Shape 19">
            <a:extLst>
              <a:ext uri="{FF2B5EF4-FFF2-40B4-BE49-F238E27FC236}">
                <a16:creationId xmlns:a16="http://schemas.microsoft.com/office/drawing/2014/main" id="{73C0A682-FEF9-9EBC-0382-B7EC0BC65683}"/>
              </a:ext>
            </a:extLst>
          </p:cNvPr>
          <p:cNvSpPr/>
          <p:nvPr/>
        </p:nvSpPr>
        <p:spPr>
          <a:xfrm>
            <a:off x="243840" y="5916921"/>
            <a:ext cx="4023360" cy="88635"/>
          </a:xfrm>
          <a:prstGeom prst="rect">
            <a:avLst/>
          </a:prstGeom>
          <a:solidFill>
            <a:srgbClr val="04547A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52" name="Shape 23">
            <a:extLst>
              <a:ext uri="{FF2B5EF4-FFF2-40B4-BE49-F238E27FC236}">
                <a16:creationId xmlns:a16="http://schemas.microsoft.com/office/drawing/2014/main" id="{F8A4F6B0-FEC4-7B79-DF0D-2CCAE5C7C83C}"/>
              </a:ext>
            </a:extLst>
          </p:cNvPr>
          <p:cNvSpPr/>
          <p:nvPr/>
        </p:nvSpPr>
        <p:spPr>
          <a:xfrm>
            <a:off x="4084320" y="5916921"/>
            <a:ext cx="4023360" cy="88635"/>
          </a:xfrm>
          <a:prstGeom prst="rect">
            <a:avLst/>
          </a:prstGeom>
          <a:solidFill>
            <a:srgbClr val="04547A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55" name="Shape 27">
            <a:extLst>
              <a:ext uri="{FF2B5EF4-FFF2-40B4-BE49-F238E27FC236}">
                <a16:creationId xmlns:a16="http://schemas.microsoft.com/office/drawing/2014/main" id="{7B69940F-7D4C-3D1A-5AD3-821AB0289023}"/>
              </a:ext>
            </a:extLst>
          </p:cNvPr>
          <p:cNvSpPr/>
          <p:nvPr/>
        </p:nvSpPr>
        <p:spPr>
          <a:xfrm>
            <a:off x="7924800" y="5916921"/>
            <a:ext cx="4023360" cy="88635"/>
          </a:xfrm>
          <a:prstGeom prst="rect">
            <a:avLst/>
          </a:prstGeom>
          <a:solidFill>
            <a:srgbClr val="04547A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2" name="Text 17">
            <a:extLst>
              <a:ext uri="{FF2B5EF4-FFF2-40B4-BE49-F238E27FC236}">
                <a16:creationId xmlns:a16="http://schemas.microsoft.com/office/drawing/2014/main" id="{E34ED211-E33A-6CD9-EE74-B849C84CADE7}"/>
              </a:ext>
            </a:extLst>
          </p:cNvPr>
          <p:cNvSpPr/>
          <p:nvPr/>
        </p:nvSpPr>
        <p:spPr>
          <a:xfrm>
            <a:off x="8523224" y="6529832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i="1" dirty="0">
                <a:solidFill>
                  <a:srgbClr val="718096"/>
                </a:solidFill>
              </a:rPr>
              <a:t>Power Edison Proprietary &amp; Confidential</a:t>
            </a:r>
            <a:endParaRPr lang="en-US" sz="800" dirty="0"/>
          </a:p>
        </p:txBody>
      </p:sp>
      <p:sp>
        <p:nvSpPr>
          <p:cNvPr id="5" name="Text 18">
            <a:extLst>
              <a:ext uri="{FF2B5EF4-FFF2-40B4-BE49-F238E27FC236}">
                <a16:creationId xmlns:a16="http://schemas.microsoft.com/office/drawing/2014/main" id="{0F3D8736-2EE7-EBEA-BA3E-5D796B458D7F}"/>
              </a:ext>
            </a:extLst>
          </p:cNvPr>
          <p:cNvSpPr/>
          <p:nvPr/>
        </p:nvSpPr>
        <p:spPr>
          <a:xfrm>
            <a:off x="11723623" y="6529832"/>
            <a:ext cx="290223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718096"/>
                </a:solidFill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02920" y="384048"/>
            <a:ext cx="111556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latin typeface="Georgia" pitchFamily="34" charset="0"/>
                <a:ea typeface="Georgia" pitchFamily="34" charset="-122"/>
                <a:cs typeface="Georgia" pitchFamily="34" charset="-120"/>
              </a:rPr>
              <a:t>Why mobile? One asset, always at work.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521208" y="960120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838E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fixed installation earns its value at one site. A mobile asset follows the constraint.</a:t>
            </a:r>
            <a:endParaRPr lang="en-US" sz="1350" dirty="0">
              <a:solidFill>
                <a:srgbClr val="838E9E"/>
              </a:solidFill>
            </a:endParaRPr>
          </a:p>
        </p:txBody>
      </p:sp>
      <p:sp>
        <p:nvSpPr>
          <p:cNvPr id="5" name="Shape 2"/>
          <p:cNvSpPr/>
          <p:nvPr/>
        </p:nvSpPr>
        <p:spPr>
          <a:xfrm>
            <a:off x="685800" y="1783080"/>
            <a:ext cx="3310128" cy="2514600"/>
          </a:xfrm>
          <a:prstGeom prst="roundRect">
            <a:avLst>
              <a:gd name="adj" fmla="val 3273"/>
            </a:avLst>
          </a:prstGeom>
          <a:solidFill>
            <a:srgbClr val="16294A"/>
          </a:solidFill>
          <a:ln w="12700">
            <a:solidFill>
              <a:srgbClr val="2739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996696" y="2112264"/>
            <a:ext cx="841248" cy="841248"/>
          </a:xfrm>
          <a:prstGeom prst="ellipse">
            <a:avLst/>
          </a:prstGeom>
          <a:solidFill>
            <a:srgbClr val="2FB87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assets/ic_deplo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5420" y="2330988"/>
            <a:ext cx="403799" cy="40379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944368" y="2057400"/>
            <a:ext cx="868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3000" b="1" dirty="0">
                <a:solidFill>
                  <a:schemeClr val="bg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9" name="Text 5"/>
          <p:cNvSpPr/>
          <p:nvPr/>
        </p:nvSpPr>
        <p:spPr>
          <a:xfrm>
            <a:off x="1014984" y="3081528"/>
            <a:ext cx="267004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Deploy</a:t>
            </a:r>
            <a:endParaRPr lang="en-US" sz="1900" dirty="0"/>
          </a:p>
        </p:txBody>
      </p:sp>
      <p:sp>
        <p:nvSpPr>
          <p:cNvPr id="10" name="Text 6"/>
          <p:cNvSpPr/>
          <p:nvPr/>
        </p:nvSpPr>
        <p:spPr>
          <a:xfrm>
            <a:off x="1014984" y="3520440"/>
            <a:ext cx="26517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BCC9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Place the unit against today's binding constraint — a congested feeder, a coincident peak, or a storm restoration.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4050792" y="269748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3E6E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600" dirty="0"/>
          </a:p>
        </p:txBody>
      </p:sp>
      <p:sp>
        <p:nvSpPr>
          <p:cNvPr id="12" name="Shape 8"/>
          <p:cNvSpPr/>
          <p:nvPr/>
        </p:nvSpPr>
        <p:spPr>
          <a:xfrm>
            <a:off x="4562856" y="1783080"/>
            <a:ext cx="3310128" cy="2514600"/>
          </a:xfrm>
          <a:prstGeom prst="roundRect">
            <a:avLst>
              <a:gd name="adj" fmla="val 3273"/>
            </a:avLst>
          </a:prstGeom>
          <a:solidFill>
            <a:srgbClr val="16294A"/>
          </a:solidFill>
          <a:ln w="12700">
            <a:solidFill>
              <a:srgbClr val="2739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4873752" y="2112264"/>
            <a:ext cx="841248" cy="841248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1" descr="assets/ic_redeplo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476" y="2330988"/>
            <a:ext cx="403799" cy="403799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821424" y="2057400"/>
            <a:ext cx="868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3000" b="1" dirty="0">
                <a:solidFill>
                  <a:schemeClr val="bg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16" name="Text 11"/>
          <p:cNvSpPr/>
          <p:nvPr/>
        </p:nvSpPr>
        <p:spPr>
          <a:xfrm>
            <a:off x="4892040" y="3081528"/>
            <a:ext cx="267004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Redeploy</a:t>
            </a:r>
            <a:endParaRPr lang="en-US" sz="1900" dirty="0"/>
          </a:p>
        </p:txBody>
      </p:sp>
      <p:sp>
        <p:nvSpPr>
          <p:cNvPr id="17" name="Text 12"/>
          <p:cNvSpPr/>
          <p:nvPr/>
        </p:nvSpPr>
        <p:spPr>
          <a:xfrm>
            <a:off x="4892040" y="3520440"/>
            <a:ext cx="26517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BCC9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that constraint clears, relocate to the next — seasonally, or across the service territory.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7927848" y="269748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3E6E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600" dirty="0"/>
          </a:p>
        </p:txBody>
      </p:sp>
      <p:sp>
        <p:nvSpPr>
          <p:cNvPr id="19" name="Shape 14"/>
          <p:cNvSpPr/>
          <p:nvPr/>
        </p:nvSpPr>
        <p:spPr>
          <a:xfrm>
            <a:off x="8439912" y="1783080"/>
            <a:ext cx="3310128" cy="2514600"/>
          </a:xfrm>
          <a:prstGeom prst="roundRect">
            <a:avLst>
              <a:gd name="adj" fmla="val 3273"/>
            </a:avLst>
          </a:prstGeom>
          <a:solidFill>
            <a:srgbClr val="16294A"/>
          </a:solidFill>
          <a:ln w="12700">
            <a:solidFill>
              <a:srgbClr val="2739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8750808" y="2112264"/>
            <a:ext cx="841248" cy="841248"/>
          </a:xfrm>
          <a:prstGeom prst="ellipse">
            <a:avLst/>
          </a:prstGeom>
          <a:solidFill>
            <a:srgbClr val="3E6E9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2" descr="assets/ic_repea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9532" y="2330988"/>
            <a:ext cx="403799" cy="403799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0698480" y="2057400"/>
            <a:ext cx="868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3000" b="1" dirty="0">
                <a:solidFill>
                  <a:schemeClr val="bg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23" name="Text 17"/>
          <p:cNvSpPr/>
          <p:nvPr/>
        </p:nvSpPr>
        <p:spPr>
          <a:xfrm>
            <a:off x="8769096" y="3081528"/>
            <a:ext cx="267004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Repeat</a:t>
            </a:r>
            <a:endParaRPr lang="en-US" sz="1900" dirty="0"/>
          </a:p>
        </p:txBody>
      </p:sp>
      <p:sp>
        <p:nvSpPr>
          <p:cNvPr id="24" name="Text 18"/>
          <p:cNvSpPr/>
          <p:nvPr/>
        </p:nvSpPr>
        <p:spPr>
          <a:xfrm>
            <a:off x="8769096" y="3520440"/>
            <a:ext cx="26517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200" dirty="0">
                <a:solidFill>
                  <a:srgbClr val="BCC9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capital base captures value at site after site, peak after peak — over a 20-year life and is never a stranded asset.</a:t>
            </a:r>
            <a:endParaRPr lang="en-US" sz="1200" dirty="0"/>
          </a:p>
        </p:txBody>
      </p:sp>
      <p:sp>
        <p:nvSpPr>
          <p:cNvPr id="25" name="Shape 19"/>
          <p:cNvSpPr/>
          <p:nvPr/>
        </p:nvSpPr>
        <p:spPr>
          <a:xfrm>
            <a:off x="685800" y="4617720"/>
            <a:ext cx="10817352" cy="960120"/>
          </a:xfrm>
          <a:prstGeom prst="roundRect">
            <a:avLst>
              <a:gd name="adj" fmla="val 5714"/>
            </a:avLst>
          </a:prstGeom>
          <a:solidFill>
            <a:srgbClr val="0A1730"/>
          </a:solidFill>
          <a:ln w="12700">
            <a:solidFill>
              <a:srgbClr val="2739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0"/>
          <p:cNvSpPr/>
          <p:nvPr/>
        </p:nvSpPr>
        <p:spPr>
          <a:xfrm>
            <a:off x="771144" y="4663440"/>
            <a:ext cx="1568644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2FB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result:</a:t>
            </a:r>
            <a:endParaRPr lang="en-US" sz="1400"/>
          </a:p>
        </p:txBody>
      </p:sp>
      <p:sp>
        <p:nvSpPr>
          <p:cNvPr id="2" name="Text 20">
            <a:extLst>
              <a:ext uri="{FF2B5EF4-FFF2-40B4-BE49-F238E27FC236}">
                <a16:creationId xmlns:a16="http://schemas.microsoft.com/office/drawing/2014/main" id="{1BF4FE7F-CBBA-BF01-B277-270C180FC880}"/>
              </a:ext>
            </a:extLst>
          </p:cNvPr>
          <p:cNvSpPr/>
          <p:nvPr/>
        </p:nvSpPr>
        <p:spPr>
          <a:xfrm>
            <a:off x="2464308" y="4681728"/>
            <a:ext cx="8956548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Affordability</a:t>
            </a:r>
            <a:r>
              <a:rPr lang="en-US" sz="1600">
                <a:solidFill>
                  <a:srgbClr val="C4D2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value captured repeatedly from a single investment — and </a:t>
            </a:r>
            <a:r>
              <a:rPr lang="en-US" sz="16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Resilience</a:t>
            </a:r>
            <a:r>
              <a:rPr lang="en-US" sz="1600">
                <a:solidFill>
                  <a:srgbClr val="C4D2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utility grade power and energy density that can be sent wherever and whenever the grid needs it most.</a:t>
            </a:r>
            <a:endParaRPr lang="en-US" sz="1600"/>
          </a:p>
        </p:txBody>
      </p:sp>
      <p:sp>
        <p:nvSpPr>
          <p:cNvPr id="27" name="Text 17">
            <a:extLst>
              <a:ext uri="{FF2B5EF4-FFF2-40B4-BE49-F238E27FC236}">
                <a16:creationId xmlns:a16="http://schemas.microsoft.com/office/drawing/2014/main" id="{1446A7EA-3A6F-5591-6209-46A98B50A94D}"/>
              </a:ext>
            </a:extLst>
          </p:cNvPr>
          <p:cNvSpPr/>
          <p:nvPr/>
        </p:nvSpPr>
        <p:spPr>
          <a:xfrm>
            <a:off x="8523224" y="6529832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i="1" dirty="0">
                <a:solidFill>
                  <a:srgbClr val="718096"/>
                </a:solidFill>
              </a:rPr>
              <a:t>Power Edison Proprietary &amp; Confidential</a:t>
            </a:r>
            <a:endParaRPr lang="en-US" sz="800" dirty="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89DED483-6178-2C45-7BE3-E8EC0FFBC1D4}"/>
              </a:ext>
            </a:extLst>
          </p:cNvPr>
          <p:cNvSpPr/>
          <p:nvPr/>
        </p:nvSpPr>
        <p:spPr>
          <a:xfrm>
            <a:off x="11723623" y="6529832"/>
            <a:ext cx="290223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718096"/>
                </a:solidFill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/>
          <p:nvPr/>
        </p:nvSpPr>
        <p:spPr>
          <a:xfrm>
            <a:off x="609600" y="390416"/>
            <a:ext cx="109728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0C1B33"/>
                </a:solidFill>
                <a:latin typeface="Georgia"/>
              </a:rPr>
              <a:t>TerraCharge™ Prime: Single Trailer Deployment </a:t>
            </a:r>
          </a:p>
        </p:txBody>
      </p:sp>
      <p:pic>
        <p:nvPicPr>
          <p:cNvPr id="10" name="Picture 9" descr="A group of white trailers on a flatbed  AI-generated content may be incorrect.">
            <a:extLst>
              <a:ext uri="{FF2B5EF4-FFF2-40B4-BE49-F238E27FC236}">
                <a16:creationId xmlns:a16="http://schemas.microsoft.com/office/drawing/2014/main" id="{C247614C-C59C-1DB4-C9F3-4A5F1EE983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452" r="5958" b="2"/>
          <a:stretch>
            <a:fillRect/>
          </a:stretch>
        </p:blipFill>
        <p:spPr>
          <a:xfrm>
            <a:off x="207818" y="1973575"/>
            <a:ext cx="5735783" cy="3429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277AB30-DB96-645D-F32B-9B4314A4E9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2276" y="2839489"/>
            <a:ext cx="481593" cy="85205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73A2376-FDBA-F7C2-BFB3-666E8DE3AD61}"/>
              </a:ext>
            </a:extLst>
          </p:cNvPr>
          <p:cNvSpPr/>
          <p:nvPr/>
        </p:nvSpPr>
        <p:spPr>
          <a:xfrm rot="196962">
            <a:off x="817418" y="3238858"/>
            <a:ext cx="96983" cy="446809"/>
          </a:xfrm>
          <a:prstGeom prst="rect">
            <a:avLst/>
          </a:prstGeom>
          <a:solidFill>
            <a:srgbClr val="ECE7DB"/>
          </a:solidFill>
          <a:ln>
            <a:solidFill>
              <a:srgbClr val="ECE7D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DE6942A-171F-0D95-DF64-29A335ED24C6}"/>
              </a:ext>
            </a:extLst>
          </p:cNvPr>
          <p:cNvSpPr/>
          <p:nvPr/>
        </p:nvSpPr>
        <p:spPr>
          <a:xfrm>
            <a:off x="2770909" y="3338249"/>
            <a:ext cx="138545" cy="349827"/>
          </a:xfrm>
          <a:prstGeom prst="rect">
            <a:avLst/>
          </a:prstGeom>
          <a:solidFill>
            <a:srgbClr val="F5F1E5"/>
          </a:solidFill>
          <a:ln>
            <a:solidFill>
              <a:srgbClr val="F5F1E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C2B75CC9-EAC9-BB87-0D61-D948257EA8E7}"/>
              </a:ext>
            </a:extLst>
          </p:cNvPr>
          <p:cNvSpPr/>
          <p:nvPr/>
        </p:nvSpPr>
        <p:spPr>
          <a:xfrm>
            <a:off x="609600" y="878096"/>
            <a:ext cx="10972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sz="1467" i="1" dirty="0">
                <a:solidFill>
                  <a:srgbClr val="4A5568"/>
                </a:solidFill>
                <a:latin typeface="Calibri"/>
              </a:rPr>
              <a:t>Mobile BESS solutions custom fitted on one trailer for various deployment scenarios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AB64DE-5DEC-263D-CE9C-015A7EC237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5071" y="1973575"/>
            <a:ext cx="6096000" cy="3429000"/>
          </a:xfrm>
          <a:prstGeom prst="rect">
            <a:avLst/>
          </a:prstGeom>
        </p:spPr>
      </p:pic>
      <p:sp>
        <p:nvSpPr>
          <p:cNvPr id="2" name="Text 17">
            <a:extLst>
              <a:ext uri="{FF2B5EF4-FFF2-40B4-BE49-F238E27FC236}">
                <a16:creationId xmlns:a16="http://schemas.microsoft.com/office/drawing/2014/main" id="{B3A871B6-168E-E778-9B70-272DE2E17AB7}"/>
              </a:ext>
            </a:extLst>
          </p:cNvPr>
          <p:cNvSpPr/>
          <p:nvPr/>
        </p:nvSpPr>
        <p:spPr>
          <a:xfrm>
            <a:off x="8523224" y="6529832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i="1" dirty="0">
                <a:solidFill>
                  <a:srgbClr val="718096"/>
                </a:solidFill>
              </a:rPr>
              <a:t>Power Edison Proprietary &amp; Confidential</a:t>
            </a:r>
            <a:endParaRPr lang="en-US" sz="800" dirty="0"/>
          </a:p>
        </p:txBody>
      </p:sp>
      <p:sp>
        <p:nvSpPr>
          <p:cNvPr id="8" name="Text 18">
            <a:extLst>
              <a:ext uri="{FF2B5EF4-FFF2-40B4-BE49-F238E27FC236}">
                <a16:creationId xmlns:a16="http://schemas.microsoft.com/office/drawing/2014/main" id="{C01343A9-C30A-7020-20BD-EB3486E1BA6A}"/>
              </a:ext>
            </a:extLst>
          </p:cNvPr>
          <p:cNvSpPr/>
          <p:nvPr/>
        </p:nvSpPr>
        <p:spPr>
          <a:xfrm>
            <a:off x="11723623" y="6529832"/>
            <a:ext cx="290223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718096"/>
                </a:solidFill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3C715-DCA9-098E-6B47-931BE8772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A141F70D-ACA7-9753-7B04-83BBD16AAB12}"/>
              </a:ext>
            </a:extLst>
          </p:cNvPr>
          <p:cNvSpPr/>
          <p:nvPr/>
        </p:nvSpPr>
        <p:spPr>
          <a:xfrm>
            <a:off x="558800" y="466724"/>
            <a:ext cx="109728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0C1B33"/>
                </a:solidFill>
                <a:latin typeface="Georgia"/>
              </a:rPr>
              <a:t>TerraCharge™ Plus: Multi-Trailer System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15E6A6F0-0F12-0FCA-EA7F-B9732960AA49}"/>
              </a:ext>
            </a:extLst>
          </p:cNvPr>
          <p:cNvSpPr/>
          <p:nvPr/>
        </p:nvSpPr>
        <p:spPr>
          <a:xfrm>
            <a:off x="558800" y="954404"/>
            <a:ext cx="10972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sz="1467" i="1" dirty="0">
                <a:solidFill>
                  <a:srgbClr val="4A5568"/>
                </a:solidFill>
                <a:latin typeface="Calibri"/>
              </a:rPr>
              <a:t>Mobile substation can be paired with multiple mobile battery trailers for scalable deployments</a:t>
            </a:r>
          </a:p>
        </p:txBody>
      </p:sp>
      <p:pic>
        <p:nvPicPr>
          <p:cNvPr id="9" name="Picture 8" descr="A blue semi truck with a flatbed trailer  AI-generated content may be incorrect.">
            <a:extLst>
              <a:ext uri="{FF2B5EF4-FFF2-40B4-BE49-F238E27FC236}">
                <a16:creationId xmlns:a16="http://schemas.microsoft.com/office/drawing/2014/main" id="{29D56E2D-469B-5342-E778-896BA049C1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600" r="2" b="5174"/>
          <a:stretch>
            <a:fillRect/>
          </a:stretch>
        </p:blipFill>
        <p:spPr>
          <a:xfrm>
            <a:off x="152400" y="2030730"/>
            <a:ext cx="5892800" cy="3314700"/>
          </a:xfrm>
          <a:prstGeom prst="rect">
            <a:avLst/>
          </a:prstGeom>
        </p:spPr>
      </p:pic>
      <p:pic>
        <p:nvPicPr>
          <p:cNvPr id="10" name="Picture 9" descr="A blue semi truck with a trailer  AI-generated content may be incorrect.">
            <a:extLst>
              <a:ext uri="{FF2B5EF4-FFF2-40B4-BE49-F238E27FC236}">
                <a16:creationId xmlns:a16="http://schemas.microsoft.com/office/drawing/2014/main" id="{8FB23EE0-FA68-2F02-C254-F216DEFCEEE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223" r="2" b="13817"/>
          <a:stretch>
            <a:fillRect/>
          </a:stretch>
        </p:blipFill>
        <p:spPr>
          <a:xfrm>
            <a:off x="6146800" y="2030730"/>
            <a:ext cx="5892800" cy="3314700"/>
          </a:xfrm>
          <a:prstGeom prst="rect">
            <a:avLst/>
          </a:prstGeom>
        </p:spPr>
      </p:pic>
      <p:sp>
        <p:nvSpPr>
          <p:cNvPr id="2" name="Text 17">
            <a:extLst>
              <a:ext uri="{FF2B5EF4-FFF2-40B4-BE49-F238E27FC236}">
                <a16:creationId xmlns:a16="http://schemas.microsoft.com/office/drawing/2014/main" id="{CD60D1CF-A3CB-CFE2-5FFB-03313C09A873}"/>
              </a:ext>
            </a:extLst>
          </p:cNvPr>
          <p:cNvSpPr/>
          <p:nvPr/>
        </p:nvSpPr>
        <p:spPr>
          <a:xfrm>
            <a:off x="8523224" y="6529832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i="1" dirty="0">
                <a:solidFill>
                  <a:srgbClr val="718096"/>
                </a:solidFill>
              </a:rPr>
              <a:t>Power Edison Proprietary &amp; Confidential</a:t>
            </a:r>
            <a:endParaRPr lang="en-US" sz="800" dirty="0"/>
          </a:p>
        </p:txBody>
      </p:sp>
      <p:sp>
        <p:nvSpPr>
          <p:cNvPr id="5" name="Text 18">
            <a:extLst>
              <a:ext uri="{FF2B5EF4-FFF2-40B4-BE49-F238E27FC236}">
                <a16:creationId xmlns:a16="http://schemas.microsoft.com/office/drawing/2014/main" id="{E3C93729-0511-2BB7-96C0-4982C4005B13}"/>
              </a:ext>
            </a:extLst>
          </p:cNvPr>
          <p:cNvSpPr/>
          <p:nvPr/>
        </p:nvSpPr>
        <p:spPr>
          <a:xfrm>
            <a:off x="11723623" y="6529832"/>
            <a:ext cx="290223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718096"/>
                </a:solidFill>
              </a:rPr>
              <a:t>7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313510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900" b="1" dirty="0">
                <a:solidFill>
                  <a:srgbClr val="1623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New England member utility’s last 12 months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521208" y="932688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i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Representative load profile based on hourly settlement data.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502920" y="6528816"/>
            <a:ext cx="8595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ISO New England real-time load settlement data for a NEPPA-region member utility, July 2025 – June 2026 (8,760 hourly intervals), provided via Energy New England. Utility de-identified.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548640" y="1481328"/>
            <a:ext cx="11091672" cy="3108960"/>
          </a:xfrm>
          <a:prstGeom prst="roundRect">
            <a:avLst>
              <a:gd name="adj" fmla="val 1765"/>
            </a:avLst>
          </a:prstGeom>
          <a:solidFill>
            <a:srgbClr val="FAFBFC"/>
          </a:solidFill>
          <a:ln w="12700">
            <a:solidFill>
              <a:srgbClr val="E3E8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0" descr="t_nativ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609344"/>
            <a:ext cx="10863072" cy="2807208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3044952" y="4681728"/>
            <a:ext cx="5478272" cy="960120"/>
          </a:xfrm>
          <a:prstGeom prst="roundRect">
            <a:avLst>
              <a:gd name="adj" fmla="val 5714"/>
            </a:avLst>
          </a:prstGeom>
          <a:solidFill>
            <a:srgbClr val="0C1B33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3044952" y="4727448"/>
            <a:ext cx="54782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demand sits near 38 MW. </a:t>
            </a:r>
          </a:p>
          <a:p>
            <a:pPr marL="0" indent="0" algn="ctr">
              <a:buNone/>
            </a:pPr>
            <a:endParaRPr lang="en-US" sz="1350" i="1" dirty="0">
              <a:solidFill>
                <a:srgbClr val="FFFF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r>
              <a:rPr lang="en-US" sz="13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Savings of $200-300/ kW-yr shaving the peak.</a:t>
            </a:r>
          </a:p>
        </p:txBody>
      </p:sp>
      <p:sp>
        <p:nvSpPr>
          <p:cNvPr id="11" name="Text 17">
            <a:extLst>
              <a:ext uri="{FF2B5EF4-FFF2-40B4-BE49-F238E27FC236}">
                <a16:creationId xmlns:a16="http://schemas.microsoft.com/office/drawing/2014/main" id="{5ED4246F-2DA8-9084-B951-E7D1DC5C6B41}"/>
              </a:ext>
            </a:extLst>
          </p:cNvPr>
          <p:cNvSpPr/>
          <p:nvPr/>
        </p:nvSpPr>
        <p:spPr>
          <a:xfrm>
            <a:off x="8523224" y="6529832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i="1" dirty="0">
                <a:solidFill>
                  <a:srgbClr val="718096"/>
                </a:solidFill>
              </a:rPr>
              <a:t>Power Edison Proprietary &amp; Confidential</a:t>
            </a:r>
            <a:endParaRPr lang="en-US" sz="800" dirty="0"/>
          </a:p>
        </p:txBody>
      </p:sp>
      <p:sp>
        <p:nvSpPr>
          <p:cNvPr id="12" name="Text 18">
            <a:extLst>
              <a:ext uri="{FF2B5EF4-FFF2-40B4-BE49-F238E27FC236}">
                <a16:creationId xmlns:a16="http://schemas.microsoft.com/office/drawing/2014/main" id="{0FAD6269-055E-DA18-A98F-8BD0767D8832}"/>
              </a:ext>
            </a:extLst>
          </p:cNvPr>
          <p:cNvSpPr/>
          <p:nvPr/>
        </p:nvSpPr>
        <p:spPr>
          <a:xfrm>
            <a:off x="11723623" y="6529832"/>
            <a:ext cx="290223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718096"/>
                </a:solidFill>
              </a:rPr>
              <a:t>8</a:t>
            </a:r>
            <a:endParaRPr lang="en-US" sz="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3AAD53-4A9A-00CF-B96B-06BEC4C1F5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4541" y="1883664"/>
            <a:ext cx="2349500" cy="279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444374"/>
            <a:ext cx="11155680" cy="4462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900" b="1" i="0" dirty="0">
                <a:solidFill>
                  <a:srgbClr val="16233D"/>
                </a:solidFill>
                <a:latin typeface="Georgia"/>
              </a:rPr>
              <a:t>Resilience and </a:t>
            </a:r>
            <a:r>
              <a:rPr lang="en-US" sz="2900" b="1" i="0" dirty="0">
                <a:solidFill>
                  <a:srgbClr val="16233D"/>
                </a:solidFill>
                <a:latin typeface="Georgia"/>
              </a:rPr>
              <a:t>M</a:t>
            </a:r>
            <a:r>
              <a:rPr sz="2900" b="1" i="0" dirty="0">
                <a:solidFill>
                  <a:srgbClr val="16233D"/>
                </a:solidFill>
                <a:latin typeface="Georgia"/>
              </a:rPr>
              <a:t>utual </a:t>
            </a:r>
            <a:r>
              <a:rPr lang="en-US" sz="2900" b="1" dirty="0">
                <a:solidFill>
                  <a:srgbClr val="16233D"/>
                </a:solidFill>
                <a:latin typeface="Georgia"/>
              </a:rPr>
              <a:t>A</a:t>
            </a:r>
            <a:r>
              <a:rPr sz="2900" b="1" i="0" dirty="0">
                <a:solidFill>
                  <a:srgbClr val="16233D"/>
                </a:solidFill>
                <a:latin typeface="Georgia"/>
              </a:rPr>
              <a:t>id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932688"/>
            <a:ext cx="11155680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1" dirty="0">
                <a:solidFill>
                  <a:srgbClr val="065A82"/>
                </a:solidFill>
                <a:latin typeface="Calibri"/>
              </a:rPr>
              <a:t>Storms and </a:t>
            </a:r>
            <a:r>
              <a:rPr lang="en-US" sz="1350" b="0" i="1" dirty="0">
                <a:solidFill>
                  <a:srgbClr val="065A82"/>
                </a:solidFill>
                <a:latin typeface="Calibri"/>
              </a:rPr>
              <a:t>outages </a:t>
            </a:r>
            <a:r>
              <a:rPr sz="1350" b="0" i="1" dirty="0">
                <a:solidFill>
                  <a:srgbClr val="065A82"/>
                </a:solidFill>
                <a:latin typeface="Calibri"/>
              </a:rPr>
              <a:t>are when community-owned utilities </a:t>
            </a:r>
            <a:r>
              <a:rPr lang="en-US" sz="1350" b="0" i="1" dirty="0">
                <a:solidFill>
                  <a:srgbClr val="065A82"/>
                </a:solidFill>
                <a:latin typeface="Calibri"/>
              </a:rPr>
              <a:t>come together </a:t>
            </a:r>
            <a:r>
              <a:rPr sz="1350" b="0" i="1" dirty="0">
                <a:solidFill>
                  <a:srgbClr val="065A82"/>
                </a:solidFill>
                <a:latin typeface="Calibri"/>
              </a:rPr>
              <a:t>—</a:t>
            </a:r>
            <a:r>
              <a:rPr lang="en-US" sz="1350" b="0" i="1" dirty="0">
                <a:solidFill>
                  <a:srgbClr val="065A82"/>
                </a:solidFill>
                <a:latin typeface="Calibri"/>
              </a:rPr>
              <a:t> </a:t>
            </a:r>
            <a:r>
              <a:rPr sz="1350" b="0" i="1" dirty="0">
                <a:solidFill>
                  <a:srgbClr val="065A82"/>
                </a:solidFill>
                <a:latin typeface="Calibri"/>
              </a:rPr>
              <a:t>public power already shares crews and equipment across the six New England states.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572768"/>
            <a:ext cx="4892040" cy="3231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100" b="1" i="0" dirty="0">
                <a:solidFill>
                  <a:srgbClr val="16233D"/>
                </a:solidFill>
                <a:latin typeface="Georgia"/>
              </a:rPr>
              <a:t>A mobile battery is </a:t>
            </a:r>
            <a:r>
              <a:rPr lang="en-US" sz="2100" b="1" i="0" dirty="0">
                <a:solidFill>
                  <a:srgbClr val="16233D"/>
                </a:solidFill>
                <a:latin typeface="Georgia"/>
              </a:rPr>
              <a:t>resilience</a:t>
            </a:r>
            <a:r>
              <a:rPr sz="2100" b="1" i="0" dirty="0">
                <a:solidFill>
                  <a:srgbClr val="16233D"/>
                </a:solidFill>
                <a:latin typeface="Georgia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014606"/>
            <a:ext cx="4892040" cy="5840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7000"/>
              </a:lnSpc>
            </a:pPr>
            <a:r>
              <a:rPr sz="1200" b="0" i="0" dirty="0">
                <a:solidFill>
                  <a:srgbClr val="42526B"/>
                </a:solidFill>
                <a:latin typeface="Calibri"/>
              </a:rPr>
              <a:t>Through the NEPPA Mutual Aid Network, members already move crews and equipment to </a:t>
            </a:r>
            <a:r>
              <a:rPr lang="en-US" sz="1200" b="0" i="0" dirty="0">
                <a:solidFill>
                  <a:srgbClr val="42526B"/>
                </a:solidFill>
                <a:latin typeface="Calibri"/>
              </a:rPr>
              <a:t>points of need</a:t>
            </a:r>
            <a:r>
              <a:rPr sz="1200" b="0" i="0" dirty="0">
                <a:solidFill>
                  <a:srgbClr val="42526B"/>
                </a:solidFill>
                <a:latin typeface="Calibri"/>
              </a:rPr>
              <a:t>. A Power Edison unit is dispatchable the same way — backup and black-start </a:t>
            </a:r>
            <a:r>
              <a:rPr lang="en-US" sz="1200" b="0" i="0" dirty="0">
                <a:solidFill>
                  <a:srgbClr val="42526B"/>
                </a:solidFill>
                <a:latin typeface="Calibri"/>
              </a:rPr>
              <a:t>capability</a:t>
            </a:r>
            <a:r>
              <a:rPr sz="1200" b="0" i="0" dirty="0">
                <a:solidFill>
                  <a:srgbClr val="42526B"/>
                </a:solidFill>
                <a:latin typeface="Calibri"/>
              </a:rPr>
              <a:t> while crews rebuild, then redeployed.</a:t>
            </a:r>
          </a:p>
        </p:txBody>
      </p:sp>
      <p:sp>
        <p:nvSpPr>
          <p:cNvPr id="8" name="Oval 7"/>
          <p:cNvSpPr/>
          <p:nvPr/>
        </p:nvSpPr>
        <p:spPr>
          <a:xfrm>
            <a:off x="5806440" y="1627632"/>
            <a:ext cx="749808" cy="749808"/>
          </a:xfrm>
          <a:prstGeom prst="ellipse">
            <a:avLst/>
          </a:prstGeom>
          <a:solidFill>
            <a:srgbClr val="065A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1390" y="1822582"/>
            <a:ext cx="359907" cy="35990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766559" y="1609344"/>
            <a:ext cx="48920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50" b="1" i="0">
                <a:solidFill>
                  <a:srgbClr val="16233D"/>
                </a:solidFill>
                <a:latin typeface="Georgia"/>
              </a:rPr>
              <a:t>Storm response &amp; black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6559" y="2011680"/>
            <a:ext cx="4892040" cy="1783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sz="1150" b="0" i="0" dirty="0">
                <a:solidFill>
                  <a:srgbClr val="42526B"/>
                </a:solidFill>
                <a:latin typeface="Calibri"/>
              </a:rPr>
              <a:t>Instant backup keeps critical loads </a:t>
            </a:r>
            <a:r>
              <a:rPr lang="en-US" sz="1150">
                <a:solidFill>
                  <a:srgbClr val="42526B"/>
                </a:solidFill>
                <a:latin typeface="Calibri"/>
              </a:rPr>
              <a:t>energized while</a:t>
            </a:r>
            <a:r>
              <a:rPr sz="1150" b="0" i="0" dirty="0">
                <a:solidFill>
                  <a:srgbClr val="42526B"/>
                </a:solidFill>
                <a:latin typeface="Calibri"/>
              </a:rPr>
              <a:t> crews </a:t>
            </a:r>
            <a:r>
              <a:rPr lang="en-US" sz="1150" b="0" i="0" dirty="0">
                <a:solidFill>
                  <a:srgbClr val="42526B"/>
                </a:solidFill>
                <a:latin typeface="Calibri"/>
              </a:rPr>
              <a:t>restore</a:t>
            </a:r>
            <a:r>
              <a:rPr lang="en-US" sz="1150">
                <a:solidFill>
                  <a:srgbClr val="42526B"/>
                </a:solidFill>
                <a:latin typeface="Calibri"/>
              </a:rPr>
              <a:t> circuits</a:t>
            </a:r>
            <a:r>
              <a:rPr sz="1150" b="0" i="0" dirty="0">
                <a:solidFill>
                  <a:srgbClr val="42526B"/>
                </a:solidFill>
                <a:latin typeface="Calibri"/>
              </a:rPr>
              <a:t>.</a:t>
            </a:r>
            <a:endParaRPr lang="en-US" sz="1150" b="0" i="0">
              <a:solidFill>
                <a:srgbClr val="42526B"/>
              </a:solidFill>
              <a:latin typeface="Calibri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806440" y="2862072"/>
            <a:ext cx="749808" cy="749808"/>
          </a:xfrm>
          <a:prstGeom prst="ellipse">
            <a:avLst/>
          </a:prstGeom>
          <a:solidFill>
            <a:srgbClr val="2C7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ic_wat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1390" y="3057022"/>
            <a:ext cx="359907" cy="35990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766559" y="2843784"/>
            <a:ext cx="48920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50" b="1" i="0">
                <a:solidFill>
                  <a:srgbClr val="16233D"/>
                </a:solidFill>
                <a:latin typeface="Georgia"/>
              </a:rPr>
              <a:t>Critical community facilities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66559" y="3246120"/>
            <a:ext cx="489204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42526B"/>
                </a:solidFill>
                <a:latin typeface="Calibri"/>
              </a:rPr>
              <a:t>Water, wastewater, shelters, and emergency services stay powered through the outage.</a:t>
            </a:r>
          </a:p>
        </p:txBody>
      </p:sp>
      <p:sp>
        <p:nvSpPr>
          <p:cNvPr id="16" name="Oval 15"/>
          <p:cNvSpPr/>
          <p:nvPr/>
        </p:nvSpPr>
        <p:spPr>
          <a:xfrm>
            <a:off x="5806440" y="4096512"/>
            <a:ext cx="749808" cy="749808"/>
          </a:xfrm>
          <a:prstGeom prst="ellipse">
            <a:avLst/>
          </a:prstGeom>
          <a:solidFill>
            <a:srgbClr val="0C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1390" y="4291462"/>
            <a:ext cx="359907" cy="35990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766559" y="4078224"/>
            <a:ext cx="48920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50" b="1" i="0">
                <a:solidFill>
                  <a:srgbClr val="16233D"/>
                </a:solidFill>
                <a:latin typeface="Georgia"/>
              </a:rPr>
              <a:t>Shared across the network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66559" y="4480560"/>
            <a:ext cx="4892040" cy="1783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 dirty="0">
                <a:solidFill>
                  <a:srgbClr val="42526B"/>
                </a:solidFill>
                <a:latin typeface="Calibri"/>
              </a:rPr>
              <a:t>Roll unit to the member community that needs it most.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504688"/>
            <a:ext cx="11091672" cy="749808"/>
          </a:xfrm>
          <a:prstGeom prst="roundRect">
            <a:avLst>
              <a:gd name="adj" fmla="val 7317"/>
            </a:avLst>
          </a:prstGeom>
          <a:solidFill>
            <a:srgbClr val="0C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22376" y="5771870"/>
            <a:ext cx="1074420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400" b="0" i="1" dirty="0">
                <a:solidFill>
                  <a:srgbClr val="DCE6F2"/>
                </a:solidFill>
                <a:latin typeface="Calibri"/>
              </a:rPr>
              <a:t>Mobile storage extends public power’s mutual-aid model to dispatchable energy — </a:t>
            </a:r>
            <a:r>
              <a:rPr sz="1400" b="1" i="1" dirty="0">
                <a:solidFill>
                  <a:srgbClr val="FFFFFF"/>
                </a:solidFill>
                <a:latin typeface="Calibri"/>
              </a:rPr>
              <a:t>shared resilience for New England’s community-owned utilities.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0F38F907-C5C9-094F-4970-B179119DD7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2704560"/>
            <a:ext cx="4771156" cy="2683775"/>
          </a:xfrm>
          <a:prstGeom prst="rect">
            <a:avLst/>
          </a:prstGeom>
        </p:spPr>
      </p:pic>
      <p:sp>
        <p:nvSpPr>
          <p:cNvPr id="7" name="Text 17">
            <a:extLst>
              <a:ext uri="{FF2B5EF4-FFF2-40B4-BE49-F238E27FC236}">
                <a16:creationId xmlns:a16="http://schemas.microsoft.com/office/drawing/2014/main" id="{ED0033D4-FCAB-D0E5-2343-B617DC229527}"/>
              </a:ext>
            </a:extLst>
          </p:cNvPr>
          <p:cNvSpPr/>
          <p:nvPr/>
        </p:nvSpPr>
        <p:spPr>
          <a:xfrm>
            <a:off x="8523224" y="6529832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i="1" dirty="0">
                <a:solidFill>
                  <a:srgbClr val="718096"/>
                </a:solidFill>
              </a:rPr>
              <a:t>Power Edison Proprietary &amp; Confidential</a:t>
            </a:r>
            <a:endParaRPr lang="en-US" sz="800" dirty="0"/>
          </a:p>
        </p:txBody>
      </p:sp>
      <p:sp>
        <p:nvSpPr>
          <p:cNvPr id="22" name="Text 18">
            <a:extLst>
              <a:ext uri="{FF2B5EF4-FFF2-40B4-BE49-F238E27FC236}">
                <a16:creationId xmlns:a16="http://schemas.microsoft.com/office/drawing/2014/main" id="{1FC89225-62E1-C6CE-47CA-D21240CF33AD}"/>
              </a:ext>
            </a:extLst>
          </p:cNvPr>
          <p:cNvSpPr/>
          <p:nvPr/>
        </p:nvSpPr>
        <p:spPr>
          <a:xfrm>
            <a:off x="11723623" y="6529832"/>
            <a:ext cx="290223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718096"/>
                </a:solidFill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3C715-DCA9-098E-6B47-931BE8772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A141F70D-ACA7-9753-7B04-83BBD16AAB12}"/>
              </a:ext>
            </a:extLst>
          </p:cNvPr>
          <p:cNvSpPr/>
          <p:nvPr/>
        </p:nvSpPr>
        <p:spPr>
          <a:xfrm>
            <a:off x="558800" y="413602"/>
            <a:ext cx="109728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0C1B33"/>
                </a:solidFill>
                <a:latin typeface="Georgia" panose="02040502050405020303" pitchFamily="18" charset="0"/>
              </a:rPr>
              <a:t>The Value of T&amp;D Deferral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15E6A6F0-0F12-0FCA-EA7F-B9732960AA49}"/>
              </a:ext>
            </a:extLst>
          </p:cNvPr>
          <p:cNvSpPr/>
          <p:nvPr/>
        </p:nvSpPr>
        <p:spPr>
          <a:xfrm>
            <a:off x="609600" y="890975"/>
            <a:ext cx="10972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r>
              <a:rPr lang="en-US" sz="1467" i="1" dirty="0">
                <a:solidFill>
                  <a:srgbClr val="4A556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Storage deployed for distribution deferral can deliver utility-specific value in the hundreds of dollars per kW-year</a:t>
            </a:r>
          </a:p>
        </p:txBody>
      </p:sp>
      <p:sp>
        <p:nvSpPr>
          <p:cNvPr id="101" name="Source"/>
          <p:cNvSpPr txBox="1"/>
          <p:nvPr/>
        </p:nvSpPr>
        <p:spPr>
          <a:xfrm>
            <a:off x="191763" y="6503848"/>
            <a:ext cx="8466205" cy="4000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lang="en-US" sz="900" i="1">
                <a:solidFill>
                  <a:srgbClr val="57606F"/>
                </a:solidFill>
                <a:latin typeface="Calibri"/>
              </a:rPr>
              <a:t>Source: Rocky Mountain Institute, “The Economics of Battery Energy Storage” (2015) — distribution deferral analysis. Industry-standard reference for grid-asset value stacking.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4E9A1E1-F88C-CB8F-EECA-04082F747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00" y="1366320"/>
            <a:ext cx="7772400" cy="5056395"/>
          </a:xfrm>
          <a:prstGeom prst="rect">
            <a:avLst/>
          </a:prstGeom>
        </p:spPr>
      </p:pic>
      <p:sp>
        <p:nvSpPr>
          <p:cNvPr id="5" name="Text 17">
            <a:extLst>
              <a:ext uri="{FF2B5EF4-FFF2-40B4-BE49-F238E27FC236}">
                <a16:creationId xmlns:a16="http://schemas.microsoft.com/office/drawing/2014/main" id="{D61EEEB6-38C6-32CC-DAA8-E9E9E72AD7A0}"/>
              </a:ext>
            </a:extLst>
          </p:cNvPr>
          <p:cNvSpPr/>
          <p:nvPr/>
        </p:nvSpPr>
        <p:spPr>
          <a:xfrm>
            <a:off x="8523224" y="6529832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i="1" dirty="0">
                <a:solidFill>
                  <a:srgbClr val="718096"/>
                </a:solidFill>
              </a:rPr>
              <a:t>Power Edison Proprietary &amp; Confidential</a:t>
            </a:r>
            <a:endParaRPr lang="en-US" sz="800" dirty="0"/>
          </a:p>
        </p:txBody>
      </p:sp>
      <p:sp>
        <p:nvSpPr>
          <p:cNvPr id="6" name="Text 18">
            <a:extLst>
              <a:ext uri="{FF2B5EF4-FFF2-40B4-BE49-F238E27FC236}">
                <a16:creationId xmlns:a16="http://schemas.microsoft.com/office/drawing/2014/main" id="{8C6ADB94-3B33-13C1-8B6B-AF65F81D8F21}"/>
              </a:ext>
            </a:extLst>
          </p:cNvPr>
          <p:cNvSpPr/>
          <p:nvPr/>
        </p:nvSpPr>
        <p:spPr>
          <a:xfrm>
            <a:off x="11723623" y="6529832"/>
            <a:ext cx="290223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718096"/>
                </a:solidFill>
              </a:rPr>
              <a:t>10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2056446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200" y="182880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1D28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Benefit-Cost Analysis Comparison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716031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i="1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Once the host feeder is upgraded, stationary BESS loses its deferral value — mobile redeploys and captures it again, repeatedly over a 20-year life</a:t>
            </a:r>
          </a:p>
        </p:txBody>
      </p:sp>
      <p:sp>
        <p:nvSpPr>
          <p:cNvPr id="5" name="Text 3"/>
          <p:cNvSpPr/>
          <p:nvPr/>
        </p:nvSpPr>
        <p:spPr>
          <a:xfrm>
            <a:off x="731520" y="14173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00" b="1" kern="0" spc="20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STATIONARY BESS</a:t>
            </a:r>
            <a:endParaRPr lang="en-US" sz="1300"/>
          </a:p>
        </p:txBody>
      </p:sp>
      <p:sp>
        <p:nvSpPr>
          <p:cNvPr id="6" name="Text 4"/>
          <p:cNvSpPr/>
          <p:nvPr/>
        </p:nvSpPr>
        <p:spPr>
          <a:xfrm>
            <a:off x="731520" y="1691640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000" i="1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one substation, one peak</a:t>
            </a:r>
            <a:endParaRPr lang="en-US" sz="1000"/>
          </a:p>
        </p:txBody>
      </p:sp>
      <p:sp>
        <p:nvSpPr>
          <p:cNvPr id="7" name="Text 5"/>
          <p:cNvSpPr/>
          <p:nvPr/>
        </p:nvSpPr>
        <p:spPr>
          <a:xfrm>
            <a:off x="3840480" y="14173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00" b="1" kern="0" spc="200">
                <a:solidFill>
                  <a:srgbClr val="2FB8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BESS</a:t>
            </a:r>
            <a:endParaRPr lang="en-US" sz="1300"/>
          </a:p>
        </p:txBody>
      </p:sp>
      <p:sp>
        <p:nvSpPr>
          <p:cNvPr id="8" name="Text 6"/>
          <p:cNvSpPr/>
          <p:nvPr/>
        </p:nvSpPr>
        <p:spPr>
          <a:xfrm>
            <a:off x="3383280" y="169164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000" i="1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Redeployed across locations over 20-year life</a:t>
            </a:r>
            <a:endParaRPr lang="en-US" sz="1000"/>
          </a:p>
        </p:txBody>
      </p:sp>
      <p:sp>
        <p:nvSpPr>
          <p:cNvPr id="9" name="Shape 7"/>
          <p:cNvSpPr/>
          <p:nvPr/>
        </p:nvSpPr>
        <p:spPr>
          <a:xfrm>
            <a:off x="1440180" y="4599432"/>
            <a:ext cx="502920" cy="384048"/>
          </a:xfrm>
          <a:prstGeom prst="rect">
            <a:avLst/>
          </a:prstGeom>
          <a:solidFill>
            <a:srgbClr val="8B95A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440180" y="4599432"/>
            <a:ext cx="502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1.0</a:t>
            </a:r>
            <a:endParaRPr lang="en-US" sz="1100"/>
          </a:p>
        </p:txBody>
      </p:sp>
      <p:sp>
        <p:nvSpPr>
          <p:cNvPr id="11" name="Shape 9"/>
          <p:cNvSpPr/>
          <p:nvPr/>
        </p:nvSpPr>
        <p:spPr>
          <a:xfrm>
            <a:off x="2263140" y="4726168"/>
            <a:ext cx="502920" cy="257312"/>
          </a:xfrm>
          <a:prstGeom prst="rect">
            <a:avLst/>
          </a:prstGeom>
          <a:solidFill>
            <a:srgbClr val="1F4E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257300" y="5056632"/>
            <a:ext cx="868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00" b="1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</a:t>
            </a:r>
            <a:endParaRPr lang="en-US" sz="1000"/>
          </a:p>
        </p:txBody>
      </p:sp>
      <p:sp>
        <p:nvSpPr>
          <p:cNvPr id="13" name="Text 11"/>
          <p:cNvSpPr/>
          <p:nvPr/>
        </p:nvSpPr>
        <p:spPr>
          <a:xfrm>
            <a:off x="2080260" y="5056632"/>
            <a:ext cx="868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00" b="1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Benefit</a:t>
            </a:r>
            <a:endParaRPr lang="en-US" sz="1000"/>
          </a:p>
        </p:txBody>
      </p:sp>
      <p:sp>
        <p:nvSpPr>
          <p:cNvPr id="14" name="Text 12"/>
          <p:cNvSpPr/>
          <p:nvPr/>
        </p:nvSpPr>
        <p:spPr>
          <a:xfrm>
            <a:off x="2857501" y="4568551"/>
            <a:ext cx="7086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i="1">
                <a:solidFill>
                  <a:srgbClr val="1F4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T&amp;D Deferral (one location, one cycle)</a:t>
            </a:r>
            <a:endParaRPr lang="en-US" sz="900"/>
          </a:p>
        </p:txBody>
      </p:sp>
      <p:sp>
        <p:nvSpPr>
          <p:cNvPr id="15" name="Shape 13"/>
          <p:cNvSpPr/>
          <p:nvPr/>
        </p:nvSpPr>
        <p:spPr>
          <a:xfrm>
            <a:off x="3520440" y="1417320"/>
            <a:ext cx="0" cy="3703320"/>
          </a:xfrm>
          <a:prstGeom prst="line">
            <a:avLst/>
          </a:prstGeom>
          <a:noFill/>
          <a:ln w="12700">
            <a:solidFill>
              <a:srgbClr val="CCD3DC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4549140" y="4598829"/>
            <a:ext cx="502920" cy="384652"/>
          </a:xfrm>
          <a:prstGeom prst="rect">
            <a:avLst/>
          </a:prstGeom>
          <a:solidFill>
            <a:srgbClr val="8B95A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549140" y="4561028"/>
            <a:ext cx="502920" cy="4224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1.0</a:t>
            </a:r>
            <a:endParaRPr lang="en-US" sz="1100"/>
          </a:p>
        </p:txBody>
      </p:sp>
      <p:sp>
        <p:nvSpPr>
          <p:cNvPr id="18" name="Text 16"/>
          <p:cNvSpPr/>
          <p:nvPr/>
        </p:nvSpPr>
        <p:spPr>
          <a:xfrm>
            <a:off x="4366260" y="5056632"/>
            <a:ext cx="868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00" b="1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</a:t>
            </a:r>
            <a:endParaRPr lang="en-US" sz="1000"/>
          </a:p>
        </p:txBody>
      </p:sp>
      <p:sp>
        <p:nvSpPr>
          <p:cNvPr id="19" name="Text 17"/>
          <p:cNvSpPr/>
          <p:nvPr/>
        </p:nvSpPr>
        <p:spPr>
          <a:xfrm>
            <a:off x="5189220" y="5056632"/>
            <a:ext cx="868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00" b="1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Benefit</a:t>
            </a:r>
            <a:endParaRPr lang="en-US" sz="1000"/>
          </a:p>
        </p:txBody>
      </p:sp>
      <p:sp>
        <p:nvSpPr>
          <p:cNvPr id="20" name="Shape 18"/>
          <p:cNvSpPr/>
          <p:nvPr/>
        </p:nvSpPr>
        <p:spPr>
          <a:xfrm>
            <a:off x="5372100" y="4663568"/>
            <a:ext cx="502920" cy="319912"/>
          </a:xfrm>
          <a:prstGeom prst="rect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5372100" y="4343656"/>
            <a:ext cx="502920" cy="319912"/>
          </a:xfrm>
          <a:prstGeom prst="rect">
            <a:avLst/>
          </a:prstGeom>
          <a:solidFill>
            <a:srgbClr val="7995A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5372100" y="3703448"/>
            <a:ext cx="502920" cy="640208"/>
          </a:xfrm>
          <a:prstGeom prst="rect">
            <a:avLst/>
          </a:prstGeom>
          <a:solidFill>
            <a:srgbClr val="7995A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5372100" y="3447288"/>
            <a:ext cx="502920" cy="256160"/>
          </a:xfrm>
          <a:prstGeom prst="rect">
            <a:avLst/>
          </a:prstGeom>
          <a:solidFill>
            <a:srgbClr val="D4A017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5372100" y="3191128"/>
            <a:ext cx="502920" cy="256160"/>
          </a:xfrm>
          <a:prstGeom prst="rect">
            <a:avLst/>
          </a:prstGeom>
          <a:solidFill>
            <a:srgbClr val="E5C674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5372100" y="2679192"/>
            <a:ext cx="502920" cy="511936"/>
          </a:xfrm>
          <a:prstGeom prst="rect">
            <a:avLst/>
          </a:prstGeom>
          <a:solidFill>
            <a:srgbClr val="E5C674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5372100" y="2615056"/>
            <a:ext cx="502920" cy="64136"/>
          </a:xfrm>
          <a:prstGeom prst="rect">
            <a:avLst/>
          </a:prstGeom>
          <a:solidFill>
            <a:srgbClr val="2E86C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5372100" y="2519045"/>
            <a:ext cx="502920" cy="96012"/>
          </a:xfrm>
          <a:prstGeom prst="rect">
            <a:avLst/>
          </a:prstGeom>
          <a:solidFill>
            <a:srgbClr val="82B6DA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5372100" y="2439161"/>
            <a:ext cx="502920" cy="79883"/>
          </a:xfrm>
          <a:prstGeom prst="rect">
            <a:avLst/>
          </a:prstGeom>
          <a:solidFill>
            <a:srgbClr val="E67E22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5372100" y="2318957"/>
            <a:ext cx="502920" cy="120207"/>
          </a:xfrm>
          <a:prstGeom prst="rect">
            <a:avLst/>
          </a:prstGeom>
          <a:solidFill>
            <a:srgbClr val="F0B27A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5372100" y="2239073"/>
            <a:ext cx="502920" cy="79883"/>
          </a:xfrm>
          <a:prstGeom prst="rect">
            <a:avLst/>
          </a:prstGeom>
          <a:solidFill>
            <a:srgbClr val="8E44AD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5875020" y="2279015"/>
            <a:ext cx="457200" cy="143543"/>
          </a:xfrm>
          <a:prstGeom prst="line">
            <a:avLst/>
          </a:prstGeom>
          <a:noFill/>
          <a:ln w="19050">
            <a:solidFill>
              <a:srgbClr val="8E44AD"/>
            </a:solidFill>
            <a:prstDash val="solid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6295644" y="2385980"/>
            <a:ext cx="73152" cy="73152"/>
          </a:xfrm>
          <a:prstGeom prst="ellipse">
            <a:avLst/>
          </a:prstGeom>
          <a:solidFill>
            <a:srgbClr val="8E44A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6377940" y="2303684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>
                <a:solidFill>
                  <a:srgbClr val="1D28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(Volt/VAR, frequency reg)</a:t>
            </a:r>
            <a:endParaRPr lang="en-US" sz="900"/>
          </a:p>
        </p:txBody>
      </p:sp>
      <p:sp>
        <p:nvSpPr>
          <p:cNvPr id="34" name="Shape 32"/>
          <p:cNvSpPr/>
          <p:nvPr/>
        </p:nvSpPr>
        <p:spPr>
          <a:xfrm>
            <a:off x="5875020" y="2379057"/>
            <a:ext cx="457200" cy="281243"/>
          </a:xfrm>
          <a:prstGeom prst="line">
            <a:avLst/>
          </a:prstGeom>
          <a:noFill/>
          <a:ln w="19050">
            <a:solidFill>
              <a:srgbClr val="F0B27A"/>
            </a:solidFill>
            <a:prstDash val="solid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6295644" y="2623724"/>
            <a:ext cx="73152" cy="73152"/>
          </a:xfrm>
          <a:prstGeom prst="ellipse">
            <a:avLst/>
          </a:prstGeom>
          <a:solidFill>
            <a:srgbClr val="F0B2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6377940" y="2541428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>
                <a:solidFill>
                  <a:srgbClr val="1D28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 Power, 2</a:t>
            </a:r>
            <a:r>
              <a:rPr lang="en-US" sz="900" baseline="30000">
                <a:solidFill>
                  <a:srgbClr val="1D28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</a:t>
            </a:r>
            <a:r>
              <a:rPr lang="en-US" sz="900">
                <a:solidFill>
                  <a:srgbClr val="1D28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-nth Location</a:t>
            </a:r>
            <a:endParaRPr lang="en-US" sz="900"/>
          </a:p>
        </p:txBody>
      </p:sp>
      <p:sp>
        <p:nvSpPr>
          <p:cNvPr id="37" name="Shape 35"/>
          <p:cNvSpPr/>
          <p:nvPr/>
        </p:nvSpPr>
        <p:spPr>
          <a:xfrm>
            <a:off x="5875020" y="2479103"/>
            <a:ext cx="457200" cy="418943"/>
          </a:xfrm>
          <a:prstGeom prst="line">
            <a:avLst/>
          </a:prstGeom>
          <a:noFill/>
          <a:ln w="19050">
            <a:solidFill>
              <a:srgbClr val="E67E22"/>
            </a:solidFill>
            <a:prstDash val="solid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6295644" y="2861468"/>
            <a:ext cx="73152" cy="73152"/>
          </a:xfrm>
          <a:prstGeom prst="ellipse">
            <a:avLst/>
          </a:prstGeom>
          <a:solidFill>
            <a:srgbClr val="E67E2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6377940" y="2779172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>
                <a:solidFill>
                  <a:srgbClr val="1D28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 Power, 1st Location</a:t>
            </a:r>
            <a:endParaRPr lang="en-US" sz="900"/>
          </a:p>
        </p:txBody>
      </p:sp>
      <p:sp>
        <p:nvSpPr>
          <p:cNvPr id="40" name="Shape 38"/>
          <p:cNvSpPr/>
          <p:nvPr/>
        </p:nvSpPr>
        <p:spPr>
          <a:xfrm>
            <a:off x="5875020" y="2567051"/>
            <a:ext cx="457200" cy="568739"/>
          </a:xfrm>
          <a:prstGeom prst="line">
            <a:avLst/>
          </a:prstGeom>
          <a:noFill/>
          <a:ln w="19050">
            <a:solidFill>
              <a:srgbClr val="82B6DA"/>
            </a:solidFill>
            <a:prstDash val="solid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41" name="Shape 39"/>
          <p:cNvSpPr/>
          <p:nvPr/>
        </p:nvSpPr>
        <p:spPr>
          <a:xfrm>
            <a:off x="6295644" y="3099212"/>
            <a:ext cx="73152" cy="73152"/>
          </a:xfrm>
          <a:prstGeom prst="ellipse">
            <a:avLst/>
          </a:prstGeom>
          <a:solidFill>
            <a:srgbClr val="82B6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6377940" y="3016916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>
                <a:solidFill>
                  <a:srgbClr val="1D28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Energization, 2</a:t>
            </a:r>
            <a:r>
              <a:rPr lang="en-US" sz="900" baseline="30000">
                <a:solidFill>
                  <a:srgbClr val="1D28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</a:t>
            </a:r>
            <a:r>
              <a:rPr lang="en-US" sz="900">
                <a:solidFill>
                  <a:srgbClr val="1D28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-nth Location</a:t>
            </a:r>
            <a:endParaRPr lang="en-US" sz="900"/>
          </a:p>
        </p:txBody>
      </p:sp>
      <p:sp>
        <p:nvSpPr>
          <p:cNvPr id="43" name="Shape 41"/>
          <p:cNvSpPr/>
          <p:nvPr/>
        </p:nvSpPr>
        <p:spPr>
          <a:xfrm>
            <a:off x="5875020" y="2647125"/>
            <a:ext cx="457200" cy="726409"/>
          </a:xfrm>
          <a:prstGeom prst="line">
            <a:avLst/>
          </a:prstGeom>
          <a:noFill/>
          <a:ln w="19050">
            <a:solidFill>
              <a:srgbClr val="2E86C1"/>
            </a:solidFill>
            <a:prstDash val="solid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44" name="Shape 42"/>
          <p:cNvSpPr/>
          <p:nvPr/>
        </p:nvSpPr>
        <p:spPr>
          <a:xfrm>
            <a:off x="6295644" y="3336956"/>
            <a:ext cx="73152" cy="73152"/>
          </a:xfrm>
          <a:prstGeom prst="ellipse">
            <a:avLst/>
          </a:prstGeom>
          <a:solidFill>
            <a:srgbClr val="2E86C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5" name="Text 43"/>
          <p:cNvSpPr/>
          <p:nvPr/>
        </p:nvSpPr>
        <p:spPr>
          <a:xfrm>
            <a:off x="6377940" y="3254660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>
                <a:solidFill>
                  <a:srgbClr val="1D28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Energization, 1st Location</a:t>
            </a:r>
            <a:endParaRPr lang="en-US" sz="900"/>
          </a:p>
        </p:txBody>
      </p:sp>
      <p:sp>
        <p:nvSpPr>
          <p:cNvPr id="46" name="Shape 44"/>
          <p:cNvSpPr/>
          <p:nvPr/>
        </p:nvSpPr>
        <p:spPr>
          <a:xfrm>
            <a:off x="5875020" y="2935160"/>
            <a:ext cx="457200" cy="676117"/>
          </a:xfrm>
          <a:prstGeom prst="line">
            <a:avLst/>
          </a:prstGeom>
          <a:noFill/>
          <a:ln w="19050">
            <a:solidFill>
              <a:srgbClr val="E5C674"/>
            </a:solidFill>
            <a:prstDash val="solid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47" name="Shape 45"/>
          <p:cNvSpPr/>
          <p:nvPr/>
        </p:nvSpPr>
        <p:spPr>
          <a:xfrm>
            <a:off x="6295644" y="3574700"/>
            <a:ext cx="73152" cy="73152"/>
          </a:xfrm>
          <a:prstGeom prst="ellipse">
            <a:avLst/>
          </a:prstGeom>
          <a:solidFill>
            <a:srgbClr val="E5C6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8" name="Text 46"/>
          <p:cNvSpPr/>
          <p:nvPr/>
        </p:nvSpPr>
        <p:spPr>
          <a:xfrm>
            <a:off x="6377940" y="3492404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>
                <a:solidFill>
                  <a:srgbClr val="1D28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T&amp;D Deferral — Summer, 3</a:t>
            </a:r>
            <a:r>
              <a:rPr lang="en-US" sz="900" baseline="30000">
                <a:solidFill>
                  <a:srgbClr val="1D28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rd</a:t>
            </a:r>
            <a:r>
              <a:rPr lang="en-US" sz="900">
                <a:solidFill>
                  <a:srgbClr val="1D28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-nth Location</a:t>
            </a:r>
            <a:endParaRPr lang="en-US" sz="900"/>
          </a:p>
        </p:txBody>
      </p:sp>
      <p:sp>
        <p:nvSpPr>
          <p:cNvPr id="49" name="Shape 47"/>
          <p:cNvSpPr/>
          <p:nvPr/>
        </p:nvSpPr>
        <p:spPr>
          <a:xfrm>
            <a:off x="5875020" y="3319208"/>
            <a:ext cx="457200" cy="529813"/>
          </a:xfrm>
          <a:prstGeom prst="line">
            <a:avLst/>
          </a:prstGeom>
          <a:noFill/>
          <a:ln w="19050">
            <a:solidFill>
              <a:srgbClr val="E5C674"/>
            </a:solidFill>
            <a:prstDash val="solid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50" name="Shape 48"/>
          <p:cNvSpPr/>
          <p:nvPr/>
        </p:nvSpPr>
        <p:spPr>
          <a:xfrm>
            <a:off x="6295644" y="3812444"/>
            <a:ext cx="73152" cy="73152"/>
          </a:xfrm>
          <a:prstGeom prst="ellipse">
            <a:avLst/>
          </a:prstGeom>
          <a:solidFill>
            <a:srgbClr val="E5C6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" name="Text 49"/>
          <p:cNvSpPr/>
          <p:nvPr/>
        </p:nvSpPr>
        <p:spPr>
          <a:xfrm>
            <a:off x="6377940" y="3730148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>
                <a:solidFill>
                  <a:srgbClr val="1D28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T&amp;D Deferral — Summer, 2nd Location</a:t>
            </a:r>
            <a:endParaRPr lang="en-US" sz="900"/>
          </a:p>
        </p:txBody>
      </p:sp>
      <p:sp>
        <p:nvSpPr>
          <p:cNvPr id="52" name="Shape 50"/>
          <p:cNvSpPr/>
          <p:nvPr/>
        </p:nvSpPr>
        <p:spPr>
          <a:xfrm>
            <a:off x="5875020" y="3575369"/>
            <a:ext cx="457200" cy="511396"/>
          </a:xfrm>
          <a:prstGeom prst="line">
            <a:avLst/>
          </a:prstGeom>
          <a:noFill/>
          <a:ln w="19050">
            <a:solidFill>
              <a:srgbClr val="D4A017"/>
            </a:solidFill>
            <a:prstDash val="solid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53" name="Shape 51"/>
          <p:cNvSpPr/>
          <p:nvPr/>
        </p:nvSpPr>
        <p:spPr>
          <a:xfrm>
            <a:off x="6295644" y="4050188"/>
            <a:ext cx="73152" cy="73152"/>
          </a:xfrm>
          <a:prstGeom prst="ellipse">
            <a:avLst/>
          </a:prstGeom>
          <a:solidFill>
            <a:srgbClr val="D4A01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4" name="Text 52"/>
          <p:cNvSpPr/>
          <p:nvPr/>
        </p:nvSpPr>
        <p:spPr>
          <a:xfrm>
            <a:off x="6377940" y="3967892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>
                <a:solidFill>
                  <a:srgbClr val="1D28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T&amp;D Deferral — Summer, 1st Location</a:t>
            </a:r>
            <a:endParaRPr lang="en-US" sz="900"/>
          </a:p>
        </p:txBody>
      </p:sp>
      <p:sp>
        <p:nvSpPr>
          <p:cNvPr id="55" name="Shape 53"/>
          <p:cNvSpPr/>
          <p:nvPr/>
        </p:nvSpPr>
        <p:spPr>
          <a:xfrm>
            <a:off x="5875020" y="4023553"/>
            <a:ext cx="457200" cy="300956"/>
          </a:xfrm>
          <a:prstGeom prst="line">
            <a:avLst/>
          </a:prstGeom>
          <a:noFill/>
          <a:ln w="19050">
            <a:solidFill>
              <a:srgbClr val="7995AF"/>
            </a:solidFill>
            <a:prstDash val="solid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56" name="Shape 54"/>
          <p:cNvSpPr/>
          <p:nvPr/>
        </p:nvSpPr>
        <p:spPr>
          <a:xfrm>
            <a:off x="6295644" y="4287932"/>
            <a:ext cx="73152" cy="73152"/>
          </a:xfrm>
          <a:prstGeom prst="ellipse">
            <a:avLst/>
          </a:prstGeom>
          <a:solidFill>
            <a:srgbClr val="7995A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7" name="Text 55"/>
          <p:cNvSpPr/>
          <p:nvPr/>
        </p:nvSpPr>
        <p:spPr>
          <a:xfrm>
            <a:off x="6377940" y="4205636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>
                <a:solidFill>
                  <a:srgbClr val="1D28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T&amp;D Deferral — Winter, 3</a:t>
            </a:r>
            <a:r>
              <a:rPr lang="en-US" sz="900" baseline="30000">
                <a:solidFill>
                  <a:srgbClr val="1D28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rd</a:t>
            </a:r>
            <a:r>
              <a:rPr lang="en-US" sz="900">
                <a:solidFill>
                  <a:srgbClr val="1D28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-nth Location</a:t>
            </a:r>
            <a:endParaRPr lang="en-US" sz="900"/>
          </a:p>
        </p:txBody>
      </p:sp>
      <p:sp>
        <p:nvSpPr>
          <p:cNvPr id="58" name="Shape 56"/>
          <p:cNvSpPr/>
          <p:nvPr/>
        </p:nvSpPr>
        <p:spPr>
          <a:xfrm>
            <a:off x="5875020" y="4503612"/>
            <a:ext cx="457200" cy="58640"/>
          </a:xfrm>
          <a:prstGeom prst="line">
            <a:avLst/>
          </a:prstGeom>
          <a:noFill/>
          <a:ln w="19050">
            <a:solidFill>
              <a:srgbClr val="7995AF"/>
            </a:solidFill>
            <a:prstDash val="solid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59" name="Shape 57"/>
          <p:cNvSpPr/>
          <p:nvPr/>
        </p:nvSpPr>
        <p:spPr>
          <a:xfrm>
            <a:off x="6295644" y="4525676"/>
            <a:ext cx="73152" cy="73152"/>
          </a:xfrm>
          <a:prstGeom prst="ellipse">
            <a:avLst/>
          </a:prstGeom>
          <a:solidFill>
            <a:srgbClr val="7995A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0" name="Text 58"/>
          <p:cNvSpPr/>
          <p:nvPr/>
        </p:nvSpPr>
        <p:spPr>
          <a:xfrm>
            <a:off x="6377940" y="4443380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>
                <a:solidFill>
                  <a:srgbClr val="1D28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T&amp;D Deferral — Winter, 2nd Location</a:t>
            </a:r>
            <a:endParaRPr lang="en-US" sz="900"/>
          </a:p>
        </p:txBody>
      </p:sp>
      <p:sp>
        <p:nvSpPr>
          <p:cNvPr id="61" name="Shape 59"/>
          <p:cNvSpPr/>
          <p:nvPr/>
        </p:nvSpPr>
        <p:spPr>
          <a:xfrm flipV="1">
            <a:off x="5875020" y="4799996"/>
            <a:ext cx="457200" cy="23528"/>
          </a:xfrm>
          <a:prstGeom prst="line">
            <a:avLst/>
          </a:prstGeom>
          <a:noFill/>
          <a:ln w="19050">
            <a:solidFill>
              <a:srgbClr val="1F4E79"/>
            </a:solidFill>
            <a:prstDash val="solid"/>
            <a:tailEnd type="none"/>
          </a:ln>
        </p:spPr>
        <p:txBody>
          <a:bodyPr/>
          <a:lstStyle/>
          <a:p>
            <a:endParaRPr lang="en-US"/>
          </a:p>
        </p:txBody>
      </p:sp>
      <p:sp>
        <p:nvSpPr>
          <p:cNvPr id="62" name="Shape 60"/>
          <p:cNvSpPr/>
          <p:nvPr/>
        </p:nvSpPr>
        <p:spPr>
          <a:xfrm>
            <a:off x="6295644" y="4763420"/>
            <a:ext cx="73152" cy="73152"/>
          </a:xfrm>
          <a:prstGeom prst="ellipse">
            <a:avLst/>
          </a:prstGeom>
          <a:solidFill>
            <a:srgbClr val="1F4E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3" name="Text 61"/>
          <p:cNvSpPr/>
          <p:nvPr/>
        </p:nvSpPr>
        <p:spPr>
          <a:xfrm>
            <a:off x="6377940" y="4681124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>
                <a:solidFill>
                  <a:srgbClr val="1D28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T&amp;D Deferral — Winter, 1st Location</a:t>
            </a:r>
            <a:endParaRPr lang="en-US" sz="900"/>
          </a:p>
        </p:txBody>
      </p:sp>
      <p:sp>
        <p:nvSpPr>
          <p:cNvPr id="64" name="Shape 62"/>
          <p:cNvSpPr/>
          <p:nvPr/>
        </p:nvSpPr>
        <p:spPr>
          <a:xfrm>
            <a:off x="640080" y="4983480"/>
            <a:ext cx="5943600" cy="0"/>
          </a:xfrm>
          <a:prstGeom prst="line">
            <a:avLst/>
          </a:prstGeom>
          <a:noFill/>
          <a:ln w="12700">
            <a:solidFill>
              <a:srgbClr val="7A869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Shape 63"/>
          <p:cNvSpPr/>
          <p:nvPr/>
        </p:nvSpPr>
        <p:spPr>
          <a:xfrm>
            <a:off x="1257300" y="5486400"/>
            <a:ext cx="1691640" cy="365760"/>
          </a:xfrm>
          <a:prstGeom prst="rect">
            <a:avLst/>
          </a:prstGeom>
          <a:solidFill>
            <a:srgbClr val="C039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6" name="Text 64"/>
          <p:cNvSpPr/>
          <p:nvPr/>
        </p:nvSpPr>
        <p:spPr>
          <a:xfrm>
            <a:off x="1257300" y="548640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Benefit/Cost = 0.67x</a:t>
            </a:r>
            <a:endParaRPr lang="en-US" sz="1200"/>
          </a:p>
        </p:txBody>
      </p:sp>
      <p:sp>
        <p:nvSpPr>
          <p:cNvPr id="67" name="Text 65"/>
          <p:cNvSpPr/>
          <p:nvPr/>
        </p:nvSpPr>
        <p:spPr>
          <a:xfrm>
            <a:off x="640080" y="5897880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i="1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Stranded after host-feeder upgrade</a:t>
            </a:r>
            <a:endParaRPr lang="en-US" sz="900"/>
          </a:p>
        </p:txBody>
      </p:sp>
      <p:sp>
        <p:nvSpPr>
          <p:cNvPr id="68" name="Shape 66"/>
          <p:cNvSpPr/>
          <p:nvPr/>
        </p:nvSpPr>
        <p:spPr>
          <a:xfrm>
            <a:off x="4366260" y="5486400"/>
            <a:ext cx="1691640" cy="365760"/>
          </a:xfrm>
          <a:prstGeom prst="rect">
            <a:avLst/>
          </a:prstGeom>
          <a:solidFill>
            <a:srgbClr val="21884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9" name="Text 67"/>
          <p:cNvSpPr/>
          <p:nvPr/>
        </p:nvSpPr>
        <p:spPr>
          <a:xfrm>
            <a:off x="4366260" y="548640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Benefit/Cost = 7.1x</a:t>
            </a:r>
            <a:endParaRPr lang="en-US" sz="1200"/>
          </a:p>
        </p:txBody>
      </p:sp>
      <p:sp>
        <p:nvSpPr>
          <p:cNvPr id="70" name="Text 68"/>
          <p:cNvSpPr/>
          <p:nvPr/>
        </p:nvSpPr>
        <p:spPr>
          <a:xfrm>
            <a:off x="3200400" y="5897880"/>
            <a:ext cx="4023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 i="1">
                <a:solidFill>
                  <a:srgbClr val="2188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~10x stationary — value stacked across redeployments</a:t>
            </a:r>
            <a:endParaRPr lang="en-US" sz="900"/>
          </a:p>
        </p:txBody>
      </p:sp>
      <p:sp>
        <p:nvSpPr>
          <p:cNvPr id="71" name="Text 69"/>
          <p:cNvSpPr/>
          <p:nvPr/>
        </p:nvSpPr>
        <p:spPr>
          <a:xfrm>
            <a:off x="9098280" y="1417320"/>
            <a:ext cx="3108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b="1" kern="0" spc="20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 STREAMS</a:t>
            </a:r>
            <a:endParaRPr lang="en-US" sz="1000"/>
          </a:p>
        </p:txBody>
      </p:sp>
      <p:sp>
        <p:nvSpPr>
          <p:cNvPr id="72" name="Shape 70"/>
          <p:cNvSpPr/>
          <p:nvPr/>
        </p:nvSpPr>
        <p:spPr>
          <a:xfrm>
            <a:off x="9098280" y="1773936"/>
            <a:ext cx="146304" cy="146304"/>
          </a:xfrm>
          <a:prstGeom prst="rect">
            <a:avLst/>
          </a:prstGeom>
          <a:solidFill>
            <a:srgbClr val="1F4E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3" name="Text 71"/>
          <p:cNvSpPr/>
          <p:nvPr/>
        </p:nvSpPr>
        <p:spPr>
          <a:xfrm>
            <a:off x="9354312" y="1700784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1" b="1">
                <a:solidFill>
                  <a:srgbClr val="1D28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T&amp;D Deferral (Winter)</a:t>
            </a:r>
            <a:endParaRPr lang="en-US" sz="1051"/>
          </a:p>
        </p:txBody>
      </p:sp>
      <p:sp>
        <p:nvSpPr>
          <p:cNvPr id="74" name="Text 72"/>
          <p:cNvSpPr/>
          <p:nvPr/>
        </p:nvSpPr>
        <p:spPr>
          <a:xfrm>
            <a:off x="9354312" y="192024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1">
                <a:solidFill>
                  <a:srgbClr val="61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Rocky Mountain Institute — $50–$900/kW-yr</a:t>
            </a:r>
            <a:endParaRPr lang="en-US" sz="851"/>
          </a:p>
        </p:txBody>
      </p:sp>
      <p:sp>
        <p:nvSpPr>
          <p:cNvPr id="75" name="Shape 73"/>
          <p:cNvSpPr/>
          <p:nvPr/>
        </p:nvSpPr>
        <p:spPr>
          <a:xfrm>
            <a:off x="9098280" y="2322576"/>
            <a:ext cx="146304" cy="146304"/>
          </a:xfrm>
          <a:prstGeom prst="rect">
            <a:avLst/>
          </a:prstGeom>
          <a:solidFill>
            <a:srgbClr val="D4A01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6" name="Text 74"/>
          <p:cNvSpPr/>
          <p:nvPr/>
        </p:nvSpPr>
        <p:spPr>
          <a:xfrm>
            <a:off x="9354312" y="2249424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1" b="1">
                <a:solidFill>
                  <a:srgbClr val="1D28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T&amp;D Deferral (Summer)</a:t>
            </a:r>
            <a:endParaRPr lang="en-US" sz="1051"/>
          </a:p>
        </p:txBody>
      </p:sp>
      <p:sp>
        <p:nvSpPr>
          <p:cNvPr id="77" name="Text 75"/>
          <p:cNvSpPr/>
          <p:nvPr/>
        </p:nvSpPr>
        <p:spPr>
          <a:xfrm>
            <a:off x="9354312" y="24688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1">
                <a:solidFill>
                  <a:srgbClr val="61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RMI methodology; second seasonal peak</a:t>
            </a:r>
            <a:endParaRPr lang="en-US" sz="851"/>
          </a:p>
        </p:txBody>
      </p:sp>
      <p:sp>
        <p:nvSpPr>
          <p:cNvPr id="78" name="Shape 76"/>
          <p:cNvSpPr/>
          <p:nvPr/>
        </p:nvSpPr>
        <p:spPr>
          <a:xfrm>
            <a:off x="9098280" y="2871216"/>
            <a:ext cx="146304" cy="146304"/>
          </a:xfrm>
          <a:prstGeom prst="rect">
            <a:avLst/>
          </a:prstGeom>
          <a:solidFill>
            <a:srgbClr val="2E86C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9" name="Text 77"/>
          <p:cNvSpPr/>
          <p:nvPr/>
        </p:nvSpPr>
        <p:spPr>
          <a:xfrm>
            <a:off x="9354312" y="2798064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1" b="1">
                <a:solidFill>
                  <a:srgbClr val="1D28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Accelerated Load Energization</a:t>
            </a:r>
            <a:endParaRPr lang="en-US" sz="1051"/>
          </a:p>
        </p:txBody>
      </p:sp>
      <p:sp>
        <p:nvSpPr>
          <p:cNvPr id="80" name="Text 78"/>
          <p:cNvSpPr/>
          <p:nvPr/>
        </p:nvSpPr>
        <p:spPr>
          <a:xfrm>
            <a:off x="9354312" y="301752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1">
                <a:solidFill>
                  <a:srgbClr val="61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 / NREL / Calibrant–Aligned (2024–2025) — $200–$1,500+/kW-yr</a:t>
            </a:r>
            <a:endParaRPr lang="en-US" sz="851"/>
          </a:p>
        </p:txBody>
      </p:sp>
      <p:sp>
        <p:nvSpPr>
          <p:cNvPr id="81" name="Shape 79"/>
          <p:cNvSpPr/>
          <p:nvPr/>
        </p:nvSpPr>
        <p:spPr>
          <a:xfrm>
            <a:off x="9098280" y="3419856"/>
            <a:ext cx="146304" cy="146304"/>
          </a:xfrm>
          <a:prstGeom prst="rect">
            <a:avLst/>
          </a:prstGeom>
          <a:solidFill>
            <a:srgbClr val="E67E2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2" name="Text 80"/>
          <p:cNvSpPr/>
          <p:nvPr/>
        </p:nvSpPr>
        <p:spPr>
          <a:xfrm>
            <a:off x="9354312" y="3346704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1" b="1">
                <a:solidFill>
                  <a:srgbClr val="1D28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 Power / Resilience</a:t>
            </a:r>
            <a:endParaRPr lang="en-US" sz="1051"/>
          </a:p>
        </p:txBody>
      </p:sp>
      <p:sp>
        <p:nvSpPr>
          <p:cNvPr id="83" name="Text 81"/>
          <p:cNvSpPr/>
          <p:nvPr/>
        </p:nvSpPr>
        <p:spPr>
          <a:xfrm>
            <a:off x="9354312" y="356616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1">
                <a:solidFill>
                  <a:srgbClr val="61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LBNL ICE Calculator 2.0 (2025) — $50–$1,500+/kW-yr</a:t>
            </a:r>
            <a:endParaRPr lang="en-US" sz="851"/>
          </a:p>
        </p:txBody>
      </p:sp>
      <p:sp>
        <p:nvSpPr>
          <p:cNvPr id="84" name="Shape 82"/>
          <p:cNvSpPr/>
          <p:nvPr/>
        </p:nvSpPr>
        <p:spPr>
          <a:xfrm>
            <a:off x="9098280" y="3968496"/>
            <a:ext cx="146304" cy="146304"/>
          </a:xfrm>
          <a:prstGeom prst="rect">
            <a:avLst/>
          </a:prstGeom>
          <a:solidFill>
            <a:srgbClr val="8E44A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5" name="Text 83"/>
          <p:cNvSpPr/>
          <p:nvPr/>
        </p:nvSpPr>
        <p:spPr>
          <a:xfrm>
            <a:off x="9354312" y="3895344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1" b="1">
                <a:solidFill>
                  <a:srgbClr val="1D28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(Volt/VAR, frequency reg)</a:t>
            </a:r>
            <a:endParaRPr lang="en-US" sz="1051"/>
          </a:p>
        </p:txBody>
      </p:sp>
      <p:sp>
        <p:nvSpPr>
          <p:cNvPr id="86" name="Text 84"/>
          <p:cNvSpPr/>
          <p:nvPr/>
        </p:nvSpPr>
        <p:spPr>
          <a:xfrm>
            <a:off x="9354312" y="411480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1">
                <a:solidFill>
                  <a:srgbClr val="61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Sandia DOE ESHB — modest per-site; multi-site stacking is the point</a:t>
            </a:r>
            <a:endParaRPr lang="en-US" sz="851"/>
          </a:p>
        </p:txBody>
      </p:sp>
      <p:sp>
        <p:nvSpPr>
          <p:cNvPr id="87" name="Text 85"/>
          <p:cNvSpPr/>
          <p:nvPr/>
        </p:nvSpPr>
        <p:spPr>
          <a:xfrm>
            <a:off x="9098280" y="452628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i="1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Lighter shade = redeployment to a new location (2nd, nth)</a:t>
            </a:r>
            <a:endParaRPr lang="en-US" sz="900"/>
          </a:p>
        </p:txBody>
      </p:sp>
      <p:sp>
        <p:nvSpPr>
          <p:cNvPr id="88" name="Text 86"/>
          <p:cNvSpPr/>
          <p:nvPr/>
        </p:nvSpPr>
        <p:spPr>
          <a:xfrm>
            <a:off x="457200" y="63550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1" i="1">
                <a:solidFill>
                  <a:srgbClr val="61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B/C ratios are representative; actual site values vary by feeder condition, load growth, outage frequency, and customer mix. </a:t>
            </a:r>
            <a:endParaRPr lang="en-US" sz="851"/>
          </a:p>
        </p:txBody>
      </p:sp>
      <p:sp>
        <p:nvSpPr>
          <p:cNvPr id="90" name="Text 17">
            <a:extLst>
              <a:ext uri="{FF2B5EF4-FFF2-40B4-BE49-F238E27FC236}">
                <a16:creationId xmlns:a16="http://schemas.microsoft.com/office/drawing/2014/main" id="{35EF8D51-E74E-4521-DFCB-2A0BABDAA7DA}"/>
              </a:ext>
            </a:extLst>
          </p:cNvPr>
          <p:cNvSpPr/>
          <p:nvPr/>
        </p:nvSpPr>
        <p:spPr>
          <a:xfrm>
            <a:off x="8523224" y="6529832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i="1" dirty="0">
                <a:solidFill>
                  <a:srgbClr val="718096"/>
                </a:solidFill>
              </a:rPr>
              <a:t>Power Edison Proprietary &amp; Confidential</a:t>
            </a:r>
            <a:endParaRPr lang="en-US" sz="800" dirty="0"/>
          </a:p>
        </p:txBody>
      </p:sp>
      <p:sp>
        <p:nvSpPr>
          <p:cNvPr id="91" name="Text 18">
            <a:extLst>
              <a:ext uri="{FF2B5EF4-FFF2-40B4-BE49-F238E27FC236}">
                <a16:creationId xmlns:a16="http://schemas.microsoft.com/office/drawing/2014/main" id="{86959397-6A5B-A6BB-6009-938719CB051D}"/>
              </a:ext>
            </a:extLst>
          </p:cNvPr>
          <p:cNvSpPr/>
          <p:nvPr/>
        </p:nvSpPr>
        <p:spPr>
          <a:xfrm>
            <a:off x="11723623" y="6529832"/>
            <a:ext cx="290223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718096"/>
                </a:solidFill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02920" y="384048"/>
            <a:ext cx="111556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623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Utility-grade safety</a:t>
            </a:r>
            <a:endParaRPr lang="en-US" sz="2900" dirty="0"/>
          </a:p>
        </p:txBody>
      </p:sp>
      <p:sp>
        <p:nvSpPr>
          <p:cNvPr id="4" name="Text 1"/>
          <p:cNvSpPr/>
          <p:nvPr/>
        </p:nvSpPr>
        <p:spPr>
          <a:xfrm>
            <a:off x="521208" y="93268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Engineered to the standards utilities require.</a:t>
            </a:r>
            <a:endParaRPr lang="en-US" sz="1350" dirty="0"/>
          </a:p>
        </p:txBody>
      </p:sp>
      <p:sp>
        <p:nvSpPr>
          <p:cNvPr id="5" name="Shape 2"/>
          <p:cNvSpPr/>
          <p:nvPr/>
        </p:nvSpPr>
        <p:spPr>
          <a:xfrm>
            <a:off x="548640" y="1572768"/>
            <a:ext cx="749808" cy="749808"/>
          </a:xfrm>
          <a:prstGeom prst="ellipse">
            <a:avLst/>
          </a:prstGeom>
          <a:solidFill>
            <a:srgbClr val="C0392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assets/ic_fi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590" y="1767718"/>
            <a:ext cx="359908" cy="35990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508760" y="1554480"/>
            <a:ext cx="5532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23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Layered fire safety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1508760" y="1920240"/>
            <a:ext cx="57150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4252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NFPA-compliant detection and suppression in every battery container, reachable from ground level. Qualified, non-propagating LFP chemistry keeps a single-cell event from cascading.</a:t>
            </a:r>
            <a:endParaRPr lang="en-US" sz="1150" dirty="0"/>
          </a:p>
        </p:txBody>
      </p:sp>
      <p:sp>
        <p:nvSpPr>
          <p:cNvPr id="9" name="Shape 5"/>
          <p:cNvSpPr/>
          <p:nvPr/>
        </p:nvSpPr>
        <p:spPr>
          <a:xfrm>
            <a:off x="548640" y="2761488"/>
            <a:ext cx="749808" cy="749808"/>
          </a:xfrm>
          <a:prstGeom prst="ellipse">
            <a:avLst/>
          </a:prstGeom>
          <a:solidFill>
            <a:srgbClr val="065A8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assets/ic_monit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590" y="2956438"/>
            <a:ext cx="359908" cy="35990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508760" y="2743200"/>
            <a:ext cx="5532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23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Monitoring &amp; protection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1508760" y="3108960"/>
            <a:ext cx="5715000" cy="8229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>
              <a:lnSpc>
                <a:spcPct val="105000"/>
              </a:lnSpc>
            </a:pPr>
            <a:r>
              <a:rPr lang="en-US" sz="1150">
                <a:solidFill>
                  <a:srgbClr val="42526B"/>
                </a:solidFill>
                <a:latin typeface="Calibri"/>
                <a:ea typeface="Calibri"/>
                <a:cs typeface="Calibri"/>
              </a:rPr>
              <a:t>Battery management monitors every cell, module, and rack. Lockable disconnects at module and rack levels; cyber-hardened EMS with utility SCADA integration.</a:t>
            </a:r>
            <a:endParaRPr lang="en-US" sz="1150">
              <a:latin typeface="Calibri"/>
              <a:ea typeface="Calibri"/>
              <a:cs typeface="Calibri"/>
            </a:endParaRPr>
          </a:p>
        </p:txBody>
      </p:sp>
      <p:sp>
        <p:nvSpPr>
          <p:cNvPr id="13" name="Shape 8"/>
          <p:cNvSpPr/>
          <p:nvPr/>
        </p:nvSpPr>
        <p:spPr>
          <a:xfrm>
            <a:off x="548640" y="3950208"/>
            <a:ext cx="749808" cy="749808"/>
          </a:xfrm>
          <a:prstGeom prst="ellipse">
            <a:avLst/>
          </a:prstGeom>
          <a:solidFill>
            <a:srgbClr val="0C1B3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2" descr="assets/ic_roa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590" y="4145158"/>
            <a:ext cx="359908" cy="359908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508760" y="3931920"/>
            <a:ext cx="5532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23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Transportation-hardened</a:t>
            </a:r>
            <a:endParaRPr lang="en-US" sz="1600" dirty="0"/>
          </a:p>
        </p:txBody>
      </p:sp>
      <p:sp>
        <p:nvSpPr>
          <p:cNvPr id="16" name="Text 10"/>
          <p:cNvSpPr/>
          <p:nvPr/>
        </p:nvSpPr>
        <p:spPr>
          <a:xfrm>
            <a:off x="1508760" y="4297680"/>
            <a:ext cx="57150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4252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Conduit-routed wiring with no exposed runs; air-ride suspension and vibration dampening. Onboard vibration, acceleration, and GPS monitoring verify system health before arrival.</a:t>
            </a:r>
            <a:endParaRPr lang="en-US" sz="1150" dirty="0"/>
          </a:p>
        </p:txBody>
      </p:sp>
      <p:sp>
        <p:nvSpPr>
          <p:cNvPr id="18" name="Text 11"/>
          <p:cNvSpPr/>
          <p:nvPr/>
        </p:nvSpPr>
        <p:spPr>
          <a:xfrm>
            <a:off x="7589520" y="4526617"/>
            <a:ext cx="4114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7380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CERTIFIED &amp; COMPLIANT TO UTILITY STANDARDS</a:t>
            </a:r>
            <a:endParaRPr lang="en-US" sz="1050" dirty="0"/>
          </a:p>
        </p:txBody>
      </p:sp>
      <p:sp>
        <p:nvSpPr>
          <p:cNvPr id="19" name="Shape 12"/>
          <p:cNvSpPr/>
          <p:nvPr/>
        </p:nvSpPr>
        <p:spPr>
          <a:xfrm>
            <a:off x="7589520" y="4910665"/>
            <a:ext cx="932688" cy="4572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 w="12700">
            <a:solidFill>
              <a:srgbClr val="E3E8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3"/>
          <p:cNvSpPr/>
          <p:nvPr/>
        </p:nvSpPr>
        <p:spPr>
          <a:xfrm>
            <a:off x="7589520" y="4910665"/>
            <a:ext cx="9326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6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 9540</a:t>
            </a:r>
            <a:endParaRPr lang="en-US" sz="1000" dirty="0"/>
          </a:p>
        </p:txBody>
      </p:sp>
      <p:sp>
        <p:nvSpPr>
          <p:cNvPr id="21" name="Shape 14"/>
          <p:cNvSpPr/>
          <p:nvPr/>
        </p:nvSpPr>
        <p:spPr>
          <a:xfrm>
            <a:off x="8650224" y="4910665"/>
            <a:ext cx="932688" cy="4572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 w="12700">
            <a:solidFill>
              <a:srgbClr val="E3E8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5"/>
          <p:cNvSpPr/>
          <p:nvPr/>
        </p:nvSpPr>
        <p:spPr>
          <a:xfrm>
            <a:off x="8650224" y="4910665"/>
            <a:ext cx="9326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6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 9540A</a:t>
            </a:r>
          </a:p>
          <a:p>
            <a:pPr marL="0" indent="0" algn="ctr">
              <a:buNone/>
            </a:pPr>
            <a:r>
              <a:rPr lang="en-US" sz="1000" b="1" dirty="0">
                <a:solidFill>
                  <a:srgbClr val="16233D"/>
                </a:solidFill>
                <a:latin typeface="Calibri" pitchFamily="34" charset="0"/>
                <a:cs typeface="Calibri" pitchFamily="34" charset="-120"/>
              </a:rPr>
              <a:t>tested</a:t>
            </a:r>
            <a:endParaRPr lang="en-US" sz="1000" dirty="0"/>
          </a:p>
        </p:txBody>
      </p:sp>
      <p:sp>
        <p:nvSpPr>
          <p:cNvPr id="23" name="Shape 16"/>
          <p:cNvSpPr/>
          <p:nvPr/>
        </p:nvSpPr>
        <p:spPr>
          <a:xfrm>
            <a:off x="9710928" y="4910665"/>
            <a:ext cx="932688" cy="4572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 w="12700">
            <a:solidFill>
              <a:srgbClr val="E3E8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17"/>
          <p:cNvSpPr/>
          <p:nvPr/>
        </p:nvSpPr>
        <p:spPr>
          <a:xfrm>
            <a:off x="9710928" y="4910665"/>
            <a:ext cx="9326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6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 1973</a:t>
            </a:r>
            <a:endParaRPr lang="en-US" sz="1000" dirty="0"/>
          </a:p>
        </p:txBody>
      </p:sp>
      <p:sp>
        <p:nvSpPr>
          <p:cNvPr id="25" name="Shape 18"/>
          <p:cNvSpPr/>
          <p:nvPr/>
        </p:nvSpPr>
        <p:spPr>
          <a:xfrm>
            <a:off x="10771632" y="4910665"/>
            <a:ext cx="932688" cy="4572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 w="12700">
            <a:solidFill>
              <a:srgbClr val="E3E8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19"/>
          <p:cNvSpPr/>
          <p:nvPr/>
        </p:nvSpPr>
        <p:spPr>
          <a:xfrm>
            <a:off x="10771632" y="4910665"/>
            <a:ext cx="9326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6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 1741</a:t>
            </a:r>
            <a:endParaRPr lang="en-US" sz="1000" dirty="0"/>
          </a:p>
        </p:txBody>
      </p:sp>
      <p:sp>
        <p:nvSpPr>
          <p:cNvPr id="27" name="Shape 20"/>
          <p:cNvSpPr/>
          <p:nvPr/>
        </p:nvSpPr>
        <p:spPr>
          <a:xfrm>
            <a:off x="7589520" y="5495881"/>
            <a:ext cx="932688" cy="4572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 w="12700">
            <a:solidFill>
              <a:srgbClr val="E3E8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1"/>
          <p:cNvSpPr/>
          <p:nvPr/>
        </p:nvSpPr>
        <p:spPr>
          <a:xfrm>
            <a:off x="7589520" y="5495881"/>
            <a:ext cx="9326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6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NFPA 855</a:t>
            </a:r>
            <a:endParaRPr lang="en-US" sz="1000" dirty="0"/>
          </a:p>
        </p:txBody>
      </p:sp>
      <p:sp>
        <p:nvSpPr>
          <p:cNvPr id="29" name="Shape 22"/>
          <p:cNvSpPr/>
          <p:nvPr/>
        </p:nvSpPr>
        <p:spPr>
          <a:xfrm>
            <a:off x="8650224" y="5495881"/>
            <a:ext cx="932688" cy="4572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 w="12700">
            <a:solidFill>
              <a:srgbClr val="E3E8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3"/>
          <p:cNvSpPr/>
          <p:nvPr/>
        </p:nvSpPr>
        <p:spPr>
          <a:xfrm>
            <a:off x="8650224" y="5495881"/>
            <a:ext cx="9326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6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IEEE 1547</a:t>
            </a:r>
            <a:endParaRPr lang="en-US" sz="1000" dirty="0"/>
          </a:p>
        </p:txBody>
      </p:sp>
      <p:sp>
        <p:nvSpPr>
          <p:cNvPr id="31" name="Shape 24"/>
          <p:cNvSpPr/>
          <p:nvPr/>
        </p:nvSpPr>
        <p:spPr>
          <a:xfrm>
            <a:off x="9710928" y="5495881"/>
            <a:ext cx="932688" cy="4572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 w="12700">
            <a:solidFill>
              <a:srgbClr val="E3E8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5"/>
          <p:cNvSpPr/>
          <p:nvPr/>
        </p:nvSpPr>
        <p:spPr>
          <a:xfrm>
            <a:off x="9710928" y="5495881"/>
            <a:ext cx="9326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6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38.3</a:t>
            </a:r>
            <a:endParaRPr lang="en-US" sz="1000" dirty="0"/>
          </a:p>
        </p:txBody>
      </p:sp>
      <p:sp>
        <p:nvSpPr>
          <p:cNvPr id="33" name="Shape 26"/>
          <p:cNvSpPr/>
          <p:nvPr/>
        </p:nvSpPr>
        <p:spPr>
          <a:xfrm>
            <a:off x="10771632" y="5495881"/>
            <a:ext cx="932688" cy="4572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 w="12700">
            <a:solidFill>
              <a:srgbClr val="E3E8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27"/>
          <p:cNvSpPr/>
          <p:nvPr/>
        </p:nvSpPr>
        <p:spPr>
          <a:xfrm>
            <a:off x="10771632" y="5495881"/>
            <a:ext cx="9326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6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IEC 62619</a:t>
            </a:r>
            <a:endParaRPr lang="en-US" sz="1000" dirty="0"/>
          </a:p>
        </p:txBody>
      </p:sp>
      <p:sp>
        <p:nvSpPr>
          <p:cNvPr id="35" name="Text 28"/>
          <p:cNvSpPr/>
          <p:nvPr/>
        </p:nvSpPr>
        <p:spPr>
          <a:xfrm>
            <a:off x="502920" y="6528816"/>
            <a:ext cx="8595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A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certification and compliance list on the TerraCharge™ Prime specification sheet.</a:t>
            </a:r>
            <a:endParaRPr lang="en-US" sz="800" dirty="0"/>
          </a:p>
        </p:txBody>
      </p:sp>
      <p:pic>
        <p:nvPicPr>
          <p:cNvPr id="2" name="Picture 1" descr="A group of trailers with text on them  AI-generated content may be incorrect.">
            <a:extLst>
              <a:ext uri="{FF2B5EF4-FFF2-40B4-BE49-F238E27FC236}">
                <a16:creationId xmlns:a16="http://schemas.microsoft.com/office/drawing/2014/main" id="{F5D8E1DD-BEE9-16A0-41F1-CE0B80452C1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8885"/>
          <a:stretch>
            <a:fillRect/>
          </a:stretch>
        </p:blipFill>
        <p:spPr>
          <a:xfrm>
            <a:off x="7589520" y="1511869"/>
            <a:ext cx="4053840" cy="2737657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6C39A87-5755-7E43-6FFF-1C56DE0633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1667" y="2955945"/>
            <a:ext cx="404493" cy="12382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1701125-88A9-B7E5-4E2F-5A2527E683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48575" y="2894032"/>
            <a:ext cx="404493" cy="180181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71975EF3-7BAB-6F1B-0EC3-466C4D2E65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85483" y="2989679"/>
            <a:ext cx="404493" cy="180181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CEDE2E7E-753C-0B1D-3523-EFEB99A694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29827" y="3022111"/>
            <a:ext cx="404493" cy="180181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58FBA264-037E-04FD-35C3-04EB9D1E1B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03479" y="2946110"/>
            <a:ext cx="404493" cy="152003"/>
          </a:xfrm>
          <a:prstGeom prst="rect">
            <a:avLst/>
          </a:prstGeom>
        </p:spPr>
      </p:pic>
      <p:sp>
        <p:nvSpPr>
          <p:cNvPr id="17" name="Text 17">
            <a:extLst>
              <a:ext uri="{FF2B5EF4-FFF2-40B4-BE49-F238E27FC236}">
                <a16:creationId xmlns:a16="http://schemas.microsoft.com/office/drawing/2014/main" id="{C3428420-C49E-EB11-33C7-4E458771D3EA}"/>
              </a:ext>
            </a:extLst>
          </p:cNvPr>
          <p:cNvSpPr/>
          <p:nvPr/>
        </p:nvSpPr>
        <p:spPr>
          <a:xfrm>
            <a:off x="8523224" y="6529832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i="1" dirty="0">
                <a:solidFill>
                  <a:srgbClr val="718096"/>
                </a:solidFill>
              </a:rPr>
              <a:t>Power Edison Proprietary &amp; Confidential</a:t>
            </a:r>
            <a:endParaRPr lang="en-US" sz="800" dirty="0"/>
          </a:p>
        </p:txBody>
      </p:sp>
      <p:sp>
        <p:nvSpPr>
          <p:cNvPr id="42" name="Text 18">
            <a:extLst>
              <a:ext uri="{FF2B5EF4-FFF2-40B4-BE49-F238E27FC236}">
                <a16:creationId xmlns:a16="http://schemas.microsoft.com/office/drawing/2014/main" id="{7717A816-3DC0-F9DD-9B33-A6483A23946D}"/>
              </a:ext>
            </a:extLst>
          </p:cNvPr>
          <p:cNvSpPr/>
          <p:nvPr/>
        </p:nvSpPr>
        <p:spPr>
          <a:xfrm>
            <a:off x="11723623" y="6529832"/>
            <a:ext cx="290223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718096"/>
                </a:solidFill>
              </a:rPr>
              <a:t>12</a:t>
            </a:r>
            <a:endParaRPr lang="en-US" sz="800" dirty="0"/>
          </a:p>
        </p:txBody>
      </p:sp>
      <p:sp>
        <p:nvSpPr>
          <p:cNvPr id="43" name="Shape 44">
            <a:extLst>
              <a:ext uri="{FF2B5EF4-FFF2-40B4-BE49-F238E27FC236}">
                <a16:creationId xmlns:a16="http://schemas.microsoft.com/office/drawing/2014/main" id="{9B84DC8D-3EE5-7B51-D8EC-9CAB2D65E1AE}"/>
              </a:ext>
            </a:extLst>
          </p:cNvPr>
          <p:cNvSpPr/>
          <p:nvPr/>
        </p:nvSpPr>
        <p:spPr>
          <a:xfrm>
            <a:off x="375920" y="5047151"/>
            <a:ext cx="6664960" cy="960120"/>
          </a:xfrm>
          <a:prstGeom prst="roundRect">
            <a:avLst>
              <a:gd name="adj" fmla="val 5714"/>
            </a:avLst>
          </a:prstGeom>
          <a:solidFill>
            <a:srgbClr val="0C1B33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44" name="Text 45">
            <a:extLst>
              <a:ext uri="{FF2B5EF4-FFF2-40B4-BE49-F238E27FC236}">
                <a16:creationId xmlns:a16="http://schemas.microsoft.com/office/drawing/2014/main" id="{C065C29F-1A8D-3225-95A1-7DD63823A89E}"/>
              </a:ext>
            </a:extLst>
          </p:cNvPr>
          <p:cNvSpPr/>
          <p:nvPr/>
        </p:nvSpPr>
        <p:spPr>
          <a:xfrm>
            <a:off x="463209" y="5092871"/>
            <a:ext cx="6490381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i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Mobility is its own safeguard</a:t>
            </a:r>
          </a:p>
          <a:p>
            <a:pPr marL="0" indent="0" algn="ctr">
              <a:buNone/>
            </a:pPr>
            <a:r>
              <a:rPr lang="en-US" sz="1600" b="1" i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Relocate systems ahead of flooding, wildfire, or severe weather events</a:t>
            </a:r>
            <a:endParaRPr lang="en-US" sz="16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banner_ro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1B33">
              <a:alpha val="7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7040" y="260298"/>
            <a:ext cx="2286000" cy="12133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6647" y="1733986"/>
            <a:ext cx="10058400" cy="6771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400" b="1" i="0" dirty="0">
                <a:solidFill>
                  <a:srgbClr val="FFFFFF"/>
                </a:solidFill>
                <a:latin typeface="Georgia"/>
              </a:rPr>
              <a:t>Thank you.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3119813"/>
            <a:ext cx="9905694" cy="9369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dirty="0">
                <a:solidFill>
                  <a:srgbClr val="9FB3CC"/>
                </a:solidFill>
              </a:rPr>
              <a:t>For full specification sheets — and to shape configurations to fit your community’s needs — reach out to </a:t>
            </a:r>
            <a:r>
              <a:rPr lang="en-US" b="1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info@poweredison.com</a:t>
            </a:r>
            <a:endParaRPr lang="en-US">
              <a:solidFill>
                <a:schemeClr val="bg1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>
              <a:lnSpc>
                <a:spcPct val="114999"/>
              </a:lnSpc>
            </a:pPr>
            <a:r>
              <a:rPr lang="en-US" b="1">
                <a:solidFill>
                  <a:schemeClr val="bg1"/>
                </a:solidFill>
                <a:ea typeface="Calibri"/>
                <a:cs typeface="Calibri"/>
              </a:rPr>
              <a:t>908-312-1242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4963</TotalTime>
  <Words>1554</Words>
  <Application>Microsoft Macintosh PowerPoint</Application>
  <PresentationFormat>Widescreen</PresentationFormat>
  <Paragraphs>189</Paragraphs>
  <Slides>13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Georgia</vt:lpstr>
      <vt:lpstr>Rockwell</vt:lpstr>
      <vt:lpstr>Office Theme</vt:lpstr>
      <vt:lpstr>Mobile Battery Energy Storage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Bilal Rabah</cp:lastModifiedBy>
  <cp:revision>6</cp:revision>
  <dcterms:created xsi:type="dcterms:W3CDTF">2026-07-16T14:42:57Z</dcterms:created>
  <dcterms:modified xsi:type="dcterms:W3CDTF">2026-08-11T14:25:19Z</dcterms:modified>
</cp:coreProperties>
</file>